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94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36.xml" ContentType="application/vnd.openxmlformats-officedocument.presentationml.slide+xml"/>
  <Override PartName="/ppt/slides/slide83.xml" ContentType="application/vnd.openxmlformats-officedocument.presentationml.slide+xml"/>
  <Override PartName="/ppt/slides/slide120.xml" ContentType="application/vnd.openxmlformats-officedocument.presentationml.slide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72.xml" ContentType="application/vnd.openxmlformats-officedocument.presentationml.slid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slides/slide99.xml" ContentType="application/vnd.openxmlformats-officedocument.presentationml.slide+xml"/>
  <Override PartName="/ppt/slides/slide118.xml" ContentType="application/vnd.openxmlformats-officedocument.presentationml.slide+xml"/>
  <Override PartName="/ppt/diagrams/layout1.xml" ContentType="application/vnd.openxmlformats-officedocument.drawingml.diagramLayout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107.xml" ContentType="application/vnd.openxmlformats-officedocument.presentationml.slide+xml"/>
  <Override PartName="/ppt/slides/slide125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s/slide95.xml" ContentType="application/vnd.openxmlformats-officedocument.presentationml.slide+xml"/>
  <Override PartName="/ppt/slides/slide103.xml" ContentType="application/vnd.openxmlformats-officedocument.presentationml.slide+xml"/>
  <Override PartName="/ppt/slides/slide114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121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s/slide80.xml" ContentType="application/vnd.openxmlformats-officedocument.presentationml.slide+xml"/>
  <Override PartName="/ppt/slides/slide91.xml" ContentType="application/vnd.openxmlformats-officedocument.presentationml.slide+xml"/>
  <Override PartName="/ppt/slides/slide110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notesSlides/notesSlide24.xml" ContentType="application/vnd.openxmlformats-officedocument.presentationml.notesSlide+xml"/>
  <Override PartName="/ppt/tags/tag1.xml" ContentType="application/vnd.openxmlformats-officedocument.presentationml.tags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s/slide119.xml" ContentType="application/vnd.openxmlformats-officedocument.presentationml.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Default Extension="gif" ContentType="image/gif"/>
  <Override PartName="/ppt/slides/slide89.xml" ContentType="application/vnd.openxmlformats-officedocument.presentationml.slide+xml"/>
  <Override PartName="/ppt/slides/slide108.xml" ContentType="application/vnd.openxmlformats-officedocument.presentationml.slide+xml"/>
  <Override PartName="/ppt/slides/slide126.xml" ContentType="application/vnd.openxmlformats-officedocument.presentationml.slide+xml"/>
  <Override PartName="/ppt/slides/slide49.xml" ContentType="application/vnd.openxmlformats-officedocument.presentationml.slide+xml"/>
  <Override PartName="/ppt/slides/slide78.xml" ContentType="application/vnd.openxmlformats-officedocument.presentationml.slide+xml"/>
  <Override PartName="/ppt/slides/slide96.xml" ContentType="application/vnd.openxmlformats-officedocument.presentationml.slide+xml"/>
  <Override PartName="/ppt/slides/slide115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s/slide104.xml" ContentType="application/vnd.openxmlformats-officedocument.presentationml.slide+xml"/>
  <Override PartName="/ppt/slides/slide122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s/slide111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Default Extension="wmf" ContentType="image/x-wmf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slides/slide79.xml" ContentType="application/vnd.openxmlformats-officedocument.presentationml.slide+xml"/>
  <Override PartName="/ppt/slides/slide109.xml" ContentType="application/vnd.openxmlformats-officedocument.presentationml.slide+xml"/>
  <Override PartName="/ppt/slides/slide127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slides/slide116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105.xml" ContentType="application/vnd.openxmlformats-officedocument.presentationml.slide+xml"/>
  <Override PartName="/ppt/slides/slide123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slides/slide112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diagrams/drawing1.xml" ContentType="application/vnd.ms-office.drawingml.diagramDrawing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  <Override PartName="/ppt/diagrams/quickStyle1.xml" ContentType="application/vnd.openxmlformats-officedocument.drawingml.diagramStyle+xml"/>
  <Override PartName="/ppt/notesSlides/notesSlide37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4.xml" ContentType="application/vnd.openxmlformats-officedocument.presentationml.notes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40.xml" ContentType="application/vnd.openxmlformats-officedocument.presentationml.notesSlide+xml"/>
  <Override PartName="/ppt/slides/slide98.xml" ContentType="application/vnd.openxmlformats-officedocument.presentationml.slide+xml"/>
  <Override PartName="/ppt/slides/slide117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slides/slide87.xml" ContentType="application/vnd.openxmlformats-officedocument.presentationml.slide+xml"/>
  <Override PartName="/ppt/slides/slide106.xml" ContentType="application/vnd.openxmlformats-officedocument.presentationml.slide+xml"/>
  <Override PartName="/ppt/slides/slide124.xml" ContentType="application/vnd.openxmlformats-officedocument.presentationml.slide+xml"/>
  <Override PartName="/ppt/diagrams/data1.xml" ContentType="application/vnd.openxmlformats-officedocument.drawingml.diagramData+xml"/>
  <Override PartName="/ppt/slides/slide29.xml" ContentType="application/vnd.openxmlformats-officedocument.presentationml.slide+xml"/>
  <Override PartName="/ppt/slides/slide76.xml" ContentType="application/vnd.openxmlformats-officedocument.presentationml.slide+xml"/>
  <Override PartName="/ppt/slides/slide113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102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43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notesSlides/notesSlide45.xml" ContentType="application/vnd.openxmlformats-officedocument.presentationml.notesSlide+xml"/>
  <Override PartName="/ppt/slides/slide32.xml" ContentType="application/vnd.openxmlformats-officedocument.presentationml.slide+xml"/>
  <Override PartName="/ppt/notesSlides/notesSlide34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7" r:id="rId1"/>
  </p:sldMasterIdLst>
  <p:notesMasterIdLst>
    <p:notesMasterId r:id="rId129"/>
  </p:notesMasterIdLst>
  <p:handoutMasterIdLst>
    <p:handoutMasterId r:id="rId130"/>
  </p:handoutMasterIdLst>
  <p:sldIdLst>
    <p:sldId id="424" r:id="rId2"/>
    <p:sldId id="758" r:id="rId3"/>
    <p:sldId id="1049" r:id="rId4"/>
    <p:sldId id="1050" r:id="rId5"/>
    <p:sldId id="888" r:id="rId6"/>
    <p:sldId id="889" r:id="rId7"/>
    <p:sldId id="890" r:id="rId8"/>
    <p:sldId id="891" r:id="rId9"/>
    <p:sldId id="759" r:id="rId10"/>
    <p:sldId id="985" r:id="rId11"/>
    <p:sldId id="986" r:id="rId12"/>
    <p:sldId id="987" r:id="rId13"/>
    <p:sldId id="988" r:id="rId14"/>
    <p:sldId id="989" r:id="rId15"/>
    <p:sldId id="990" r:id="rId16"/>
    <p:sldId id="1051" r:id="rId17"/>
    <p:sldId id="991" r:id="rId18"/>
    <p:sldId id="992" r:id="rId19"/>
    <p:sldId id="993" r:id="rId20"/>
    <p:sldId id="737" r:id="rId21"/>
    <p:sldId id="738" r:id="rId22"/>
    <p:sldId id="739" r:id="rId23"/>
    <p:sldId id="756" r:id="rId24"/>
    <p:sldId id="426" r:id="rId25"/>
    <p:sldId id="1031" r:id="rId26"/>
    <p:sldId id="1052" r:id="rId27"/>
    <p:sldId id="1053" r:id="rId28"/>
    <p:sldId id="1054" r:id="rId29"/>
    <p:sldId id="1055" r:id="rId30"/>
    <p:sldId id="1056" r:id="rId31"/>
    <p:sldId id="1057" r:id="rId32"/>
    <p:sldId id="1058" r:id="rId33"/>
    <p:sldId id="1059" r:id="rId34"/>
    <p:sldId id="1060" r:id="rId35"/>
    <p:sldId id="1061" r:id="rId36"/>
    <p:sldId id="1062" r:id="rId37"/>
    <p:sldId id="1063" r:id="rId38"/>
    <p:sldId id="1067" r:id="rId39"/>
    <p:sldId id="1068" r:id="rId40"/>
    <p:sldId id="1069" r:id="rId41"/>
    <p:sldId id="1070" r:id="rId42"/>
    <p:sldId id="1071" r:id="rId43"/>
    <p:sldId id="1072" r:id="rId44"/>
    <p:sldId id="1073" r:id="rId45"/>
    <p:sldId id="1074" r:id="rId46"/>
    <p:sldId id="1075" r:id="rId47"/>
    <p:sldId id="1076" r:id="rId48"/>
    <p:sldId id="1077" r:id="rId49"/>
    <p:sldId id="1078" r:id="rId50"/>
    <p:sldId id="1008" r:id="rId51"/>
    <p:sldId id="1009" r:id="rId52"/>
    <p:sldId id="1010" r:id="rId53"/>
    <p:sldId id="1011" r:id="rId54"/>
    <p:sldId id="1012" r:id="rId55"/>
    <p:sldId id="1013" r:id="rId56"/>
    <p:sldId id="1014" r:id="rId57"/>
    <p:sldId id="1015" r:id="rId58"/>
    <p:sldId id="1016" r:id="rId59"/>
    <p:sldId id="1017" r:id="rId60"/>
    <p:sldId id="1018" r:id="rId61"/>
    <p:sldId id="1041" r:id="rId62"/>
    <p:sldId id="1042" r:id="rId63"/>
    <p:sldId id="1043" r:id="rId64"/>
    <p:sldId id="1044" r:id="rId65"/>
    <p:sldId id="1045" r:id="rId66"/>
    <p:sldId id="1046" r:id="rId67"/>
    <p:sldId id="1047" r:id="rId68"/>
    <p:sldId id="1035" r:id="rId69"/>
    <p:sldId id="1036" r:id="rId70"/>
    <p:sldId id="1037" r:id="rId71"/>
    <p:sldId id="1038" r:id="rId72"/>
    <p:sldId id="1039" r:id="rId73"/>
    <p:sldId id="1040" r:id="rId74"/>
    <p:sldId id="967" r:id="rId75"/>
    <p:sldId id="1082" r:id="rId76"/>
    <p:sldId id="969" r:id="rId77"/>
    <p:sldId id="970" r:id="rId78"/>
    <p:sldId id="921" r:id="rId79"/>
    <p:sldId id="922" r:id="rId80"/>
    <p:sldId id="923" r:id="rId81"/>
    <p:sldId id="924" r:id="rId82"/>
    <p:sldId id="925" r:id="rId83"/>
    <p:sldId id="926" r:id="rId84"/>
    <p:sldId id="1083" r:id="rId85"/>
    <p:sldId id="927" r:id="rId86"/>
    <p:sldId id="365" r:id="rId87"/>
    <p:sldId id="366" r:id="rId88"/>
    <p:sldId id="803" r:id="rId89"/>
    <p:sldId id="372" r:id="rId90"/>
    <p:sldId id="699" r:id="rId91"/>
    <p:sldId id="663" r:id="rId92"/>
    <p:sldId id="373" r:id="rId93"/>
    <p:sldId id="994" r:id="rId94"/>
    <p:sldId id="995" r:id="rId95"/>
    <p:sldId id="996" r:id="rId96"/>
    <p:sldId id="997" r:id="rId97"/>
    <p:sldId id="998" r:id="rId98"/>
    <p:sldId id="999" r:id="rId99"/>
    <p:sldId id="1000" r:id="rId100"/>
    <p:sldId id="1001" r:id="rId101"/>
    <p:sldId id="1002" r:id="rId102"/>
    <p:sldId id="1079" r:id="rId103"/>
    <p:sldId id="1080" r:id="rId104"/>
    <p:sldId id="1006" r:id="rId105"/>
    <p:sldId id="1007" r:id="rId106"/>
    <p:sldId id="376" r:id="rId107"/>
    <p:sldId id="377" r:id="rId108"/>
    <p:sldId id="378" r:id="rId109"/>
    <p:sldId id="379" r:id="rId110"/>
    <p:sldId id="380" r:id="rId111"/>
    <p:sldId id="381" r:id="rId112"/>
    <p:sldId id="382" r:id="rId113"/>
    <p:sldId id="861" r:id="rId114"/>
    <p:sldId id="862" r:id="rId115"/>
    <p:sldId id="880" r:id="rId116"/>
    <p:sldId id="881" r:id="rId117"/>
    <p:sldId id="863" r:id="rId118"/>
    <p:sldId id="864" r:id="rId119"/>
    <p:sldId id="771" r:id="rId120"/>
    <p:sldId id="879" r:id="rId121"/>
    <p:sldId id="388" r:id="rId122"/>
    <p:sldId id="1081" r:id="rId123"/>
    <p:sldId id="892" r:id="rId124"/>
    <p:sldId id="893" r:id="rId125"/>
    <p:sldId id="894" r:id="rId126"/>
    <p:sldId id="975" r:id="rId127"/>
    <p:sldId id="976" r:id="rId128"/>
  </p:sldIdLst>
  <p:sldSz cx="9144000" cy="6858000" type="screen4x3"/>
  <p:notesSz cx="6797675" cy="9926638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ngsana New" pitchFamily="18" charset="-34"/>
        <a:ea typeface="+mn-ea"/>
        <a:cs typeface="Angsana New" pitchFamily="18" charset="-34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ngsana New" pitchFamily="18" charset="-34"/>
        <a:ea typeface="+mn-ea"/>
        <a:cs typeface="Angsana New" pitchFamily="18" charset="-34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ngsana New" pitchFamily="18" charset="-34"/>
        <a:ea typeface="+mn-ea"/>
        <a:cs typeface="Angsana New" pitchFamily="18" charset="-34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ngsana New" pitchFamily="18" charset="-34"/>
        <a:ea typeface="+mn-ea"/>
        <a:cs typeface="Angsana New" pitchFamily="18" charset="-34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ngsana New" pitchFamily="18" charset="-34"/>
        <a:ea typeface="+mn-ea"/>
        <a:cs typeface="Angsana New" pitchFamily="18" charset="-34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ngsana New" pitchFamily="18" charset="-34"/>
        <a:ea typeface="+mn-ea"/>
        <a:cs typeface="Angsana New" pitchFamily="18" charset="-34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ngsana New" pitchFamily="18" charset="-34"/>
        <a:ea typeface="+mn-ea"/>
        <a:cs typeface="Angsana New" pitchFamily="18" charset="-34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ngsana New" pitchFamily="18" charset="-34"/>
        <a:ea typeface="+mn-ea"/>
        <a:cs typeface="Angsana New" pitchFamily="18" charset="-34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ngsana New" pitchFamily="18" charset="-34"/>
        <a:ea typeface="+mn-ea"/>
        <a:cs typeface="Angsana New" pitchFamily="18" charset="-34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00"/>
    <a:srgbClr val="0000FF"/>
    <a:srgbClr val="FF66FF"/>
    <a:srgbClr val="000099"/>
    <a:srgbClr val="EF0B05"/>
    <a:srgbClr val="FF99FF"/>
    <a:srgbClr val="99FF99"/>
    <a:srgbClr val="9CF2FE"/>
    <a:srgbClr val="FF9966"/>
    <a:srgbClr val="FF99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ลักษณะสีปานกลาง 2 - เน้น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ลักษณะสีปานกลาง 2 - เน้น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FD4443E-F989-4FC4-A0C8-D5A2AF1F390B}" styleName="ลักษณะสีเข้ม 1 - เน้น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DF18680-E054-41AD-8BC1-D1AEF772440D}" styleName="ลักษณะสีปานกลาง 2 - เน้น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994" autoAdjust="0"/>
    <p:restoredTop sz="94672" autoAdjust="0"/>
  </p:normalViewPr>
  <p:slideViewPr>
    <p:cSldViewPr>
      <p:cViewPr>
        <p:scale>
          <a:sx n="60" d="100"/>
          <a:sy n="60" d="100"/>
        </p:scale>
        <p:origin x="-186" y="3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19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1885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theme" Target="theme/theme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26" Type="http://schemas.openxmlformats.org/officeDocument/2006/relationships/slide" Target="slides/slide125.xml"/><Relationship Id="rId13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slide" Target="slides/slide123.xml"/><Relationship Id="rId129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3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presProps" Target="presProp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56A1B6C-AB9C-4DEF-AAB5-CE5DA011E156}" type="doc">
      <dgm:prSet loTypeId="urn:microsoft.com/office/officeart/2005/8/layout/hierarchy1" loCatId="hierarchy" qsTypeId="urn:microsoft.com/office/officeart/2005/8/quickstyle/3d6" qsCatId="3D" csTypeId="urn:microsoft.com/office/officeart/2005/8/colors/accent1_2" csCatId="accent1" phldr="1"/>
      <dgm:spPr/>
      <dgm:t>
        <a:bodyPr/>
        <a:lstStyle/>
        <a:p>
          <a:endParaRPr lang="th-TH"/>
        </a:p>
      </dgm:t>
    </dgm:pt>
    <dgm:pt modelId="{622A4A00-1A70-4CB3-B2D1-8559FEBCC24B}">
      <dgm:prSet phldrT="[Text]" custT="1"/>
      <dgm:spPr>
        <a:solidFill>
          <a:srgbClr val="FFFF00">
            <a:alpha val="90000"/>
          </a:srgbClr>
        </a:solidFill>
      </dgm:spPr>
      <dgm:t>
        <a:bodyPr/>
        <a:lstStyle/>
        <a:p>
          <a:r>
            <a:rPr lang="th-TH" sz="4000" b="1" dirty="0" smtClean="0">
              <a:solidFill>
                <a:schemeClr val="tx1"/>
              </a:solidFill>
            </a:rPr>
            <a:t>อำนาจ</a:t>
          </a:r>
          <a:endParaRPr lang="th-TH" sz="4000" b="1" dirty="0">
            <a:solidFill>
              <a:schemeClr val="tx1"/>
            </a:solidFill>
          </a:endParaRPr>
        </a:p>
      </dgm:t>
    </dgm:pt>
    <dgm:pt modelId="{BF23DF68-3AF6-467E-9C90-5460F295EA10}" type="parTrans" cxnId="{A71EF50E-F0E3-4AAD-9663-EF9B48F68182}">
      <dgm:prSet/>
      <dgm:spPr/>
      <dgm:t>
        <a:bodyPr/>
        <a:lstStyle/>
        <a:p>
          <a:endParaRPr lang="th-TH"/>
        </a:p>
      </dgm:t>
    </dgm:pt>
    <dgm:pt modelId="{CC2CE4EE-B4B0-4D7E-91CD-76D6DCF4150D}" type="sibTrans" cxnId="{A71EF50E-F0E3-4AAD-9663-EF9B48F68182}">
      <dgm:prSet/>
      <dgm:spPr/>
      <dgm:t>
        <a:bodyPr/>
        <a:lstStyle/>
        <a:p>
          <a:endParaRPr lang="th-TH"/>
        </a:p>
      </dgm:t>
    </dgm:pt>
    <dgm:pt modelId="{61E98B95-B8BA-42DC-BC32-66DE55666287}">
      <dgm:prSet phldrT="[Text]" custT="1"/>
      <dgm:spPr>
        <a:solidFill>
          <a:schemeClr val="bg2">
            <a:alpha val="90000"/>
          </a:schemeClr>
        </a:solidFill>
      </dgm:spPr>
      <dgm:t>
        <a:bodyPr/>
        <a:lstStyle/>
        <a:p>
          <a:r>
            <a:rPr lang="th-TH" sz="2800" b="1" dirty="0" smtClean="0">
              <a:solidFill>
                <a:schemeClr val="tx1"/>
              </a:solidFill>
            </a:rPr>
            <a:t>ดำเนินการ</a:t>
          </a:r>
          <a:endParaRPr lang="th-TH" sz="2800" b="1" dirty="0">
            <a:solidFill>
              <a:schemeClr val="tx1"/>
            </a:solidFill>
          </a:endParaRPr>
        </a:p>
      </dgm:t>
    </dgm:pt>
    <dgm:pt modelId="{21FB77A6-5614-4D04-9D7C-7BCB3BDB2698}" type="parTrans" cxnId="{02B0BBD3-5F66-4181-BFDB-6F9442966E8A}">
      <dgm:prSet/>
      <dgm:spPr/>
      <dgm:t>
        <a:bodyPr/>
        <a:lstStyle/>
        <a:p>
          <a:endParaRPr lang="th-TH"/>
        </a:p>
      </dgm:t>
    </dgm:pt>
    <dgm:pt modelId="{1409B666-FF34-47D6-A7DF-DA5F547947A9}" type="sibTrans" cxnId="{02B0BBD3-5F66-4181-BFDB-6F9442966E8A}">
      <dgm:prSet/>
      <dgm:spPr/>
      <dgm:t>
        <a:bodyPr/>
        <a:lstStyle/>
        <a:p>
          <a:endParaRPr lang="th-TH"/>
        </a:p>
      </dgm:t>
    </dgm:pt>
    <dgm:pt modelId="{F1809ABF-B9B4-4B79-85BB-F5DBAF39B9DC}">
      <dgm:prSet phldrT="[Text]" custT="1"/>
      <dgm:spPr>
        <a:solidFill>
          <a:schemeClr val="accent5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th-TH" sz="1600" b="1" dirty="0" smtClean="0">
              <a:solidFill>
                <a:schemeClr val="tx1"/>
              </a:solidFill>
            </a:rPr>
            <a:t>ให้ความเห็นชอบ</a:t>
          </a:r>
        </a:p>
        <a:p>
          <a:r>
            <a:rPr lang="th-TH" sz="1600" b="1" dirty="0" smtClean="0">
              <a:solidFill>
                <a:schemeClr val="tx1"/>
              </a:solidFill>
            </a:rPr>
            <a:t>รายงานขอซื้อ / จ้าง /เช่า / ...</a:t>
          </a:r>
          <a:endParaRPr lang="th-TH" sz="1600" b="1" dirty="0">
            <a:solidFill>
              <a:schemeClr val="tx1"/>
            </a:solidFill>
          </a:endParaRPr>
        </a:p>
      </dgm:t>
    </dgm:pt>
    <dgm:pt modelId="{8E8183B1-8DEF-4F7A-A676-D78A4A2048EB}" type="parTrans" cxnId="{52E3E239-5B3C-4A97-AB72-7C6118BDD5C7}">
      <dgm:prSet/>
      <dgm:spPr/>
      <dgm:t>
        <a:bodyPr/>
        <a:lstStyle/>
        <a:p>
          <a:endParaRPr lang="th-TH"/>
        </a:p>
      </dgm:t>
    </dgm:pt>
    <dgm:pt modelId="{44A36F0B-04E8-4E63-972A-C1F7104BF1FF}" type="sibTrans" cxnId="{52E3E239-5B3C-4A97-AB72-7C6118BDD5C7}">
      <dgm:prSet/>
      <dgm:spPr/>
      <dgm:t>
        <a:bodyPr/>
        <a:lstStyle/>
        <a:p>
          <a:endParaRPr lang="th-TH"/>
        </a:p>
      </dgm:t>
    </dgm:pt>
    <dgm:pt modelId="{B2843A4D-3F20-40DF-8E95-FB70FC0380A2}">
      <dgm:prSet phldrT="[Text]" custT="1"/>
      <dgm:spPr>
        <a:solidFill>
          <a:srgbClr val="FFCCCC">
            <a:alpha val="89804"/>
          </a:srgbClr>
        </a:solidFill>
      </dgm:spPr>
      <dgm:t>
        <a:bodyPr/>
        <a:lstStyle/>
        <a:p>
          <a:r>
            <a:rPr lang="th-TH" sz="1600" b="1" dirty="0" smtClean="0">
              <a:solidFill>
                <a:schemeClr val="tx1"/>
              </a:solidFill>
            </a:rPr>
            <a:t>แต่งตั้งคณะกรรมการต่างๆ</a:t>
          </a:r>
        </a:p>
        <a:p>
          <a:r>
            <a:rPr lang="th-TH" sz="1600" b="1" dirty="0" smtClean="0">
              <a:solidFill>
                <a:schemeClr val="tx1"/>
              </a:solidFill>
            </a:rPr>
            <a:t>และผู้ควบคุมงาน</a:t>
          </a:r>
          <a:endParaRPr lang="th-TH" sz="1600" b="1" dirty="0">
            <a:solidFill>
              <a:schemeClr val="tx1"/>
            </a:solidFill>
          </a:endParaRPr>
        </a:p>
      </dgm:t>
    </dgm:pt>
    <dgm:pt modelId="{B8CEACAD-1961-4ECA-89BE-F8FE1AD2EC8A}" type="parTrans" cxnId="{2280A3A6-0D8D-4150-9AB4-A749E1D5ADA0}">
      <dgm:prSet/>
      <dgm:spPr/>
      <dgm:t>
        <a:bodyPr/>
        <a:lstStyle/>
        <a:p>
          <a:endParaRPr lang="th-TH"/>
        </a:p>
      </dgm:t>
    </dgm:pt>
    <dgm:pt modelId="{A32C96F0-ACFA-415E-8038-61FAC6700E73}" type="sibTrans" cxnId="{2280A3A6-0D8D-4150-9AB4-A749E1D5ADA0}">
      <dgm:prSet/>
      <dgm:spPr/>
      <dgm:t>
        <a:bodyPr/>
        <a:lstStyle/>
        <a:p>
          <a:endParaRPr lang="th-TH"/>
        </a:p>
      </dgm:t>
    </dgm:pt>
    <dgm:pt modelId="{8996BE40-DDC2-491C-B854-14EDF2103413}">
      <dgm:prSet phldrT="[Text]" custT="1"/>
      <dgm:spPr>
        <a:solidFill>
          <a:srgbClr val="FFCCFF">
            <a:alpha val="90000"/>
          </a:srgbClr>
        </a:solidFill>
      </dgm:spPr>
      <dgm:t>
        <a:bodyPr/>
        <a:lstStyle/>
        <a:p>
          <a:r>
            <a:rPr lang="th-TH" sz="2600" b="1" dirty="0" smtClean="0">
              <a:solidFill>
                <a:schemeClr val="tx1"/>
              </a:solidFill>
            </a:rPr>
            <a:t>สั่งซื้อสั่งจ้าง</a:t>
          </a:r>
          <a:endParaRPr lang="th-TH" sz="2600" b="1" dirty="0">
            <a:solidFill>
              <a:schemeClr val="tx1"/>
            </a:solidFill>
          </a:endParaRPr>
        </a:p>
      </dgm:t>
    </dgm:pt>
    <dgm:pt modelId="{F3489A68-EF30-4818-8B6A-52191AECB2CB}" type="parTrans" cxnId="{926AC49C-D43C-498C-88BF-230266DB59F6}">
      <dgm:prSet/>
      <dgm:spPr/>
      <dgm:t>
        <a:bodyPr/>
        <a:lstStyle/>
        <a:p>
          <a:endParaRPr lang="th-TH"/>
        </a:p>
      </dgm:t>
    </dgm:pt>
    <dgm:pt modelId="{5D863B0F-F631-48B8-BBA9-734C3C60D050}" type="sibTrans" cxnId="{926AC49C-D43C-498C-88BF-230266DB59F6}">
      <dgm:prSet/>
      <dgm:spPr/>
      <dgm:t>
        <a:bodyPr/>
        <a:lstStyle/>
        <a:p>
          <a:endParaRPr lang="th-TH"/>
        </a:p>
      </dgm:t>
    </dgm:pt>
    <dgm:pt modelId="{51140BB2-2F2B-4F95-93F1-F99550127A47}">
      <dgm:prSet custT="1"/>
      <dgm:spPr>
        <a:solidFill>
          <a:srgbClr val="CC99FF">
            <a:alpha val="89804"/>
          </a:srgbClr>
        </a:solidFill>
      </dgm:spPr>
      <dgm:t>
        <a:bodyPr/>
        <a:lstStyle/>
        <a:p>
          <a:r>
            <a:rPr lang="th-TH" sz="1600" b="1" dirty="0" smtClean="0">
              <a:solidFill>
                <a:schemeClr val="tx1"/>
              </a:solidFill>
            </a:rPr>
            <a:t>เกี่ยวกับสัญญาหรือ</a:t>
          </a:r>
        </a:p>
        <a:p>
          <a:r>
            <a:rPr lang="th-TH" sz="1600" b="1" dirty="0" smtClean="0">
              <a:solidFill>
                <a:schemeClr val="tx1"/>
              </a:solidFill>
            </a:rPr>
            <a:t>ข้อตกลงเป็นหนังสือ</a:t>
          </a:r>
          <a:endParaRPr lang="th-TH" sz="1600" b="1" dirty="0">
            <a:solidFill>
              <a:schemeClr val="tx1"/>
            </a:solidFill>
          </a:endParaRPr>
        </a:p>
      </dgm:t>
    </dgm:pt>
    <dgm:pt modelId="{5A96B2F8-46E8-45CE-B70B-4FD55BAB1555}" type="parTrans" cxnId="{80FB7A00-B282-4936-A4A8-491CE10E95C7}">
      <dgm:prSet/>
      <dgm:spPr/>
      <dgm:t>
        <a:bodyPr/>
        <a:lstStyle/>
        <a:p>
          <a:endParaRPr lang="th-TH"/>
        </a:p>
      </dgm:t>
    </dgm:pt>
    <dgm:pt modelId="{481AEF8A-14C5-4ADF-810A-B06050CD5DF4}" type="sibTrans" cxnId="{80FB7A00-B282-4936-A4A8-491CE10E95C7}">
      <dgm:prSet/>
      <dgm:spPr/>
      <dgm:t>
        <a:bodyPr/>
        <a:lstStyle/>
        <a:p>
          <a:endParaRPr lang="th-TH"/>
        </a:p>
      </dgm:t>
    </dgm:pt>
    <dgm:pt modelId="{D8986179-9331-437C-9A95-99C7FB92330B}">
      <dgm:prSet custT="1"/>
      <dgm:spPr>
        <a:solidFill>
          <a:srgbClr val="FFCC99">
            <a:alpha val="89804"/>
          </a:srgbClr>
        </a:solidFill>
      </dgm:spPr>
      <dgm:t>
        <a:bodyPr/>
        <a:lstStyle/>
        <a:p>
          <a:r>
            <a:rPr lang="th-TH" sz="1200" b="1" dirty="0" smtClean="0">
              <a:solidFill>
                <a:schemeClr val="tx1"/>
              </a:solidFill>
            </a:rPr>
            <a:t>พิจารณา สั่งการเกี่ยวกับ</a:t>
          </a:r>
        </a:p>
        <a:p>
          <a:r>
            <a:rPr lang="th-TH" sz="1200" b="1" dirty="0" smtClean="0">
              <a:solidFill>
                <a:schemeClr val="tx1"/>
              </a:solidFill>
            </a:rPr>
            <a:t>การตรวจรับพัสดุ</a:t>
          </a:r>
        </a:p>
        <a:p>
          <a:r>
            <a:rPr lang="th-TH" sz="1200" b="1" dirty="0" smtClean="0">
              <a:solidFill>
                <a:schemeClr val="tx1"/>
              </a:solidFill>
            </a:rPr>
            <a:t>การตรวจการจ้าง</a:t>
          </a:r>
        </a:p>
        <a:p>
          <a:r>
            <a:rPr lang="th-TH" sz="1200" b="1" dirty="0" smtClean="0">
              <a:solidFill>
                <a:schemeClr val="tx1"/>
              </a:solidFill>
            </a:rPr>
            <a:t>การควบคุมงาน</a:t>
          </a:r>
          <a:endParaRPr lang="th-TH" sz="1200" b="1" dirty="0">
            <a:solidFill>
              <a:schemeClr val="tx1"/>
            </a:solidFill>
          </a:endParaRPr>
        </a:p>
      </dgm:t>
    </dgm:pt>
    <dgm:pt modelId="{A3B2818B-AB8B-461C-B18F-08CC697B9501}" type="parTrans" cxnId="{CD4A1E17-E6FB-4C18-8209-F86C363CB013}">
      <dgm:prSet/>
      <dgm:spPr/>
      <dgm:t>
        <a:bodyPr/>
        <a:lstStyle/>
        <a:p>
          <a:endParaRPr lang="th-TH"/>
        </a:p>
      </dgm:t>
    </dgm:pt>
    <dgm:pt modelId="{EFE479D3-1DFC-4298-B492-5D7455168044}" type="sibTrans" cxnId="{CD4A1E17-E6FB-4C18-8209-F86C363CB013}">
      <dgm:prSet/>
      <dgm:spPr/>
      <dgm:t>
        <a:bodyPr/>
        <a:lstStyle/>
        <a:p>
          <a:endParaRPr lang="th-TH"/>
        </a:p>
      </dgm:t>
    </dgm:pt>
    <dgm:pt modelId="{829ADD96-BC33-4A9F-A143-C5B7507C3FAC}">
      <dgm:prSet custT="1"/>
      <dgm:spPr>
        <a:solidFill>
          <a:srgbClr val="99FFCC">
            <a:alpha val="89804"/>
          </a:srgbClr>
        </a:solidFill>
      </dgm:spPr>
      <dgm:t>
        <a:bodyPr/>
        <a:lstStyle/>
        <a:p>
          <a:r>
            <a:rPr lang="th-TH" sz="2000" b="1" dirty="0" smtClean="0">
              <a:solidFill>
                <a:schemeClr val="tx1"/>
              </a:solidFill>
            </a:rPr>
            <a:t>- ฯ -</a:t>
          </a:r>
          <a:endParaRPr lang="th-TH" sz="2000" b="1" dirty="0">
            <a:solidFill>
              <a:schemeClr val="tx1"/>
            </a:solidFill>
          </a:endParaRPr>
        </a:p>
      </dgm:t>
    </dgm:pt>
    <dgm:pt modelId="{3E04A741-45FA-46AF-8D66-973E856D4999}" type="parTrans" cxnId="{9FF9D31B-A237-40E6-9F49-B5B0BC2A904C}">
      <dgm:prSet/>
      <dgm:spPr/>
      <dgm:t>
        <a:bodyPr/>
        <a:lstStyle/>
        <a:p>
          <a:endParaRPr lang="th-TH"/>
        </a:p>
      </dgm:t>
    </dgm:pt>
    <dgm:pt modelId="{3A0730D7-8E25-4731-A394-B15A2333274D}" type="sibTrans" cxnId="{9FF9D31B-A237-40E6-9F49-B5B0BC2A904C}">
      <dgm:prSet/>
      <dgm:spPr/>
      <dgm:t>
        <a:bodyPr/>
        <a:lstStyle/>
        <a:p>
          <a:endParaRPr lang="th-TH"/>
        </a:p>
      </dgm:t>
    </dgm:pt>
    <dgm:pt modelId="{EABD97F9-8D63-455A-80BC-10EFA2912B8B}">
      <dgm:prSet/>
      <dgm:spPr>
        <a:solidFill>
          <a:schemeClr val="bg2">
            <a:alpha val="89804"/>
          </a:schemeClr>
        </a:solidFill>
      </dgm:spPr>
      <dgm:t>
        <a:bodyPr/>
        <a:lstStyle/>
        <a:p>
          <a:r>
            <a:rPr lang="th-TH" b="1" dirty="0" smtClean="0">
              <a:solidFill>
                <a:schemeClr val="tx1"/>
              </a:solidFill>
            </a:rPr>
            <a:t>ลงนามก่อนิติสัมพันธ์</a:t>
          </a:r>
          <a:endParaRPr lang="th-TH" b="1" dirty="0">
            <a:solidFill>
              <a:schemeClr val="tx1"/>
            </a:solidFill>
          </a:endParaRPr>
        </a:p>
      </dgm:t>
    </dgm:pt>
    <dgm:pt modelId="{DD01ED69-E0DC-49EA-8C39-861D02662C05}" type="parTrans" cxnId="{D05492EB-76B6-4B28-B034-1FFB2DEA4816}">
      <dgm:prSet/>
      <dgm:spPr/>
      <dgm:t>
        <a:bodyPr/>
        <a:lstStyle/>
        <a:p>
          <a:endParaRPr lang="th-TH"/>
        </a:p>
      </dgm:t>
    </dgm:pt>
    <dgm:pt modelId="{7DFB067C-FB80-4B7F-AFD6-1073AA6BE66F}" type="sibTrans" cxnId="{D05492EB-76B6-4B28-B034-1FFB2DEA4816}">
      <dgm:prSet/>
      <dgm:spPr/>
      <dgm:t>
        <a:bodyPr/>
        <a:lstStyle/>
        <a:p>
          <a:endParaRPr lang="th-TH"/>
        </a:p>
      </dgm:t>
    </dgm:pt>
    <dgm:pt modelId="{4C625C27-1570-4305-B6C9-A1B93A833439}">
      <dgm:prSet/>
      <dgm:spPr>
        <a:solidFill>
          <a:srgbClr val="FFFF00">
            <a:alpha val="90000"/>
          </a:srgbClr>
        </a:solidFill>
      </dgm:spPr>
      <dgm:t>
        <a:bodyPr/>
        <a:lstStyle/>
        <a:p>
          <a:r>
            <a:rPr lang="th-TH" b="1" dirty="0" smtClean="0">
              <a:solidFill>
                <a:schemeClr val="tx1"/>
              </a:solidFill>
            </a:rPr>
            <a:t>แก้ไข เปลี่ยนแปลง</a:t>
          </a:r>
          <a:endParaRPr lang="th-TH" b="1" dirty="0">
            <a:solidFill>
              <a:schemeClr val="tx1"/>
            </a:solidFill>
          </a:endParaRPr>
        </a:p>
      </dgm:t>
    </dgm:pt>
    <dgm:pt modelId="{3F181B9A-1336-4B6D-B868-FFF32DFADAC8}" type="parTrans" cxnId="{8D038445-29E4-41D1-AEDB-B3B526BD8A66}">
      <dgm:prSet/>
      <dgm:spPr/>
      <dgm:t>
        <a:bodyPr/>
        <a:lstStyle/>
        <a:p>
          <a:endParaRPr lang="th-TH"/>
        </a:p>
      </dgm:t>
    </dgm:pt>
    <dgm:pt modelId="{9D0F11D8-78B4-4943-8799-51283569EEA8}" type="sibTrans" cxnId="{8D038445-29E4-41D1-AEDB-B3B526BD8A66}">
      <dgm:prSet/>
      <dgm:spPr/>
      <dgm:t>
        <a:bodyPr/>
        <a:lstStyle/>
        <a:p>
          <a:endParaRPr lang="th-TH"/>
        </a:p>
      </dgm:t>
    </dgm:pt>
    <dgm:pt modelId="{CB30B9DC-01D6-4E8D-9EB3-C0A452E439B0}">
      <dgm:prSet/>
      <dgm:spPr>
        <a:solidFill>
          <a:schemeClr val="accent5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th-TH" b="1" dirty="0" smtClean="0">
              <a:solidFill>
                <a:schemeClr val="tx1"/>
              </a:solidFill>
            </a:rPr>
            <a:t>การงดหรือลดค่าปรับ</a:t>
          </a:r>
        </a:p>
        <a:p>
          <a:r>
            <a:rPr lang="th-TH" b="1" dirty="0" smtClean="0">
              <a:solidFill>
                <a:schemeClr val="tx1"/>
              </a:solidFill>
            </a:rPr>
            <a:t>หรือการขยายเวลา</a:t>
          </a:r>
        </a:p>
        <a:p>
          <a:r>
            <a:rPr lang="th-TH" b="1" dirty="0" smtClean="0">
              <a:solidFill>
                <a:schemeClr val="tx1"/>
              </a:solidFill>
            </a:rPr>
            <a:t>ทำการ</a:t>
          </a:r>
          <a:endParaRPr lang="th-TH" b="1" dirty="0">
            <a:solidFill>
              <a:schemeClr val="tx1"/>
            </a:solidFill>
          </a:endParaRPr>
        </a:p>
      </dgm:t>
    </dgm:pt>
    <dgm:pt modelId="{58B6391E-914C-404F-825D-16D0F6EB5757}" type="parTrans" cxnId="{D4AEA2EC-58C4-4480-A322-BEBEB882B6B2}">
      <dgm:prSet/>
      <dgm:spPr/>
      <dgm:t>
        <a:bodyPr/>
        <a:lstStyle/>
        <a:p>
          <a:endParaRPr lang="th-TH"/>
        </a:p>
      </dgm:t>
    </dgm:pt>
    <dgm:pt modelId="{13361D75-0BBB-4E8F-961A-0E440B1F51B1}" type="sibTrans" cxnId="{D4AEA2EC-58C4-4480-A322-BEBEB882B6B2}">
      <dgm:prSet/>
      <dgm:spPr/>
      <dgm:t>
        <a:bodyPr/>
        <a:lstStyle/>
        <a:p>
          <a:endParaRPr lang="th-TH"/>
        </a:p>
      </dgm:t>
    </dgm:pt>
    <dgm:pt modelId="{5C146A09-FDEF-4C53-94E6-BB2D1657C272}">
      <dgm:prSet/>
      <dgm:spPr>
        <a:solidFill>
          <a:schemeClr val="bg2">
            <a:alpha val="90000"/>
          </a:schemeClr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th-TH" b="1" dirty="0" smtClean="0">
              <a:solidFill>
                <a:schemeClr val="tx1"/>
              </a:solidFill>
            </a:rPr>
            <a:t>การเลิกสัญญา</a:t>
          </a:r>
        </a:p>
        <a:p>
          <a:pPr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b="1" dirty="0">
            <a:solidFill>
              <a:schemeClr val="tx1"/>
            </a:solidFill>
          </a:endParaRPr>
        </a:p>
      </dgm:t>
    </dgm:pt>
    <dgm:pt modelId="{0512DD58-7817-4D6E-80D2-B7DD42C89A1C}" type="parTrans" cxnId="{16615BC7-0DB1-453A-88CE-970546D4951C}">
      <dgm:prSet/>
      <dgm:spPr/>
      <dgm:t>
        <a:bodyPr/>
        <a:lstStyle/>
        <a:p>
          <a:endParaRPr lang="th-TH"/>
        </a:p>
      </dgm:t>
    </dgm:pt>
    <dgm:pt modelId="{21EB4EDC-3C4C-4906-A324-21E0F12938BF}" type="sibTrans" cxnId="{16615BC7-0DB1-453A-88CE-970546D4951C}">
      <dgm:prSet/>
      <dgm:spPr/>
      <dgm:t>
        <a:bodyPr/>
        <a:lstStyle/>
        <a:p>
          <a:endParaRPr lang="th-TH"/>
        </a:p>
      </dgm:t>
    </dgm:pt>
    <dgm:pt modelId="{4A52784B-5702-4F1F-8B7A-A2908A65DA19}" type="pres">
      <dgm:prSet presAssocID="{E56A1B6C-AB9C-4DEF-AAB5-CE5DA011E156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th-TH"/>
        </a:p>
      </dgm:t>
    </dgm:pt>
    <dgm:pt modelId="{28ECC739-4953-4080-824D-F17246E8C7F8}" type="pres">
      <dgm:prSet presAssocID="{622A4A00-1A70-4CB3-B2D1-8559FEBCC24B}" presName="hierRoot1" presStyleCnt="0"/>
      <dgm:spPr/>
    </dgm:pt>
    <dgm:pt modelId="{A889DBCB-F1AA-418B-97AB-0EA2C9088FE4}" type="pres">
      <dgm:prSet presAssocID="{622A4A00-1A70-4CB3-B2D1-8559FEBCC24B}" presName="composite" presStyleCnt="0"/>
      <dgm:spPr/>
    </dgm:pt>
    <dgm:pt modelId="{8637F916-6995-438A-AB54-AEBBECA2DB28}" type="pres">
      <dgm:prSet presAssocID="{622A4A00-1A70-4CB3-B2D1-8559FEBCC24B}" presName="background" presStyleLbl="node0" presStyleIdx="0" presStyleCnt="1"/>
      <dgm:spPr>
        <a:solidFill>
          <a:srgbClr val="FFC000"/>
        </a:solidFill>
      </dgm:spPr>
    </dgm:pt>
    <dgm:pt modelId="{42AF3844-70B5-4969-8AC4-0F426CFEDECB}" type="pres">
      <dgm:prSet presAssocID="{622A4A00-1A70-4CB3-B2D1-8559FEBCC24B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th-TH"/>
        </a:p>
      </dgm:t>
    </dgm:pt>
    <dgm:pt modelId="{B007AD15-9A34-45F6-AE93-63E804D783AD}" type="pres">
      <dgm:prSet presAssocID="{622A4A00-1A70-4CB3-B2D1-8559FEBCC24B}" presName="hierChild2" presStyleCnt="0"/>
      <dgm:spPr/>
    </dgm:pt>
    <dgm:pt modelId="{C2CC26F3-D13A-4BAF-858E-B3A9BBFA9F05}" type="pres">
      <dgm:prSet presAssocID="{21FB77A6-5614-4D04-9D7C-7BCB3BDB2698}" presName="Name10" presStyleLbl="parChTrans1D2" presStyleIdx="0" presStyleCnt="2"/>
      <dgm:spPr/>
      <dgm:t>
        <a:bodyPr/>
        <a:lstStyle/>
        <a:p>
          <a:endParaRPr lang="th-TH"/>
        </a:p>
      </dgm:t>
    </dgm:pt>
    <dgm:pt modelId="{AB175D85-28C1-42B3-8A7E-A2F3389C4488}" type="pres">
      <dgm:prSet presAssocID="{61E98B95-B8BA-42DC-BC32-66DE55666287}" presName="hierRoot2" presStyleCnt="0"/>
      <dgm:spPr/>
    </dgm:pt>
    <dgm:pt modelId="{88A61642-C24C-4250-94E3-D4521A7D0BD8}" type="pres">
      <dgm:prSet presAssocID="{61E98B95-B8BA-42DC-BC32-66DE55666287}" presName="composite2" presStyleCnt="0"/>
      <dgm:spPr/>
    </dgm:pt>
    <dgm:pt modelId="{0D552DD1-07A2-4D2C-BB5C-40A45CE175EF}" type="pres">
      <dgm:prSet presAssocID="{61E98B95-B8BA-42DC-BC32-66DE55666287}" presName="background2" presStyleLbl="node2" presStyleIdx="0" presStyleCnt="2"/>
      <dgm:spPr/>
    </dgm:pt>
    <dgm:pt modelId="{B272A77B-6A95-4E86-A9F2-EA020B19B567}" type="pres">
      <dgm:prSet presAssocID="{61E98B95-B8BA-42DC-BC32-66DE55666287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th-TH"/>
        </a:p>
      </dgm:t>
    </dgm:pt>
    <dgm:pt modelId="{BE49088A-3B5C-4925-BC8B-A94D781F6BC0}" type="pres">
      <dgm:prSet presAssocID="{61E98B95-B8BA-42DC-BC32-66DE55666287}" presName="hierChild3" presStyleCnt="0"/>
      <dgm:spPr/>
    </dgm:pt>
    <dgm:pt modelId="{137F1C7D-2829-44E5-8633-A66B806CFF91}" type="pres">
      <dgm:prSet presAssocID="{8E8183B1-8DEF-4F7A-A676-D78A4A2048EB}" presName="Name17" presStyleLbl="parChTrans1D3" presStyleIdx="0" presStyleCnt="5"/>
      <dgm:spPr/>
      <dgm:t>
        <a:bodyPr/>
        <a:lstStyle/>
        <a:p>
          <a:endParaRPr lang="th-TH"/>
        </a:p>
      </dgm:t>
    </dgm:pt>
    <dgm:pt modelId="{EDF3335B-3963-4663-A32F-BBDAECFA4B42}" type="pres">
      <dgm:prSet presAssocID="{F1809ABF-B9B4-4B79-85BB-F5DBAF39B9DC}" presName="hierRoot3" presStyleCnt="0"/>
      <dgm:spPr/>
    </dgm:pt>
    <dgm:pt modelId="{7DC5E2B6-C826-4ABB-94F6-4A26C133022C}" type="pres">
      <dgm:prSet presAssocID="{F1809ABF-B9B4-4B79-85BB-F5DBAF39B9DC}" presName="composite3" presStyleCnt="0"/>
      <dgm:spPr/>
    </dgm:pt>
    <dgm:pt modelId="{DB51DB2B-1FEE-49A4-ABC0-446D11D593DB}" type="pres">
      <dgm:prSet presAssocID="{F1809ABF-B9B4-4B79-85BB-F5DBAF39B9DC}" presName="background3" presStyleLbl="node3" presStyleIdx="0" presStyleCnt="5"/>
      <dgm:spPr>
        <a:solidFill>
          <a:srgbClr val="00B050"/>
        </a:solidFill>
      </dgm:spPr>
    </dgm:pt>
    <dgm:pt modelId="{5178E20E-087C-4873-85EB-96DB15C6620A}" type="pres">
      <dgm:prSet presAssocID="{F1809ABF-B9B4-4B79-85BB-F5DBAF39B9DC}" presName="text3" presStyleLbl="fgAcc3" presStyleIdx="0" presStyleCnt="5">
        <dgm:presLayoutVars>
          <dgm:chPref val="3"/>
        </dgm:presLayoutVars>
      </dgm:prSet>
      <dgm:spPr/>
      <dgm:t>
        <a:bodyPr/>
        <a:lstStyle/>
        <a:p>
          <a:endParaRPr lang="th-TH"/>
        </a:p>
      </dgm:t>
    </dgm:pt>
    <dgm:pt modelId="{6A30E3F0-1E08-4584-8734-1424F0929EAB}" type="pres">
      <dgm:prSet presAssocID="{F1809ABF-B9B4-4B79-85BB-F5DBAF39B9DC}" presName="hierChild4" presStyleCnt="0"/>
      <dgm:spPr/>
    </dgm:pt>
    <dgm:pt modelId="{5AED5DCB-2C78-48FD-8EA7-C7D840916B37}" type="pres">
      <dgm:prSet presAssocID="{B8CEACAD-1961-4ECA-89BE-F8FE1AD2EC8A}" presName="Name17" presStyleLbl="parChTrans1D3" presStyleIdx="1" presStyleCnt="5"/>
      <dgm:spPr/>
      <dgm:t>
        <a:bodyPr/>
        <a:lstStyle/>
        <a:p>
          <a:endParaRPr lang="th-TH"/>
        </a:p>
      </dgm:t>
    </dgm:pt>
    <dgm:pt modelId="{96CF6C25-FF1F-45F2-B368-DE81BE776908}" type="pres">
      <dgm:prSet presAssocID="{B2843A4D-3F20-40DF-8E95-FB70FC0380A2}" presName="hierRoot3" presStyleCnt="0"/>
      <dgm:spPr/>
    </dgm:pt>
    <dgm:pt modelId="{8A7A9E21-E0CF-4B61-93BF-1030BD513900}" type="pres">
      <dgm:prSet presAssocID="{B2843A4D-3F20-40DF-8E95-FB70FC0380A2}" presName="composite3" presStyleCnt="0"/>
      <dgm:spPr/>
    </dgm:pt>
    <dgm:pt modelId="{1BFF284B-52DD-448B-8615-49B9EF9F737D}" type="pres">
      <dgm:prSet presAssocID="{B2843A4D-3F20-40DF-8E95-FB70FC0380A2}" presName="background3" presStyleLbl="node3" presStyleIdx="1" presStyleCnt="5"/>
      <dgm:spPr>
        <a:solidFill>
          <a:srgbClr val="FF9966"/>
        </a:solidFill>
      </dgm:spPr>
    </dgm:pt>
    <dgm:pt modelId="{E79B88E7-6095-47DE-A67C-E88B3431C133}" type="pres">
      <dgm:prSet presAssocID="{B2843A4D-3F20-40DF-8E95-FB70FC0380A2}" presName="text3" presStyleLbl="fgAcc3" presStyleIdx="1" presStyleCnt="5">
        <dgm:presLayoutVars>
          <dgm:chPref val="3"/>
        </dgm:presLayoutVars>
      </dgm:prSet>
      <dgm:spPr/>
      <dgm:t>
        <a:bodyPr/>
        <a:lstStyle/>
        <a:p>
          <a:endParaRPr lang="th-TH"/>
        </a:p>
      </dgm:t>
    </dgm:pt>
    <dgm:pt modelId="{6ACF49F7-9C53-4802-A13D-79A66A9F8587}" type="pres">
      <dgm:prSet presAssocID="{B2843A4D-3F20-40DF-8E95-FB70FC0380A2}" presName="hierChild4" presStyleCnt="0"/>
      <dgm:spPr/>
    </dgm:pt>
    <dgm:pt modelId="{8EABE0BC-BA73-446F-A858-3C4C7E20BE91}" type="pres">
      <dgm:prSet presAssocID="{5A96B2F8-46E8-45CE-B70B-4FD55BAB1555}" presName="Name17" presStyleLbl="parChTrans1D3" presStyleIdx="2" presStyleCnt="5"/>
      <dgm:spPr/>
      <dgm:t>
        <a:bodyPr/>
        <a:lstStyle/>
        <a:p>
          <a:endParaRPr lang="th-TH"/>
        </a:p>
      </dgm:t>
    </dgm:pt>
    <dgm:pt modelId="{EE7A7011-3F32-49C4-9531-379ABEF7AAFA}" type="pres">
      <dgm:prSet presAssocID="{51140BB2-2F2B-4F95-93F1-F99550127A47}" presName="hierRoot3" presStyleCnt="0"/>
      <dgm:spPr/>
    </dgm:pt>
    <dgm:pt modelId="{AF4EA980-CE5A-4182-B2D3-8119605BDD2F}" type="pres">
      <dgm:prSet presAssocID="{51140BB2-2F2B-4F95-93F1-F99550127A47}" presName="composite3" presStyleCnt="0"/>
      <dgm:spPr/>
    </dgm:pt>
    <dgm:pt modelId="{D10A37DF-49C2-4E6C-801B-B1FE1665035A}" type="pres">
      <dgm:prSet presAssocID="{51140BB2-2F2B-4F95-93F1-F99550127A47}" presName="background3" presStyleLbl="node3" presStyleIdx="2" presStyleCnt="5"/>
      <dgm:spPr>
        <a:solidFill>
          <a:srgbClr val="7030A0"/>
        </a:solidFill>
      </dgm:spPr>
    </dgm:pt>
    <dgm:pt modelId="{5A3D5150-8417-435E-B114-4F9F78AFE11C}" type="pres">
      <dgm:prSet presAssocID="{51140BB2-2F2B-4F95-93F1-F99550127A47}" presName="text3" presStyleLbl="fgAcc3" presStyleIdx="2" presStyleCnt="5" custLinFactNeighborX="665" custLinFactNeighborY="-695">
        <dgm:presLayoutVars>
          <dgm:chPref val="3"/>
        </dgm:presLayoutVars>
      </dgm:prSet>
      <dgm:spPr/>
      <dgm:t>
        <a:bodyPr/>
        <a:lstStyle/>
        <a:p>
          <a:endParaRPr lang="th-TH"/>
        </a:p>
      </dgm:t>
    </dgm:pt>
    <dgm:pt modelId="{A2AB86B8-2853-4261-9F26-5B3355C7EF9B}" type="pres">
      <dgm:prSet presAssocID="{51140BB2-2F2B-4F95-93F1-F99550127A47}" presName="hierChild4" presStyleCnt="0"/>
      <dgm:spPr/>
    </dgm:pt>
    <dgm:pt modelId="{4FF561B5-6751-4087-A19C-EA5BBA70E88A}" type="pres">
      <dgm:prSet presAssocID="{DD01ED69-E0DC-49EA-8C39-861D02662C05}" presName="Name23" presStyleLbl="parChTrans1D4" presStyleIdx="0" presStyleCnt="4"/>
      <dgm:spPr/>
      <dgm:t>
        <a:bodyPr/>
        <a:lstStyle/>
        <a:p>
          <a:endParaRPr lang="th-TH"/>
        </a:p>
      </dgm:t>
    </dgm:pt>
    <dgm:pt modelId="{22E1C331-2CC5-44D2-A840-82961A2F7F76}" type="pres">
      <dgm:prSet presAssocID="{EABD97F9-8D63-455A-80BC-10EFA2912B8B}" presName="hierRoot4" presStyleCnt="0"/>
      <dgm:spPr/>
    </dgm:pt>
    <dgm:pt modelId="{C3098ECD-D35E-451B-8A98-BD213EFA751F}" type="pres">
      <dgm:prSet presAssocID="{EABD97F9-8D63-455A-80BC-10EFA2912B8B}" presName="composite4" presStyleCnt="0"/>
      <dgm:spPr/>
    </dgm:pt>
    <dgm:pt modelId="{38106160-B7B4-4DA2-8F88-BEAB127F7627}" type="pres">
      <dgm:prSet presAssocID="{EABD97F9-8D63-455A-80BC-10EFA2912B8B}" presName="background4" presStyleLbl="node4" presStyleIdx="0" presStyleCnt="4"/>
      <dgm:spPr/>
    </dgm:pt>
    <dgm:pt modelId="{02DC32F4-8FA8-4F38-AD93-3311599D7011}" type="pres">
      <dgm:prSet presAssocID="{EABD97F9-8D63-455A-80BC-10EFA2912B8B}" presName="text4" presStyleLbl="fgAcc4" presStyleIdx="0" presStyleCnt="4">
        <dgm:presLayoutVars>
          <dgm:chPref val="3"/>
        </dgm:presLayoutVars>
      </dgm:prSet>
      <dgm:spPr/>
      <dgm:t>
        <a:bodyPr/>
        <a:lstStyle/>
        <a:p>
          <a:endParaRPr lang="th-TH"/>
        </a:p>
      </dgm:t>
    </dgm:pt>
    <dgm:pt modelId="{6AE260E2-946A-4086-B42A-58DB6E1354B8}" type="pres">
      <dgm:prSet presAssocID="{EABD97F9-8D63-455A-80BC-10EFA2912B8B}" presName="hierChild5" presStyleCnt="0"/>
      <dgm:spPr/>
    </dgm:pt>
    <dgm:pt modelId="{4DD4D876-097A-4AE3-8FE2-18D4BA41F5B6}" type="pres">
      <dgm:prSet presAssocID="{3F181B9A-1336-4B6D-B868-FFF32DFADAC8}" presName="Name23" presStyleLbl="parChTrans1D4" presStyleIdx="1" presStyleCnt="4"/>
      <dgm:spPr/>
      <dgm:t>
        <a:bodyPr/>
        <a:lstStyle/>
        <a:p>
          <a:endParaRPr lang="th-TH"/>
        </a:p>
      </dgm:t>
    </dgm:pt>
    <dgm:pt modelId="{F10265CA-7952-4119-84F8-9C44F93E0D10}" type="pres">
      <dgm:prSet presAssocID="{4C625C27-1570-4305-B6C9-A1B93A833439}" presName="hierRoot4" presStyleCnt="0"/>
      <dgm:spPr/>
    </dgm:pt>
    <dgm:pt modelId="{71842E23-E71E-4571-9B50-0324BF801E07}" type="pres">
      <dgm:prSet presAssocID="{4C625C27-1570-4305-B6C9-A1B93A833439}" presName="composite4" presStyleCnt="0"/>
      <dgm:spPr/>
    </dgm:pt>
    <dgm:pt modelId="{FBF21313-6BDF-4AF1-ACC1-1A6F956043D4}" type="pres">
      <dgm:prSet presAssocID="{4C625C27-1570-4305-B6C9-A1B93A833439}" presName="background4" presStyleLbl="node4" presStyleIdx="1" presStyleCnt="4"/>
      <dgm:spPr>
        <a:solidFill>
          <a:srgbClr val="CC6600"/>
        </a:solidFill>
      </dgm:spPr>
    </dgm:pt>
    <dgm:pt modelId="{675A3118-D837-429F-A995-A4A62D984C96}" type="pres">
      <dgm:prSet presAssocID="{4C625C27-1570-4305-B6C9-A1B93A833439}" presName="text4" presStyleLbl="fgAcc4" presStyleIdx="1" presStyleCnt="4">
        <dgm:presLayoutVars>
          <dgm:chPref val="3"/>
        </dgm:presLayoutVars>
      </dgm:prSet>
      <dgm:spPr/>
      <dgm:t>
        <a:bodyPr/>
        <a:lstStyle/>
        <a:p>
          <a:endParaRPr lang="th-TH"/>
        </a:p>
      </dgm:t>
    </dgm:pt>
    <dgm:pt modelId="{F4E44CC9-51EF-4F15-A3F5-538B747BE864}" type="pres">
      <dgm:prSet presAssocID="{4C625C27-1570-4305-B6C9-A1B93A833439}" presName="hierChild5" presStyleCnt="0"/>
      <dgm:spPr/>
    </dgm:pt>
    <dgm:pt modelId="{DAA8EBA2-109D-49A3-AEFD-9F57C50FC064}" type="pres">
      <dgm:prSet presAssocID="{58B6391E-914C-404F-825D-16D0F6EB5757}" presName="Name23" presStyleLbl="parChTrans1D4" presStyleIdx="2" presStyleCnt="4"/>
      <dgm:spPr/>
      <dgm:t>
        <a:bodyPr/>
        <a:lstStyle/>
        <a:p>
          <a:endParaRPr lang="th-TH"/>
        </a:p>
      </dgm:t>
    </dgm:pt>
    <dgm:pt modelId="{5E735401-137B-41FB-89C0-A873261AB3B4}" type="pres">
      <dgm:prSet presAssocID="{CB30B9DC-01D6-4E8D-9EB3-C0A452E439B0}" presName="hierRoot4" presStyleCnt="0"/>
      <dgm:spPr/>
    </dgm:pt>
    <dgm:pt modelId="{A029A230-574D-467F-96F4-E56C40B5E953}" type="pres">
      <dgm:prSet presAssocID="{CB30B9DC-01D6-4E8D-9EB3-C0A452E439B0}" presName="composite4" presStyleCnt="0"/>
      <dgm:spPr/>
    </dgm:pt>
    <dgm:pt modelId="{CFE73102-6C4E-4F90-A57E-8633B293B419}" type="pres">
      <dgm:prSet presAssocID="{CB30B9DC-01D6-4E8D-9EB3-C0A452E439B0}" presName="background4" presStyleLbl="node4" presStyleIdx="2" presStyleCnt="4"/>
      <dgm:spPr>
        <a:solidFill>
          <a:srgbClr val="00B050"/>
        </a:solidFill>
      </dgm:spPr>
    </dgm:pt>
    <dgm:pt modelId="{7DBDF46A-1B31-4725-8A96-3901092539DF}" type="pres">
      <dgm:prSet presAssocID="{CB30B9DC-01D6-4E8D-9EB3-C0A452E439B0}" presName="text4" presStyleLbl="fgAcc4" presStyleIdx="2" presStyleCnt="4">
        <dgm:presLayoutVars>
          <dgm:chPref val="3"/>
        </dgm:presLayoutVars>
      </dgm:prSet>
      <dgm:spPr/>
      <dgm:t>
        <a:bodyPr/>
        <a:lstStyle/>
        <a:p>
          <a:endParaRPr lang="th-TH"/>
        </a:p>
      </dgm:t>
    </dgm:pt>
    <dgm:pt modelId="{FED3D6F7-3A76-498D-BEC1-2ACB1C356EE3}" type="pres">
      <dgm:prSet presAssocID="{CB30B9DC-01D6-4E8D-9EB3-C0A452E439B0}" presName="hierChild5" presStyleCnt="0"/>
      <dgm:spPr/>
    </dgm:pt>
    <dgm:pt modelId="{9D6EC4B9-112A-4EA4-8CEF-4B4FE98528EC}" type="pres">
      <dgm:prSet presAssocID="{0512DD58-7817-4D6E-80D2-B7DD42C89A1C}" presName="Name23" presStyleLbl="parChTrans1D4" presStyleIdx="3" presStyleCnt="4"/>
      <dgm:spPr/>
      <dgm:t>
        <a:bodyPr/>
        <a:lstStyle/>
        <a:p>
          <a:endParaRPr lang="th-TH"/>
        </a:p>
      </dgm:t>
    </dgm:pt>
    <dgm:pt modelId="{70614A8B-A701-484E-849E-17AF0D3086EC}" type="pres">
      <dgm:prSet presAssocID="{5C146A09-FDEF-4C53-94E6-BB2D1657C272}" presName="hierRoot4" presStyleCnt="0"/>
      <dgm:spPr/>
    </dgm:pt>
    <dgm:pt modelId="{70CEAC1A-C803-4184-82D1-1C354D1E23A8}" type="pres">
      <dgm:prSet presAssocID="{5C146A09-FDEF-4C53-94E6-BB2D1657C272}" presName="composite4" presStyleCnt="0"/>
      <dgm:spPr/>
    </dgm:pt>
    <dgm:pt modelId="{A007FAA0-9069-48DC-9A6D-0EA29FFE9970}" type="pres">
      <dgm:prSet presAssocID="{5C146A09-FDEF-4C53-94E6-BB2D1657C272}" presName="background4" presStyleLbl="node4" presStyleIdx="3" presStyleCnt="4"/>
      <dgm:spPr/>
    </dgm:pt>
    <dgm:pt modelId="{12A8E9A7-ACE3-4AD5-A518-D933FD8F57E9}" type="pres">
      <dgm:prSet presAssocID="{5C146A09-FDEF-4C53-94E6-BB2D1657C272}" presName="text4" presStyleLbl="fgAcc4" presStyleIdx="3" presStyleCnt="4">
        <dgm:presLayoutVars>
          <dgm:chPref val="3"/>
        </dgm:presLayoutVars>
      </dgm:prSet>
      <dgm:spPr/>
      <dgm:t>
        <a:bodyPr/>
        <a:lstStyle/>
        <a:p>
          <a:endParaRPr lang="th-TH"/>
        </a:p>
      </dgm:t>
    </dgm:pt>
    <dgm:pt modelId="{3540CCD0-ABBD-4B9A-B4EF-D7AC22C98420}" type="pres">
      <dgm:prSet presAssocID="{5C146A09-FDEF-4C53-94E6-BB2D1657C272}" presName="hierChild5" presStyleCnt="0"/>
      <dgm:spPr/>
    </dgm:pt>
    <dgm:pt modelId="{427715C5-19C8-4A1E-9ACE-E77DACDAFCB4}" type="pres">
      <dgm:prSet presAssocID="{A3B2818B-AB8B-461C-B18F-08CC697B9501}" presName="Name17" presStyleLbl="parChTrans1D3" presStyleIdx="3" presStyleCnt="5"/>
      <dgm:spPr/>
      <dgm:t>
        <a:bodyPr/>
        <a:lstStyle/>
        <a:p>
          <a:endParaRPr lang="th-TH"/>
        </a:p>
      </dgm:t>
    </dgm:pt>
    <dgm:pt modelId="{BAED0B4B-98DC-492F-95F9-75366259F3C3}" type="pres">
      <dgm:prSet presAssocID="{D8986179-9331-437C-9A95-99C7FB92330B}" presName="hierRoot3" presStyleCnt="0"/>
      <dgm:spPr/>
    </dgm:pt>
    <dgm:pt modelId="{599F2351-277A-43DD-903B-140F621FD67E}" type="pres">
      <dgm:prSet presAssocID="{D8986179-9331-437C-9A95-99C7FB92330B}" presName="composite3" presStyleCnt="0"/>
      <dgm:spPr/>
    </dgm:pt>
    <dgm:pt modelId="{1580F94B-167F-429D-8823-582BD056337B}" type="pres">
      <dgm:prSet presAssocID="{D8986179-9331-437C-9A95-99C7FB92330B}" presName="background3" presStyleLbl="node3" presStyleIdx="3" presStyleCnt="5"/>
      <dgm:spPr>
        <a:solidFill>
          <a:srgbClr val="CC6600"/>
        </a:solidFill>
      </dgm:spPr>
    </dgm:pt>
    <dgm:pt modelId="{DA3DD8C0-9807-4FFF-AFC3-6C3CE4FE1ECF}" type="pres">
      <dgm:prSet presAssocID="{D8986179-9331-437C-9A95-99C7FB92330B}" presName="text3" presStyleLbl="fgAcc3" presStyleIdx="3" presStyleCnt="5" custLinFactNeighborX="-1096" custLinFactNeighborY="-780">
        <dgm:presLayoutVars>
          <dgm:chPref val="3"/>
        </dgm:presLayoutVars>
      </dgm:prSet>
      <dgm:spPr/>
      <dgm:t>
        <a:bodyPr/>
        <a:lstStyle/>
        <a:p>
          <a:endParaRPr lang="th-TH"/>
        </a:p>
      </dgm:t>
    </dgm:pt>
    <dgm:pt modelId="{52284DBD-962B-4B47-8F5B-0898957E1AF7}" type="pres">
      <dgm:prSet presAssocID="{D8986179-9331-437C-9A95-99C7FB92330B}" presName="hierChild4" presStyleCnt="0"/>
      <dgm:spPr/>
    </dgm:pt>
    <dgm:pt modelId="{71F96F0A-AE9E-47F2-9C9B-6BD3144C2973}" type="pres">
      <dgm:prSet presAssocID="{3E04A741-45FA-46AF-8D66-973E856D4999}" presName="Name17" presStyleLbl="parChTrans1D3" presStyleIdx="4" presStyleCnt="5"/>
      <dgm:spPr/>
      <dgm:t>
        <a:bodyPr/>
        <a:lstStyle/>
        <a:p>
          <a:endParaRPr lang="th-TH"/>
        </a:p>
      </dgm:t>
    </dgm:pt>
    <dgm:pt modelId="{2206D84E-ECF1-4D43-AD8D-4FCE5C3EA7BD}" type="pres">
      <dgm:prSet presAssocID="{829ADD96-BC33-4A9F-A143-C5B7507C3FAC}" presName="hierRoot3" presStyleCnt="0"/>
      <dgm:spPr/>
    </dgm:pt>
    <dgm:pt modelId="{07151520-228B-4B8F-963B-957304ADFDD7}" type="pres">
      <dgm:prSet presAssocID="{829ADD96-BC33-4A9F-A143-C5B7507C3FAC}" presName="composite3" presStyleCnt="0"/>
      <dgm:spPr/>
    </dgm:pt>
    <dgm:pt modelId="{882EC934-68CA-42DB-936F-28F45D477704}" type="pres">
      <dgm:prSet presAssocID="{829ADD96-BC33-4A9F-A143-C5B7507C3FAC}" presName="background3" presStyleLbl="node3" presStyleIdx="4" presStyleCnt="5"/>
      <dgm:spPr>
        <a:solidFill>
          <a:schemeClr val="accent3">
            <a:lumMod val="75000"/>
          </a:schemeClr>
        </a:solidFill>
      </dgm:spPr>
    </dgm:pt>
    <dgm:pt modelId="{6A64B422-C4A2-4764-A189-56911242B08D}" type="pres">
      <dgm:prSet presAssocID="{829ADD96-BC33-4A9F-A143-C5B7507C3FAC}" presName="text3" presStyleLbl="fgAcc3" presStyleIdx="4" presStyleCnt="5">
        <dgm:presLayoutVars>
          <dgm:chPref val="3"/>
        </dgm:presLayoutVars>
      </dgm:prSet>
      <dgm:spPr/>
      <dgm:t>
        <a:bodyPr/>
        <a:lstStyle/>
        <a:p>
          <a:endParaRPr lang="th-TH"/>
        </a:p>
      </dgm:t>
    </dgm:pt>
    <dgm:pt modelId="{149F9A32-52D4-430C-A4F0-9E2F2FB4B5A6}" type="pres">
      <dgm:prSet presAssocID="{829ADD96-BC33-4A9F-A143-C5B7507C3FAC}" presName="hierChild4" presStyleCnt="0"/>
      <dgm:spPr/>
    </dgm:pt>
    <dgm:pt modelId="{92FF7A3E-7296-421A-BC39-93AD6C4E03B8}" type="pres">
      <dgm:prSet presAssocID="{F3489A68-EF30-4818-8B6A-52191AECB2CB}" presName="Name10" presStyleLbl="parChTrans1D2" presStyleIdx="1" presStyleCnt="2"/>
      <dgm:spPr/>
      <dgm:t>
        <a:bodyPr/>
        <a:lstStyle/>
        <a:p>
          <a:endParaRPr lang="th-TH"/>
        </a:p>
      </dgm:t>
    </dgm:pt>
    <dgm:pt modelId="{3F6045DF-E2E2-4313-8284-9D1160E9D120}" type="pres">
      <dgm:prSet presAssocID="{8996BE40-DDC2-491C-B854-14EDF2103413}" presName="hierRoot2" presStyleCnt="0"/>
      <dgm:spPr/>
    </dgm:pt>
    <dgm:pt modelId="{87125D0B-AC78-4B8C-A305-36138DDA74E9}" type="pres">
      <dgm:prSet presAssocID="{8996BE40-DDC2-491C-B854-14EDF2103413}" presName="composite2" presStyleCnt="0"/>
      <dgm:spPr/>
    </dgm:pt>
    <dgm:pt modelId="{EFC88339-7382-43EC-8DD9-C51C660CC28A}" type="pres">
      <dgm:prSet presAssocID="{8996BE40-DDC2-491C-B854-14EDF2103413}" presName="background2" presStyleLbl="node2" presStyleIdx="1" presStyleCnt="2"/>
      <dgm:spPr>
        <a:solidFill>
          <a:srgbClr val="FF66CC"/>
        </a:solidFill>
      </dgm:spPr>
    </dgm:pt>
    <dgm:pt modelId="{AF5E2A85-0A9D-4EDC-BA9C-6ECCE4E317C4}" type="pres">
      <dgm:prSet presAssocID="{8996BE40-DDC2-491C-B854-14EDF2103413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th-TH"/>
        </a:p>
      </dgm:t>
    </dgm:pt>
    <dgm:pt modelId="{B2CB60FB-B2A4-4F24-99DE-6CC87BA3D9A3}" type="pres">
      <dgm:prSet presAssocID="{8996BE40-DDC2-491C-B854-14EDF2103413}" presName="hierChild3" presStyleCnt="0"/>
      <dgm:spPr/>
    </dgm:pt>
  </dgm:ptLst>
  <dgm:cxnLst>
    <dgm:cxn modelId="{DFFE846F-EB8A-4926-A33F-95B273D1296D}" type="presOf" srcId="{F3489A68-EF30-4818-8B6A-52191AECB2CB}" destId="{92FF7A3E-7296-421A-BC39-93AD6C4E03B8}" srcOrd="0" destOrd="0" presId="urn:microsoft.com/office/officeart/2005/8/layout/hierarchy1"/>
    <dgm:cxn modelId="{2280A3A6-0D8D-4150-9AB4-A749E1D5ADA0}" srcId="{61E98B95-B8BA-42DC-BC32-66DE55666287}" destId="{B2843A4D-3F20-40DF-8E95-FB70FC0380A2}" srcOrd="1" destOrd="0" parTransId="{B8CEACAD-1961-4ECA-89BE-F8FE1AD2EC8A}" sibTransId="{A32C96F0-ACFA-415E-8038-61FAC6700E73}"/>
    <dgm:cxn modelId="{D7BDE977-9C79-4609-86A6-05384D96277F}" type="presOf" srcId="{D8986179-9331-437C-9A95-99C7FB92330B}" destId="{DA3DD8C0-9807-4FFF-AFC3-6C3CE4FE1ECF}" srcOrd="0" destOrd="0" presId="urn:microsoft.com/office/officeart/2005/8/layout/hierarchy1"/>
    <dgm:cxn modelId="{152AA66E-918B-4409-BED9-7BF376437FCA}" type="presOf" srcId="{51140BB2-2F2B-4F95-93F1-F99550127A47}" destId="{5A3D5150-8417-435E-B114-4F9F78AFE11C}" srcOrd="0" destOrd="0" presId="urn:microsoft.com/office/officeart/2005/8/layout/hierarchy1"/>
    <dgm:cxn modelId="{C82FEDB1-D865-434A-B8DC-37C19DC25138}" type="presOf" srcId="{B2843A4D-3F20-40DF-8E95-FB70FC0380A2}" destId="{E79B88E7-6095-47DE-A67C-E88B3431C133}" srcOrd="0" destOrd="0" presId="urn:microsoft.com/office/officeart/2005/8/layout/hierarchy1"/>
    <dgm:cxn modelId="{E7C1B8D9-07D1-4A89-8946-3E48E4405D10}" type="presOf" srcId="{B8CEACAD-1961-4ECA-89BE-F8FE1AD2EC8A}" destId="{5AED5DCB-2C78-48FD-8EA7-C7D840916B37}" srcOrd="0" destOrd="0" presId="urn:microsoft.com/office/officeart/2005/8/layout/hierarchy1"/>
    <dgm:cxn modelId="{D4AEA2EC-58C4-4480-A322-BEBEB882B6B2}" srcId="{51140BB2-2F2B-4F95-93F1-F99550127A47}" destId="{CB30B9DC-01D6-4E8D-9EB3-C0A452E439B0}" srcOrd="2" destOrd="0" parTransId="{58B6391E-914C-404F-825D-16D0F6EB5757}" sibTransId="{13361D75-0BBB-4E8F-961A-0E440B1F51B1}"/>
    <dgm:cxn modelId="{61036240-A3C5-4FC7-9693-FC4B7EBF3D9A}" type="presOf" srcId="{F1809ABF-B9B4-4B79-85BB-F5DBAF39B9DC}" destId="{5178E20E-087C-4873-85EB-96DB15C6620A}" srcOrd="0" destOrd="0" presId="urn:microsoft.com/office/officeart/2005/8/layout/hierarchy1"/>
    <dgm:cxn modelId="{6938B7FE-88F2-46A8-A498-05455D65AF8A}" type="presOf" srcId="{3E04A741-45FA-46AF-8D66-973E856D4999}" destId="{71F96F0A-AE9E-47F2-9C9B-6BD3144C2973}" srcOrd="0" destOrd="0" presId="urn:microsoft.com/office/officeart/2005/8/layout/hierarchy1"/>
    <dgm:cxn modelId="{02B0BBD3-5F66-4181-BFDB-6F9442966E8A}" srcId="{622A4A00-1A70-4CB3-B2D1-8559FEBCC24B}" destId="{61E98B95-B8BA-42DC-BC32-66DE55666287}" srcOrd="0" destOrd="0" parTransId="{21FB77A6-5614-4D04-9D7C-7BCB3BDB2698}" sibTransId="{1409B666-FF34-47D6-A7DF-DA5F547947A9}"/>
    <dgm:cxn modelId="{4ACFFD11-A6E1-4AC2-A67D-6A6C6E53B21A}" type="presOf" srcId="{8996BE40-DDC2-491C-B854-14EDF2103413}" destId="{AF5E2A85-0A9D-4EDC-BA9C-6ECCE4E317C4}" srcOrd="0" destOrd="0" presId="urn:microsoft.com/office/officeart/2005/8/layout/hierarchy1"/>
    <dgm:cxn modelId="{DBB07019-61D8-4A02-875E-73586EDFB6A0}" type="presOf" srcId="{E56A1B6C-AB9C-4DEF-AAB5-CE5DA011E156}" destId="{4A52784B-5702-4F1F-8B7A-A2908A65DA19}" srcOrd="0" destOrd="0" presId="urn:microsoft.com/office/officeart/2005/8/layout/hierarchy1"/>
    <dgm:cxn modelId="{52E3E239-5B3C-4A97-AB72-7C6118BDD5C7}" srcId="{61E98B95-B8BA-42DC-BC32-66DE55666287}" destId="{F1809ABF-B9B4-4B79-85BB-F5DBAF39B9DC}" srcOrd="0" destOrd="0" parTransId="{8E8183B1-8DEF-4F7A-A676-D78A4A2048EB}" sibTransId="{44A36F0B-04E8-4E63-972A-C1F7104BF1FF}"/>
    <dgm:cxn modelId="{9FF9D31B-A237-40E6-9F49-B5B0BC2A904C}" srcId="{61E98B95-B8BA-42DC-BC32-66DE55666287}" destId="{829ADD96-BC33-4A9F-A143-C5B7507C3FAC}" srcOrd="4" destOrd="0" parTransId="{3E04A741-45FA-46AF-8D66-973E856D4999}" sibTransId="{3A0730D7-8E25-4731-A394-B15A2333274D}"/>
    <dgm:cxn modelId="{A71EF50E-F0E3-4AAD-9663-EF9B48F68182}" srcId="{E56A1B6C-AB9C-4DEF-AAB5-CE5DA011E156}" destId="{622A4A00-1A70-4CB3-B2D1-8559FEBCC24B}" srcOrd="0" destOrd="0" parTransId="{BF23DF68-3AF6-467E-9C90-5460F295EA10}" sibTransId="{CC2CE4EE-B4B0-4D7E-91CD-76D6DCF4150D}"/>
    <dgm:cxn modelId="{16615BC7-0DB1-453A-88CE-970546D4951C}" srcId="{51140BB2-2F2B-4F95-93F1-F99550127A47}" destId="{5C146A09-FDEF-4C53-94E6-BB2D1657C272}" srcOrd="3" destOrd="0" parTransId="{0512DD58-7817-4D6E-80D2-B7DD42C89A1C}" sibTransId="{21EB4EDC-3C4C-4906-A324-21E0F12938BF}"/>
    <dgm:cxn modelId="{7CDCF56E-BFDB-45A3-A009-5349939C6A35}" type="presOf" srcId="{61E98B95-B8BA-42DC-BC32-66DE55666287}" destId="{B272A77B-6A95-4E86-A9F2-EA020B19B567}" srcOrd="0" destOrd="0" presId="urn:microsoft.com/office/officeart/2005/8/layout/hierarchy1"/>
    <dgm:cxn modelId="{3C338F69-D9DE-44F8-AA03-515A41786FFD}" type="presOf" srcId="{EABD97F9-8D63-455A-80BC-10EFA2912B8B}" destId="{02DC32F4-8FA8-4F38-AD93-3311599D7011}" srcOrd="0" destOrd="0" presId="urn:microsoft.com/office/officeart/2005/8/layout/hierarchy1"/>
    <dgm:cxn modelId="{C8745CE4-1B98-4E26-9090-26F2B44223DC}" type="presOf" srcId="{21FB77A6-5614-4D04-9D7C-7BCB3BDB2698}" destId="{C2CC26F3-D13A-4BAF-858E-B3A9BBFA9F05}" srcOrd="0" destOrd="0" presId="urn:microsoft.com/office/officeart/2005/8/layout/hierarchy1"/>
    <dgm:cxn modelId="{25E4623E-4A5B-4C9D-99FD-3D1A0C6CA370}" type="presOf" srcId="{3F181B9A-1336-4B6D-B868-FFF32DFADAC8}" destId="{4DD4D876-097A-4AE3-8FE2-18D4BA41F5B6}" srcOrd="0" destOrd="0" presId="urn:microsoft.com/office/officeart/2005/8/layout/hierarchy1"/>
    <dgm:cxn modelId="{018F5652-9A2B-4AC1-AFB4-CD56502652C6}" type="presOf" srcId="{829ADD96-BC33-4A9F-A143-C5B7507C3FAC}" destId="{6A64B422-C4A2-4764-A189-56911242B08D}" srcOrd="0" destOrd="0" presId="urn:microsoft.com/office/officeart/2005/8/layout/hierarchy1"/>
    <dgm:cxn modelId="{8D038445-29E4-41D1-AEDB-B3B526BD8A66}" srcId="{51140BB2-2F2B-4F95-93F1-F99550127A47}" destId="{4C625C27-1570-4305-B6C9-A1B93A833439}" srcOrd="1" destOrd="0" parTransId="{3F181B9A-1336-4B6D-B868-FFF32DFADAC8}" sibTransId="{9D0F11D8-78B4-4943-8799-51283569EEA8}"/>
    <dgm:cxn modelId="{6A098DB7-9504-4232-A5FE-8C1D4C74B62D}" type="presOf" srcId="{CB30B9DC-01D6-4E8D-9EB3-C0A452E439B0}" destId="{7DBDF46A-1B31-4725-8A96-3901092539DF}" srcOrd="0" destOrd="0" presId="urn:microsoft.com/office/officeart/2005/8/layout/hierarchy1"/>
    <dgm:cxn modelId="{12F86F00-4BD6-430B-A5D7-A979CAA2B5E0}" type="presOf" srcId="{0512DD58-7817-4D6E-80D2-B7DD42C89A1C}" destId="{9D6EC4B9-112A-4EA4-8CEF-4B4FE98528EC}" srcOrd="0" destOrd="0" presId="urn:microsoft.com/office/officeart/2005/8/layout/hierarchy1"/>
    <dgm:cxn modelId="{FCFA555A-BEEF-4559-8396-37C5AAD86703}" type="presOf" srcId="{8E8183B1-8DEF-4F7A-A676-D78A4A2048EB}" destId="{137F1C7D-2829-44E5-8633-A66B806CFF91}" srcOrd="0" destOrd="0" presId="urn:microsoft.com/office/officeart/2005/8/layout/hierarchy1"/>
    <dgm:cxn modelId="{8B16E8D9-5EB3-4E47-990E-17A0EB202A99}" type="presOf" srcId="{DD01ED69-E0DC-49EA-8C39-861D02662C05}" destId="{4FF561B5-6751-4087-A19C-EA5BBA70E88A}" srcOrd="0" destOrd="0" presId="urn:microsoft.com/office/officeart/2005/8/layout/hierarchy1"/>
    <dgm:cxn modelId="{926AC49C-D43C-498C-88BF-230266DB59F6}" srcId="{622A4A00-1A70-4CB3-B2D1-8559FEBCC24B}" destId="{8996BE40-DDC2-491C-B854-14EDF2103413}" srcOrd="1" destOrd="0" parTransId="{F3489A68-EF30-4818-8B6A-52191AECB2CB}" sibTransId="{5D863B0F-F631-48B8-BBA9-734C3C60D050}"/>
    <dgm:cxn modelId="{012E18FA-E3DB-49DE-B582-E28331CD3A30}" type="presOf" srcId="{5A96B2F8-46E8-45CE-B70B-4FD55BAB1555}" destId="{8EABE0BC-BA73-446F-A858-3C4C7E20BE91}" srcOrd="0" destOrd="0" presId="urn:microsoft.com/office/officeart/2005/8/layout/hierarchy1"/>
    <dgm:cxn modelId="{80FB7A00-B282-4936-A4A8-491CE10E95C7}" srcId="{61E98B95-B8BA-42DC-BC32-66DE55666287}" destId="{51140BB2-2F2B-4F95-93F1-F99550127A47}" srcOrd="2" destOrd="0" parTransId="{5A96B2F8-46E8-45CE-B70B-4FD55BAB1555}" sibTransId="{481AEF8A-14C5-4ADF-810A-B06050CD5DF4}"/>
    <dgm:cxn modelId="{CD4A1E17-E6FB-4C18-8209-F86C363CB013}" srcId="{61E98B95-B8BA-42DC-BC32-66DE55666287}" destId="{D8986179-9331-437C-9A95-99C7FB92330B}" srcOrd="3" destOrd="0" parTransId="{A3B2818B-AB8B-461C-B18F-08CC697B9501}" sibTransId="{EFE479D3-1DFC-4298-B492-5D7455168044}"/>
    <dgm:cxn modelId="{D05492EB-76B6-4B28-B034-1FFB2DEA4816}" srcId="{51140BB2-2F2B-4F95-93F1-F99550127A47}" destId="{EABD97F9-8D63-455A-80BC-10EFA2912B8B}" srcOrd="0" destOrd="0" parTransId="{DD01ED69-E0DC-49EA-8C39-861D02662C05}" sibTransId="{7DFB067C-FB80-4B7F-AFD6-1073AA6BE66F}"/>
    <dgm:cxn modelId="{2DA96C06-876D-4EA2-84C6-A2D0F70D4732}" type="presOf" srcId="{58B6391E-914C-404F-825D-16D0F6EB5757}" destId="{DAA8EBA2-109D-49A3-AEFD-9F57C50FC064}" srcOrd="0" destOrd="0" presId="urn:microsoft.com/office/officeart/2005/8/layout/hierarchy1"/>
    <dgm:cxn modelId="{287D7F3B-ED8D-4C56-9454-D81D217A652B}" type="presOf" srcId="{622A4A00-1A70-4CB3-B2D1-8559FEBCC24B}" destId="{42AF3844-70B5-4969-8AC4-0F426CFEDECB}" srcOrd="0" destOrd="0" presId="urn:microsoft.com/office/officeart/2005/8/layout/hierarchy1"/>
    <dgm:cxn modelId="{3427C32E-366D-47C8-B4E1-08088E17905F}" type="presOf" srcId="{5C146A09-FDEF-4C53-94E6-BB2D1657C272}" destId="{12A8E9A7-ACE3-4AD5-A518-D933FD8F57E9}" srcOrd="0" destOrd="0" presId="urn:microsoft.com/office/officeart/2005/8/layout/hierarchy1"/>
    <dgm:cxn modelId="{9E4A83CC-6F26-4B3B-BDDD-775CB7F8333A}" type="presOf" srcId="{A3B2818B-AB8B-461C-B18F-08CC697B9501}" destId="{427715C5-19C8-4A1E-9ACE-E77DACDAFCB4}" srcOrd="0" destOrd="0" presId="urn:microsoft.com/office/officeart/2005/8/layout/hierarchy1"/>
    <dgm:cxn modelId="{A09A6A32-4228-46BF-9D44-085440371AD0}" type="presOf" srcId="{4C625C27-1570-4305-B6C9-A1B93A833439}" destId="{675A3118-D837-429F-A995-A4A62D984C96}" srcOrd="0" destOrd="0" presId="urn:microsoft.com/office/officeart/2005/8/layout/hierarchy1"/>
    <dgm:cxn modelId="{E87718C1-22ED-4474-8E3E-75B9290FFC4C}" type="presParOf" srcId="{4A52784B-5702-4F1F-8B7A-A2908A65DA19}" destId="{28ECC739-4953-4080-824D-F17246E8C7F8}" srcOrd="0" destOrd="0" presId="urn:microsoft.com/office/officeart/2005/8/layout/hierarchy1"/>
    <dgm:cxn modelId="{36D3632A-B028-40B5-BB52-4B5D5AF84042}" type="presParOf" srcId="{28ECC739-4953-4080-824D-F17246E8C7F8}" destId="{A889DBCB-F1AA-418B-97AB-0EA2C9088FE4}" srcOrd="0" destOrd="0" presId="urn:microsoft.com/office/officeart/2005/8/layout/hierarchy1"/>
    <dgm:cxn modelId="{0C55433F-2B23-45B2-ABFC-8FE74FC0C7FF}" type="presParOf" srcId="{A889DBCB-F1AA-418B-97AB-0EA2C9088FE4}" destId="{8637F916-6995-438A-AB54-AEBBECA2DB28}" srcOrd="0" destOrd="0" presId="urn:microsoft.com/office/officeart/2005/8/layout/hierarchy1"/>
    <dgm:cxn modelId="{51319039-E1CA-4FB6-8475-A8DFD2401DA3}" type="presParOf" srcId="{A889DBCB-F1AA-418B-97AB-0EA2C9088FE4}" destId="{42AF3844-70B5-4969-8AC4-0F426CFEDECB}" srcOrd="1" destOrd="0" presId="urn:microsoft.com/office/officeart/2005/8/layout/hierarchy1"/>
    <dgm:cxn modelId="{C63A3BD7-8C78-4A0B-A922-75BFD1673D0D}" type="presParOf" srcId="{28ECC739-4953-4080-824D-F17246E8C7F8}" destId="{B007AD15-9A34-45F6-AE93-63E804D783AD}" srcOrd="1" destOrd="0" presId="urn:microsoft.com/office/officeart/2005/8/layout/hierarchy1"/>
    <dgm:cxn modelId="{546C490D-5EC8-42D8-BE54-09FE0E52B101}" type="presParOf" srcId="{B007AD15-9A34-45F6-AE93-63E804D783AD}" destId="{C2CC26F3-D13A-4BAF-858E-B3A9BBFA9F05}" srcOrd="0" destOrd="0" presId="urn:microsoft.com/office/officeart/2005/8/layout/hierarchy1"/>
    <dgm:cxn modelId="{C59523E6-9864-44AF-B288-F9BC485932F2}" type="presParOf" srcId="{B007AD15-9A34-45F6-AE93-63E804D783AD}" destId="{AB175D85-28C1-42B3-8A7E-A2F3389C4488}" srcOrd="1" destOrd="0" presId="urn:microsoft.com/office/officeart/2005/8/layout/hierarchy1"/>
    <dgm:cxn modelId="{800BEB0E-767C-4E78-8E66-4A098D42F8A6}" type="presParOf" srcId="{AB175D85-28C1-42B3-8A7E-A2F3389C4488}" destId="{88A61642-C24C-4250-94E3-D4521A7D0BD8}" srcOrd="0" destOrd="0" presId="urn:microsoft.com/office/officeart/2005/8/layout/hierarchy1"/>
    <dgm:cxn modelId="{98454728-4E25-4DE6-9018-F6F47221E830}" type="presParOf" srcId="{88A61642-C24C-4250-94E3-D4521A7D0BD8}" destId="{0D552DD1-07A2-4D2C-BB5C-40A45CE175EF}" srcOrd="0" destOrd="0" presId="urn:microsoft.com/office/officeart/2005/8/layout/hierarchy1"/>
    <dgm:cxn modelId="{85A0445B-7D3C-4514-8120-0BF09692C4E7}" type="presParOf" srcId="{88A61642-C24C-4250-94E3-D4521A7D0BD8}" destId="{B272A77B-6A95-4E86-A9F2-EA020B19B567}" srcOrd="1" destOrd="0" presId="urn:microsoft.com/office/officeart/2005/8/layout/hierarchy1"/>
    <dgm:cxn modelId="{29DE5554-9A90-4370-8F6C-004086B57664}" type="presParOf" srcId="{AB175D85-28C1-42B3-8A7E-A2F3389C4488}" destId="{BE49088A-3B5C-4925-BC8B-A94D781F6BC0}" srcOrd="1" destOrd="0" presId="urn:microsoft.com/office/officeart/2005/8/layout/hierarchy1"/>
    <dgm:cxn modelId="{7E8D9F65-CD2C-4D00-8AD3-0F3D5BF3E32D}" type="presParOf" srcId="{BE49088A-3B5C-4925-BC8B-A94D781F6BC0}" destId="{137F1C7D-2829-44E5-8633-A66B806CFF91}" srcOrd="0" destOrd="0" presId="urn:microsoft.com/office/officeart/2005/8/layout/hierarchy1"/>
    <dgm:cxn modelId="{82D98D84-260B-4AB9-B09E-1F73F35CAB2F}" type="presParOf" srcId="{BE49088A-3B5C-4925-BC8B-A94D781F6BC0}" destId="{EDF3335B-3963-4663-A32F-BBDAECFA4B42}" srcOrd="1" destOrd="0" presId="urn:microsoft.com/office/officeart/2005/8/layout/hierarchy1"/>
    <dgm:cxn modelId="{E8913F14-0543-40D8-8E8D-93F5C0A03F6C}" type="presParOf" srcId="{EDF3335B-3963-4663-A32F-BBDAECFA4B42}" destId="{7DC5E2B6-C826-4ABB-94F6-4A26C133022C}" srcOrd="0" destOrd="0" presId="urn:microsoft.com/office/officeart/2005/8/layout/hierarchy1"/>
    <dgm:cxn modelId="{6526583B-A101-4EAE-85A6-836156CB37EB}" type="presParOf" srcId="{7DC5E2B6-C826-4ABB-94F6-4A26C133022C}" destId="{DB51DB2B-1FEE-49A4-ABC0-446D11D593DB}" srcOrd="0" destOrd="0" presId="urn:microsoft.com/office/officeart/2005/8/layout/hierarchy1"/>
    <dgm:cxn modelId="{2ADE1828-8C8D-4D4E-85CD-B41B6E8DD469}" type="presParOf" srcId="{7DC5E2B6-C826-4ABB-94F6-4A26C133022C}" destId="{5178E20E-087C-4873-85EB-96DB15C6620A}" srcOrd="1" destOrd="0" presId="urn:microsoft.com/office/officeart/2005/8/layout/hierarchy1"/>
    <dgm:cxn modelId="{F97C87EE-A6EB-4D43-9672-396EA3853BB7}" type="presParOf" srcId="{EDF3335B-3963-4663-A32F-BBDAECFA4B42}" destId="{6A30E3F0-1E08-4584-8734-1424F0929EAB}" srcOrd="1" destOrd="0" presId="urn:microsoft.com/office/officeart/2005/8/layout/hierarchy1"/>
    <dgm:cxn modelId="{CFF288EE-FE7A-4BC0-871F-B82502F99D6A}" type="presParOf" srcId="{BE49088A-3B5C-4925-BC8B-A94D781F6BC0}" destId="{5AED5DCB-2C78-48FD-8EA7-C7D840916B37}" srcOrd="2" destOrd="0" presId="urn:microsoft.com/office/officeart/2005/8/layout/hierarchy1"/>
    <dgm:cxn modelId="{10C8DB77-6534-45E3-9ED7-85E684C08EEA}" type="presParOf" srcId="{BE49088A-3B5C-4925-BC8B-A94D781F6BC0}" destId="{96CF6C25-FF1F-45F2-B368-DE81BE776908}" srcOrd="3" destOrd="0" presId="urn:microsoft.com/office/officeart/2005/8/layout/hierarchy1"/>
    <dgm:cxn modelId="{36273E8D-D002-4DD2-96A7-1FAF6F122FCB}" type="presParOf" srcId="{96CF6C25-FF1F-45F2-B368-DE81BE776908}" destId="{8A7A9E21-E0CF-4B61-93BF-1030BD513900}" srcOrd="0" destOrd="0" presId="urn:microsoft.com/office/officeart/2005/8/layout/hierarchy1"/>
    <dgm:cxn modelId="{A492E1A0-720A-4074-B25A-40D8F533B3AA}" type="presParOf" srcId="{8A7A9E21-E0CF-4B61-93BF-1030BD513900}" destId="{1BFF284B-52DD-448B-8615-49B9EF9F737D}" srcOrd="0" destOrd="0" presId="urn:microsoft.com/office/officeart/2005/8/layout/hierarchy1"/>
    <dgm:cxn modelId="{767C47AC-4166-4640-87B5-84AEF069A032}" type="presParOf" srcId="{8A7A9E21-E0CF-4B61-93BF-1030BD513900}" destId="{E79B88E7-6095-47DE-A67C-E88B3431C133}" srcOrd="1" destOrd="0" presId="urn:microsoft.com/office/officeart/2005/8/layout/hierarchy1"/>
    <dgm:cxn modelId="{429F4D8F-33B2-46B4-A283-FCC458D5A9BB}" type="presParOf" srcId="{96CF6C25-FF1F-45F2-B368-DE81BE776908}" destId="{6ACF49F7-9C53-4802-A13D-79A66A9F8587}" srcOrd="1" destOrd="0" presId="urn:microsoft.com/office/officeart/2005/8/layout/hierarchy1"/>
    <dgm:cxn modelId="{4AD92A96-EBB8-4F3E-B224-FBBE87B0FEEC}" type="presParOf" srcId="{BE49088A-3B5C-4925-BC8B-A94D781F6BC0}" destId="{8EABE0BC-BA73-446F-A858-3C4C7E20BE91}" srcOrd="4" destOrd="0" presId="urn:microsoft.com/office/officeart/2005/8/layout/hierarchy1"/>
    <dgm:cxn modelId="{6088DFE2-E5C8-49CB-85D5-C404CE2C96C5}" type="presParOf" srcId="{BE49088A-3B5C-4925-BC8B-A94D781F6BC0}" destId="{EE7A7011-3F32-49C4-9531-379ABEF7AAFA}" srcOrd="5" destOrd="0" presId="urn:microsoft.com/office/officeart/2005/8/layout/hierarchy1"/>
    <dgm:cxn modelId="{DB4C0DC6-8947-4641-9BE9-31913C104F8F}" type="presParOf" srcId="{EE7A7011-3F32-49C4-9531-379ABEF7AAFA}" destId="{AF4EA980-CE5A-4182-B2D3-8119605BDD2F}" srcOrd="0" destOrd="0" presId="urn:microsoft.com/office/officeart/2005/8/layout/hierarchy1"/>
    <dgm:cxn modelId="{A7DFF304-F0B4-41B8-B051-AA0D86FA02C9}" type="presParOf" srcId="{AF4EA980-CE5A-4182-B2D3-8119605BDD2F}" destId="{D10A37DF-49C2-4E6C-801B-B1FE1665035A}" srcOrd="0" destOrd="0" presId="urn:microsoft.com/office/officeart/2005/8/layout/hierarchy1"/>
    <dgm:cxn modelId="{7FD222E4-8D78-45EE-883F-6F307A683FA9}" type="presParOf" srcId="{AF4EA980-CE5A-4182-B2D3-8119605BDD2F}" destId="{5A3D5150-8417-435E-B114-4F9F78AFE11C}" srcOrd="1" destOrd="0" presId="urn:microsoft.com/office/officeart/2005/8/layout/hierarchy1"/>
    <dgm:cxn modelId="{A69EE627-1155-4346-94DD-8D545579194A}" type="presParOf" srcId="{EE7A7011-3F32-49C4-9531-379ABEF7AAFA}" destId="{A2AB86B8-2853-4261-9F26-5B3355C7EF9B}" srcOrd="1" destOrd="0" presId="urn:microsoft.com/office/officeart/2005/8/layout/hierarchy1"/>
    <dgm:cxn modelId="{6E4B5091-FB84-4186-BEB6-0F2D31629F01}" type="presParOf" srcId="{A2AB86B8-2853-4261-9F26-5B3355C7EF9B}" destId="{4FF561B5-6751-4087-A19C-EA5BBA70E88A}" srcOrd="0" destOrd="0" presId="urn:microsoft.com/office/officeart/2005/8/layout/hierarchy1"/>
    <dgm:cxn modelId="{EFF1699F-B60D-4B93-9A50-FE37B25CF527}" type="presParOf" srcId="{A2AB86B8-2853-4261-9F26-5B3355C7EF9B}" destId="{22E1C331-2CC5-44D2-A840-82961A2F7F76}" srcOrd="1" destOrd="0" presId="urn:microsoft.com/office/officeart/2005/8/layout/hierarchy1"/>
    <dgm:cxn modelId="{6889E578-EAE2-4F37-B955-3399B90AA4C2}" type="presParOf" srcId="{22E1C331-2CC5-44D2-A840-82961A2F7F76}" destId="{C3098ECD-D35E-451B-8A98-BD213EFA751F}" srcOrd="0" destOrd="0" presId="urn:microsoft.com/office/officeart/2005/8/layout/hierarchy1"/>
    <dgm:cxn modelId="{1160F472-BBBF-40EE-863C-50FAFEF5A4A1}" type="presParOf" srcId="{C3098ECD-D35E-451B-8A98-BD213EFA751F}" destId="{38106160-B7B4-4DA2-8F88-BEAB127F7627}" srcOrd="0" destOrd="0" presId="urn:microsoft.com/office/officeart/2005/8/layout/hierarchy1"/>
    <dgm:cxn modelId="{EB3F0EFF-6A51-4166-83E6-8FFD80158B4F}" type="presParOf" srcId="{C3098ECD-D35E-451B-8A98-BD213EFA751F}" destId="{02DC32F4-8FA8-4F38-AD93-3311599D7011}" srcOrd="1" destOrd="0" presId="urn:microsoft.com/office/officeart/2005/8/layout/hierarchy1"/>
    <dgm:cxn modelId="{CEF5E68D-6853-44CB-B674-922EEFB9C431}" type="presParOf" srcId="{22E1C331-2CC5-44D2-A840-82961A2F7F76}" destId="{6AE260E2-946A-4086-B42A-58DB6E1354B8}" srcOrd="1" destOrd="0" presId="urn:microsoft.com/office/officeart/2005/8/layout/hierarchy1"/>
    <dgm:cxn modelId="{E49C503C-5C8B-4C63-8BF2-A32A04DB9912}" type="presParOf" srcId="{A2AB86B8-2853-4261-9F26-5B3355C7EF9B}" destId="{4DD4D876-097A-4AE3-8FE2-18D4BA41F5B6}" srcOrd="2" destOrd="0" presId="urn:microsoft.com/office/officeart/2005/8/layout/hierarchy1"/>
    <dgm:cxn modelId="{311C616F-409B-4029-908C-53E3FBBC31E2}" type="presParOf" srcId="{A2AB86B8-2853-4261-9F26-5B3355C7EF9B}" destId="{F10265CA-7952-4119-84F8-9C44F93E0D10}" srcOrd="3" destOrd="0" presId="urn:microsoft.com/office/officeart/2005/8/layout/hierarchy1"/>
    <dgm:cxn modelId="{9B4AE5AF-C6AF-4ADB-A0D1-9B9ACDF3A2A2}" type="presParOf" srcId="{F10265CA-7952-4119-84F8-9C44F93E0D10}" destId="{71842E23-E71E-4571-9B50-0324BF801E07}" srcOrd="0" destOrd="0" presId="urn:microsoft.com/office/officeart/2005/8/layout/hierarchy1"/>
    <dgm:cxn modelId="{AAA79FA4-E5EF-4E48-BEFB-6FCADB37B453}" type="presParOf" srcId="{71842E23-E71E-4571-9B50-0324BF801E07}" destId="{FBF21313-6BDF-4AF1-ACC1-1A6F956043D4}" srcOrd="0" destOrd="0" presId="urn:microsoft.com/office/officeart/2005/8/layout/hierarchy1"/>
    <dgm:cxn modelId="{8787DC5C-04EB-4D5E-9A67-E50BAF00A186}" type="presParOf" srcId="{71842E23-E71E-4571-9B50-0324BF801E07}" destId="{675A3118-D837-429F-A995-A4A62D984C96}" srcOrd="1" destOrd="0" presId="urn:microsoft.com/office/officeart/2005/8/layout/hierarchy1"/>
    <dgm:cxn modelId="{BF7450B6-EB53-4C70-8708-B618E766F749}" type="presParOf" srcId="{F10265CA-7952-4119-84F8-9C44F93E0D10}" destId="{F4E44CC9-51EF-4F15-A3F5-538B747BE864}" srcOrd="1" destOrd="0" presId="urn:microsoft.com/office/officeart/2005/8/layout/hierarchy1"/>
    <dgm:cxn modelId="{8473837E-B8B0-4581-B659-CB6B09E1EBF8}" type="presParOf" srcId="{A2AB86B8-2853-4261-9F26-5B3355C7EF9B}" destId="{DAA8EBA2-109D-49A3-AEFD-9F57C50FC064}" srcOrd="4" destOrd="0" presId="urn:microsoft.com/office/officeart/2005/8/layout/hierarchy1"/>
    <dgm:cxn modelId="{D07BB53F-78B4-4FE0-9CB0-36B4551714F4}" type="presParOf" srcId="{A2AB86B8-2853-4261-9F26-5B3355C7EF9B}" destId="{5E735401-137B-41FB-89C0-A873261AB3B4}" srcOrd="5" destOrd="0" presId="urn:microsoft.com/office/officeart/2005/8/layout/hierarchy1"/>
    <dgm:cxn modelId="{09E793F4-4721-45CB-A5E1-27C2AE7592DD}" type="presParOf" srcId="{5E735401-137B-41FB-89C0-A873261AB3B4}" destId="{A029A230-574D-467F-96F4-E56C40B5E953}" srcOrd="0" destOrd="0" presId="urn:microsoft.com/office/officeart/2005/8/layout/hierarchy1"/>
    <dgm:cxn modelId="{A44AC41E-9554-4FDA-8562-A4E676D10A14}" type="presParOf" srcId="{A029A230-574D-467F-96F4-E56C40B5E953}" destId="{CFE73102-6C4E-4F90-A57E-8633B293B419}" srcOrd="0" destOrd="0" presId="urn:microsoft.com/office/officeart/2005/8/layout/hierarchy1"/>
    <dgm:cxn modelId="{37F67AC1-B8B4-49E0-8D81-EC9FE7103DD8}" type="presParOf" srcId="{A029A230-574D-467F-96F4-E56C40B5E953}" destId="{7DBDF46A-1B31-4725-8A96-3901092539DF}" srcOrd="1" destOrd="0" presId="urn:microsoft.com/office/officeart/2005/8/layout/hierarchy1"/>
    <dgm:cxn modelId="{011B35F9-4F73-47DE-A9B9-4A7E37A821AC}" type="presParOf" srcId="{5E735401-137B-41FB-89C0-A873261AB3B4}" destId="{FED3D6F7-3A76-498D-BEC1-2ACB1C356EE3}" srcOrd="1" destOrd="0" presId="urn:microsoft.com/office/officeart/2005/8/layout/hierarchy1"/>
    <dgm:cxn modelId="{E56C1889-2073-4352-9541-02FE2D5F9F93}" type="presParOf" srcId="{A2AB86B8-2853-4261-9F26-5B3355C7EF9B}" destId="{9D6EC4B9-112A-4EA4-8CEF-4B4FE98528EC}" srcOrd="6" destOrd="0" presId="urn:microsoft.com/office/officeart/2005/8/layout/hierarchy1"/>
    <dgm:cxn modelId="{5D4E4F5C-B1F2-4366-BBE6-ADB2155653E0}" type="presParOf" srcId="{A2AB86B8-2853-4261-9F26-5B3355C7EF9B}" destId="{70614A8B-A701-484E-849E-17AF0D3086EC}" srcOrd="7" destOrd="0" presId="urn:microsoft.com/office/officeart/2005/8/layout/hierarchy1"/>
    <dgm:cxn modelId="{EA175CBD-3006-4ADD-B7B4-A688E5BB521C}" type="presParOf" srcId="{70614A8B-A701-484E-849E-17AF0D3086EC}" destId="{70CEAC1A-C803-4184-82D1-1C354D1E23A8}" srcOrd="0" destOrd="0" presId="urn:microsoft.com/office/officeart/2005/8/layout/hierarchy1"/>
    <dgm:cxn modelId="{823095E9-807F-4010-9767-9F94768DB271}" type="presParOf" srcId="{70CEAC1A-C803-4184-82D1-1C354D1E23A8}" destId="{A007FAA0-9069-48DC-9A6D-0EA29FFE9970}" srcOrd="0" destOrd="0" presId="urn:microsoft.com/office/officeart/2005/8/layout/hierarchy1"/>
    <dgm:cxn modelId="{978FC8FD-1FDA-4B51-8993-46B98BC6C2DD}" type="presParOf" srcId="{70CEAC1A-C803-4184-82D1-1C354D1E23A8}" destId="{12A8E9A7-ACE3-4AD5-A518-D933FD8F57E9}" srcOrd="1" destOrd="0" presId="urn:microsoft.com/office/officeart/2005/8/layout/hierarchy1"/>
    <dgm:cxn modelId="{4D4069F7-B927-4D07-B3FF-FD3A55B41FA1}" type="presParOf" srcId="{70614A8B-A701-484E-849E-17AF0D3086EC}" destId="{3540CCD0-ABBD-4B9A-B4EF-D7AC22C98420}" srcOrd="1" destOrd="0" presId="urn:microsoft.com/office/officeart/2005/8/layout/hierarchy1"/>
    <dgm:cxn modelId="{07C376D5-C411-473E-A1D3-DEBC80FD2EC9}" type="presParOf" srcId="{BE49088A-3B5C-4925-BC8B-A94D781F6BC0}" destId="{427715C5-19C8-4A1E-9ACE-E77DACDAFCB4}" srcOrd="6" destOrd="0" presId="urn:microsoft.com/office/officeart/2005/8/layout/hierarchy1"/>
    <dgm:cxn modelId="{E76B6B6B-D732-4622-8915-59C004158B00}" type="presParOf" srcId="{BE49088A-3B5C-4925-BC8B-A94D781F6BC0}" destId="{BAED0B4B-98DC-492F-95F9-75366259F3C3}" srcOrd="7" destOrd="0" presId="urn:microsoft.com/office/officeart/2005/8/layout/hierarchy1"/>
    <dgm:cxn modelId="{C2095D92-9C95-4098-AFA2-DAEEAEB44ECC}" type="presParOf" srcId="{BAED0B4B-98DC-492F-95F9-75366259F3C3}" destId="{599F2351-277A-43DD-903B-140F621FD67E}" srcOrd="0" destOrd="0" presId="urn:microsoft.com/office/officeart/2005/8/layout/hierarchy1"/>
    <dgm:cxn modelId="{785C5A2B-0324-40C0-AA3F-2409279821B2}" type="presParOf" srcId="{599F2351-277A-43DD-903B-140F621FD67E}" destId="{1580F94B-167F-429D-8823-582BD056337B}" srcOrd="0" destOrd="0" presId="urn:microsoft.com/office/officeart/2005/8/layout/hierarchy1"/>
    <dgm:cxn modelId="{31F92D5C-08EE-4258-A2E4-BF46C979A5CA}" type="presParOf" srcId="{599F2351-277A-43DD-903B-140F621FD67E}" destId="{DA3DD8C0-9807-4FFF-AFC3-6C3CE4FE1ECF}" srcOrd="1" destOrd="0" presId="urn:microsoft.com/office/officeart/2005/8/layout/hierarchy1"/>
    <dgm:cxn modelId="{769BE265-4A42-4332-B5CD-0AF2E4CA9CA8}" type="presParOf" srcId="{BAED0B4B-98DC-492F-95F9-75366259F3C3}" destId="{52284DBD-962B-4B47-8F5B-0898957E1AF7}" srcOrd="1" destOrd="0" presId="urn:microsoft.com/office/officeart/2005/8/layout/hierarchy1"/>
    <dgm:cxn modelId="{162E5FB3-6BF7-44CF-8698-5592924A2819}" type="presParOf" srcId="{BE49088A-3B5C-4925-BC8B-A94D781F6BC0}" destId="{71F96F0A-AE9E-47F2-9C9B-6BD3144C2973}" srcOrd="8" destOrd="0" presId="urn:microsoft.com/office/officeart/2005/8/layout/hierarchy1"/>
    <dgm:cxn modelId="{7CE40404-C3D1-4235-9BBE-31804D36CF51}" type="presParOf" srcId="{BE49088A-3B5C-4925-BC8B-A94D781F6BC0}" destId="{2206D84E-ECF1-4D43-AD8D-4FCE5C3EA7BD}" srcOrd="9" destOrd="0" presId="urn:microsoft.com/office/officeart/2005/8/layout/hierarchy1"/>
    <dgm:cxn modelId="{8E160D03-2BAA-43BF-B291-3A3B0866C2C6}" type="presParOf" srcId="{2206D84E-ECF1-4D43-AD8D-4FCE5C3EA7BD}" destId="{07151520-228B-4B8F-963B-957304ADFDD7}" srcOrd="0" destOrd="0" presId="urn:microsoft.com/office/officeart/2005/8/layout/hierarchy1"/>
    <dgm:cxn modelId="{DDB38DF1-5410-44FB-AF05-954531BFB032}" type="presParOf" srcId="{07151520-228B-4B8F-963B-957304ADFDD7}" destId="{882EC934-68CA-42DB-936F-28F45D477704}" srcOrd="0" destOrd="0" presId="urn:microsoft.com/office/officeart/2005/8/layout/hierarchy1"/>
    <dgm:cxn modelId="{6DC2FFB1-70A0-49CB-8325-E4F03164D4C7}" type="presParOf" srcId="{07151520-228B-4B8F-963B-957304ADFDD7}" destId="{6A64B422-C4A2-4764-A189-56911242B08D}" srcOrd="1" destOrd="0" presId="urn:microsoft.com/office/officeart/2005/8/layout/hierarchy1"/>
    <dgm:cxn modelId="{2558E402-4A76-4C8C-AE63-CFF021203FC8}" type="presParOf" srcId="{2206D84E-ECF1-4D43-AD8D-4FCE5C3EA7BD}" destId="{149F9A32-52D4-430C-A4F0-9E2F2FB4B5A6}" srcOrd="1" destOrd="0" presId="urn:microsoft.com/office/officeart/2005/8/layout/hierarchy1"/>
    <dgm:cxn modelId="{49FC9389-496B-432C-ADEB-BC6AE5B750D0}" type="presParOf" srcId="{B007AD15-9A34-45F6-AE93-63E804D783AD}" destId="{92FF7A3E-7296-421A-BC39-93AD6C4E03B8}" srcOrd="2" destOrd="0" presId="urn:microsoft.com/office/officeart/2005/8/layout/hierarchy1"/>
    <dgm:cxn modelId="{F0B601B0-7DF5-46ED-AAEF-770D193D4AE5}" type="presParOf" srcId="{B007AD15-9A34-45F6-AE93-63E804D783AD}" destId="{3F6045DF-E2E2-4313-8284-9D1160E9D120}" srcOrd="3" destOrd="0" presId="urn:microsoft.com/office/officeart/2005/8/layout/hierarchy1"/>
    <dgm:cxn modelId="{7E50DFB5-47CD-4CA4-AC34-97BFB24B9EC0}" type="presParOf" srcId="{3F6045DF-E2E2-4313-8284-9D1160E9D120}" destId="{87125D0B-AC78-4B8C-A305-36138DDA74E9}" srcOrd="0" destOrd="0" presId="urn:microsoft.com/office/officeart/2005/8/layout/hierarchy1"/>
    <dgm:cxn modelId="{84A2C155-12AF-4005-A5E7-200501F75EA7}" type="presParOf" srcId="{87125D0B-AC78-4B8C-A305-36138DDA74E9}" destId="{EFC88339-7382-43EC-8DD9-C51C660CC28A}" srcOrd="0" destOrd="0" presId="urn:microsoft.com/office/officeart/2005/8/layout/hierarchy1"/>
    <dgm:cxn modelId="{B1782912-F45A-4597-8633-182D2440A5D7}" type="presParOf" srcId="{87125D0B-AC78-4B8C-A305-36138DDA74E9}" destId="{AF5E2A85-0A9D-4EDC-BA9C-6ECCE4E317C4}" srcOrd="1" destOrd="0" presId="urn:microsoft.com/office/officeart/2005/8/layout/hierarchy1"/>
    <dgm:cxn modelId="{92F3BD41-1FDB-4E1E-AA62-596E0B8C307B}" type="presParOf" srcId="{3F6045DF-E2E2-4313-8284-9D1160E9D120}" destId="{B2CB60FB-B2A4-4F24-99DE-6CC87BA3D9A3}" srcOrd="1" destOrd="0" presId="urn:microsoft.com/office/officeart/2005/8/layout/hierarchy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2FF7A3E-7296-421A-BC39-93AD6C4E03B8}">
      <dsp:nvSpPr>
        <dsp:cNvPr id="0" name=""/>
        <dsp:cNvSpPr/>
      </dsp:nvSpPr>
      <dsp:spPr>
        <a:xfrm>
          <a:off x="5147183" y="1726545"/>
          <a:ext cx="884161" cy="4207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6749"/>
              </a:lnTo>
              <a:lnTo>
                <a:pt x="884161" y="286749"/>
              </a:lnTo>
              <a:lnTo>
                <a:pt x="884161" y="42078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5400" prstMaterial="plastic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71F96F0A-AE9E-47F2-9C9B-6BD3144C2973}">
      <dsp:nvSpPr>
        <dsp:cNvPr id="0" name=""/>
        <dsp:cNvSpPr/>
      </dsp:nvSpPr>
      <dsp:spPr>
        <a:xfrm>
          <a:off x="4263021" y="3066050"/>
          <a:ext cx="3536647" cy="4207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6749"/>
              </a:lnTo>
              <a:lnTo>
                <a:pt x="3536647" y="286749"/>
              </a:lnTo>
              <a:lnTo>
                <a:pt x="3536647" y="42078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5400" prstMaterial="plastic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427715C5-19C8-4A1E-9ACE-E77DACDAFCB4}">
      <dsp:nvSpPr>
        <dsp:cNvPr id="0" name=""/>
        <dsp:cNvSpPr/>
      </dsp:nvSpPr>
      <dsp:spPr>
        <a:xfrm>
          <a:off x="4263021" y="3066050"/>
          <a:ext cx="1752466" cy="4136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9583"/>
              </a:lnTo>
              <a:lnTo>
                <a:pt x="1752466" y="279583"/>
              </a:lnTo>
              <a:lnTo>
                <a:pt x="1752466" y="41361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5400" prstMaterial="plastic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9D6EC4B9-112A-4EA4-8CEF-4B4FE98528EC}">
      <dsp:nvSpPr>
        <dsp:cNvPr id="0" name=""/>
        <dsp:cNvSpPr/>
      </dsp:nvSpPr>
      <dsp:spPr>
        <a:xfrm>
          <a:off x="4272642" y="4399170"/>
          <a:ext cx="2642864" cy="4271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3134"/>
              </a:lnTo>
              <a:lnTo>
                <a:pt x="2642864" y="293134"/>
              </a:lnTo>
              <a:lnTo>
                <a:pt x="2642864" y="42716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5400" prstMaterial="plastic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DAA8EBA2-109D-49A3-AEFD-9F57C50FC064}">
      <dsp:nvSpPr>
        <dsp:cNvPr id="0" name=""/>
        <dsp:cNvSpPr/>
      </dsp:nvSpPr>
      <dsp:spPr>
        <a:xfrm>
          <a:off x="4272642" y="4399170"/>
          <a:ext cx="874540" cy="4271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3134"/>
              </a:lnTo>
              <a:lnTo>
                <a:pt x="874540" y="293134"/>
              </a:lnTo>
              <a:lnTo>
                <a:pt x="874540" y="42716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5400" prstMaterial="plastic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4DD4D876-097A-4AE3-8FE2-18D4BA41F5B6}">
      <dsp:nvSpPr>
        <dsp:cNvPr id="0" name=""/>
        <dsp:cNvSpPr/>
      </dsp:nvSpPr>
      <dsp:spPr>
        <a:xfrm>
          <a:off x="3378859" y="4399170"/>
          <a:ext cx="893783" cy="427165"/>
        </a:xfrm>
        <a:custGeom>
          <a:avLst/>
          <a:gdLst/>
          <a:ahLst/>
          <a:cxnLst/>
          <a:rect l="0" t="0" r="0" b="0"/>
          <a:pathLst>
            <a:path>
              <a:moveTo>
                <a:pt x="893783" y="0"/>
              </a:moveTo>
              <a:lnTo>
                <a:pt x="893783" y="293134"/>
              </a:lnTo>
              <a:lnTo>
                <a:pt x="0" y="293134"/>
              </a:lnTo>
              <a:lnTo>
                <a:pt x="0" y="42716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5400" prstMaterial="plastic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4FF561B5-6751-4087-A19C-EA5BBA70E88A}">
      <dsp:nvSpPr>
        <dsp:cNvPr id="0" name=""/>
        <dsp:cNvSpPr/>
      </dsp:nvSpPr>
      <dsp:spPr>
        <a:xfrm>
          <a:off x="1610536" y="4399170"/>
          <a:ext cx="2662106" cy="427165"/>
        </a:xfrm>
        <a:custGeom>
          <a:avLst/>
          <a:gdLst/>
          <a:ahLst/>
          <a:cxnLst/>
          <a:rect l="0" t="0" r="0" b="0"/>
          <a:pathLst>
            <a:path>
              <a:moveTo>
                <a:pt x="2662106" y="0"/>
              </a:moveTo>
              <a:lnTo>
                <a:pt x="2662106" y="293134"/>
              </a:lnTo>
              <a:lnTo>
                <a:pt x="0" y="293134"/>
              </a:lnTo>
              <a:lnTo>
                <a:pt x="0" y="42716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5400" prstMaterial="plastic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8EABE0BC-BA73-446F-A858-3C4C7E20BE91}">
      <dsp:nvSpPr>
        <dsp:cNvPr id="0" name=""/>
        <dsp:cNvSpPr/>
      </dsp:nvSpPr>
      <dsp:spPr>
        <a:xfrm>
          <a:off x="4217301" y="3066050"/>
          <a:ext cx="91440" cy="41439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80364"/>
              </a:lnTo>
              <a:lnTo>
                <a:pt x="55341" y="280364"/>
              </a:lnTo>
              <a:lnTo>
                <a:pt x="55341" y="41439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5400" prstMaterial="plastic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5AED5DCB-2C78-48FD-8EA7-C7D840916B37}">
      <dsp:nvSpPr>
        <dsp:cNvPr id="0" name=""/>
        <dsp:cNvSpPr/>
      </dsp:nvSpPr>
      <dsp:spPr>
        <a:xfrm>
          <a:off x="2494697" y="3066050"/>
          <a:ext cx="1768323" cy="420780"/>
        </a:xfrm>
        <a:custGeom>
          <a:avLst/>
          <a:gdLst/>
          <a:ahLst/>
          <a:cxnLst/>
          <a:rect l="0" t="0" r="0" b="0"/>
          <a:pathLst>
            <a:path>
              <a:moveTo>
                <a:pt x="1768323" y="0"/>
              </a:moveTo>
              <a:lnTo>
                <a:pt x="1768323" y="286749"/>
              </a:lnTo>
              <a:lnTo>
                <a:pt x="0" y="286749"/>
              </a:lnTo>
              <a:lnTo>
                <a:pt x="0" y="42078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5400" prstMaterial="plastic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137F1C7D-2829-44E5-8633-A66B806CFF91}">
      <dsp:nvSpPr>
        <dsp:cNvPr id="0" name=""/>
        <dsp:cNvSpPr/>
      </dsp:nvSpPr>
      <dsp:spPr>
        <a:xfrm>
          <a:off x="726374" y="3066050"/>
          <a:ext cx="3536647" cy="420780"/>
        </a:xfrm>
        <a:custGeom>
          <a:avLst/>
          <a:gdLst/>
          <a:ahLst/>
          <a:cxnLst/>
          <a:rect l="0" t="0" r="0" b="0"/>
          <a:pathLst>
            <a:path>
              <a:moveTo>
                <a:pt x="3536647" y="0"/>
              </a:moveTo>
              <a:lnTo>
                <a:pt x="3536647" y="286749"/>
              </a:lnTo>
              <a:lnTo>
                <a:pt x="0" y="286749"/>
              </a:lnTo>
              <a:lnTo>
                <a:pt x="0" y="42078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5400" prstMaterial="plastic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C2CC26F3-D13A-4BAF-858E-B3A9BBFA9F05}">
      <dsp:nvSpPr>
        <dsp:cNvPr id="0" name=""/>
        <dsp:cNvSpPr/>
      </dsp:nvSpPr>
      <dsp:spPr>
        <a:xfrm>
          <a:off x="4263021" y="1726545"/>
          <a:ext cx="884161" cy="420780"/>
        </a:xfrm>
        <a:custGeom>
          <a:avLst/>
          <a:gdLst/>
          <a:ahLst/>
          <a:cxnLst/>
          <a:rect l="0" t="0" r="0" b="0"/>
          <a:pathLst>
            <a:path>
              <a:moveTo>
                <a:pt x="884161" y="0"/>
              </a:moveTo>
              <a:lnTo>
                <a:pt x="884161" y="286749"/>
              </a:lnTo>
              <a:lnTo>
                <a:pt x="0" y="286749"/>
              </a:lnTo>
              <a:lnTo>
                <a:pt x="0" y="42078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5400" prstMaterial="plastic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8637F916-6995-438A-AB54-AEBBECA2DB28}">
      <dsp:nvSpPr>
        <dsp:cNvPr id="0" name=""/>
        <dsp:cNvSpPr/>
      </dsp:nvSpPr>
      <dsp:spPr>
        <a:xfrm>
          <a:off x="4423778" y="807820"/>
          <a:ext cx="1446810" cy="918724"/>
        </a:xfrm>
        <a:prstGeom prst="roundRect">
          <a:avLst>
            <a:gd name="adj" fmla="val 10000"/>
          </a:avLst>
        </a:prstGeom>
        <a:solidFill>
          <a:srgbClr val="FFC000"/>
        </a:soli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2AF3844-70B5-4969-8AC4-0F426CFEDECB}">
      <dsp:nvSpPr>
        <dsp:cNvPr id="0" name=""/>
        <dsp:cNvSpPr/>
      </dsp:nvSpPr>
      <dsp:spPr>
        <a:xfrm>
          <a:off x="4584535" y="960539"/>
          <a:ext cx="1446810" cy="918724"/>
        </a:xfrm>
        <a:prstGeom prst="roundRect">
          <a:avLst>
            <a:gd name="adj" fmla="val 10000"/>
          </a:avLst>
        </a:prstGeom>
        <a:solidFill>
          <a:srgbClr val="FFFF00">
            <a:alpha val="90000"/>
          </a:srgb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5008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4000" b="1" kern="1200" dirty="0" smtClean="0">
              <a:solidFill>
                <a:schemeClr val="tx1"/>
              </a:solidFill>
            </a:rPr>
            <a:t>อำนาจ</a:t>
          </a:r>
          <a:endParaRPr lang="th-TH" sz="4000" b="1" kern="1200" dirty="0">
            <a:solidFill>
              <a:schemeClr val="tx1"/>
            </a:solidFill>
          </a:endParaRPr>
        </a:p>
      </dsp:txBody>
      <dsp:txXfrm>
        <a:off x="4584535" y="960539"/>
        <a:ext cx="1446810" cy="918724"/>
      </dsp:txXfrm>
    </dsp:sp>
    <dsp:sp modelId="{0D552DD1-07A2-4D2C-BB5C-40A45CE175EF}">
      <dsp:nvSpPr>
        <dsp:cNvPr id="0" name=""/>
        <dsp:cNvSpPr/>
      </dsp:nvSpPr>
      <dsp:spPr>
        <a:xfrm>
          <a:off x="3539616" y="2147325"/>
          <a:ext cx="1446810" cy="91872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272A77B-6A95-4E86-A9F2-EA020B19B567}">
      <dsp:nvSpPr>
        <dsp:cNvPr id="0" name=""/>
        <dsp:cNvSpPr/>
      </dsp:nvSpPr>
      <dsp:spPr>
        <a:xfrm>
          <a:off x="3700373" y="2300044"/>
          <a:ext cx="1446810" cy="918724"/>
        </a:xfrm>
        <a:prstGeom prst="roundRect">
          <a:avLst>
            <a:gd name="adj" fmla="val 10000"/>
          </a:avLst>
        </a:prstGeom>
        <a:solidFill>
          <a:schemeClr val="bg2">
            <a:alpha val="90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5008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800" b="1" kern="1200" dirty="0" smtClean="0">
              <a:solidFill>
                <a:schemeClr val="tx1"/>
              </a:solidFill>
            </a:rPr>
            <a:t>ดำเนินการ</a:t>
          </a:r>
          <a:endParaRPr lang="th-TH" sz="2800" b="1" kern="1200" dirty="0">
            <a:solidFill>
              <a:schemeClr val="tx1"/>
            </a:solidFill>
          </a:endParaRPr>
        </a:p>
      </dsp:txBody>
      <dsp:txXfrm>
        <a:off x="3700373" y="2300044"/>
        <a:ext cx="1446810" cy="918724"/>
      </dsp:txXfrm>
    </dsp:sp>
    <dsp:sp modelId="{DB51DB2B-1FEE-49A4-ABC0-446D11D593DB}">
      <dsp:nvSpPr>
        <dsp:cNvPr id="0" name=""/>
        <dsp:cNvSpPr/>
      </dsp:nvSpPr>
      <dsp:spPr>
        <a:xfrm>
          <a:off x="2969" y="3486830"/>
          <a:ext cx="1446810" cy="918724"/>
        </a:xfrm>
        <a:prstGeom prst="roundRect">
          <a:avLst>
            <a:gd name="adj" fmla="val 10000"/>
          </a:avLst>
        </a:prstGeom>
        <a:solidFill>
          <a:srgbClr val="00B050"/>
        </a:soli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178E20E-087C-4873-85EB-96DB15C6620A}">
      <dsp:nvSpPr>
        <dsp:cNvPr id="0" name=""/>
        <dsp:cNvSpPr/>
      </dsp:nvSpPr>
      <dsp:spPr>
        <a:xfrm>
          <a:off x="163725" y="3639549"/>
          <a:ext cx="1446810" cy="918724"/>
        </a:xfrm>
        <a:prstGeom prst="roundRect">
          <a:avLst>
            <a:gd name="adj" fmla="val 10000"/>
          </a:avLst>
        </a:prstGeom>
        <a:solidFill>
          <a:schemeClr val="accent5">
            <a:lumMod val="20000"/>
            <a:lumOff val="80000"/>
            <a:alpha val="90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5008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600" b="1" kern="1200" dirty="0" smtClean="0">
              <a:solidFill>
                <a:schemeClr val="tx1"/>
              </a:solidFill>
            </a:rPr>
            <a:t>ให้ความเห็นชอบ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600" b="1" kern="1200" dirty="0" smtClean="0">
              <a:solidFill>
                <a:schemeClr val="tx1"/>
              </a:solidFill>
            </a:rPr>
            <a:t>รายงานขอซื้อ / จ้าง /เช่า / ...</a:t>
          </a:r>
          <a:endParaRPr lang="th-TH" sz="1600" b="1" kern="1200" dirty="0">
            <a:solidFill>
              <a:schemeClr val="tx1"/>
            </a:solidFill>
          </a:endParaRPr>
        </a:p>
      </dsp:txBody>
      <dsp:txXfrm>
        <a:off x="163725" y="3639549"/>
        <a:ext cx="1446810" cy="918724"/>
      </dsp:txXfrm>
    </dsp:sp>
    <dsp:sp modelId="{1BFF284B-52DD-448B-8615-49B9EF9F737D}">
      <dsp:nvSpPr>
        <dsp:cNvPr id="0" name=""/>
        <dsp:cNvSpPr/>
      </dsp:nvSpPr>
      <dsp:spPr>
        <a:xfrm>
          <a:off x="1771292" y="3486830"/>
          <a:ext cx="1446810" cy="918724"/>
        </a:xfrm>
        <a:prstGeom prst="roundRect">
          <a:avLst>
            <a:gd name="adj" fmla="val 10000"/>
          </a:avLst>
        </a:prstGeom>
        <a:solidFill>
          <a:srgbClr val="FF9966"/>
        </a:soli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79B88E7-6095-47DE-A67C-E88B3431C133}">
      <dsp:nvSpPr>
        <dsp:cNvPr id="0" name=""/>
        <dsp:cNvSpPr/>
      </dsp:nvSpPr>
      <dsp:spPr>
        <a:xfrm>
          <a:off x="1932049" y="3639549"/>
          <a:ext cx="1446810" cy="918724"/>
        </a:xfrm>
        <a:prstGeom prst="roundRect">
          <a:avLst>
            <a:gd name="adj" fmla="val 10000"/>
          </a:avLst>
        </a:prstGeom>
        <a:solidFill>
          <a:srgbClr val="FFCCCC">
            <a:alpha val="89804"/>
          </a:srgb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5008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600" b="1" kern="1200" dirty="0" smtClean="0">
              <a:solidFill>
                <a:schemeClr val="tx1"/>
              </a:solidFill>
            </a:rPr>
            <a:t>แต่งตั้งคณะกรรมการต่างๆ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600" b="1" kern="1200" dirty="0" smtClean="0">
              <a:solidFill>
                <a:schemeClr val="tx1"/>
              </a:solidFill>
            </a:rPr>
            <a:t>และผู้ควบคุมงาน</a:t>
          </a:r>
          <a:endParaRPr lang="th-TH" sz="1600" b="1" kern="1200" dirty="0">
            <a:solidFill>
              <a:schemeClr val="tx1"/>
            </a:solidFill>
          </a:endParaRPr>
        </a:p>
      </dsp:txBody>
      <dsp:txXfrm>
        <a:off x="1932049" y="3639549"/>
        <a:ext cx="1446810" cy="918724"/>
      </dsp:txXfrm>
    </dsp:sp>
    <dsp:sp modelId="{D10A37DF-49C2-4E6C-801B-B1FE1665035A}">
      <dsp:nvSpPr>
        <dsp:cNvPr id="0" name=""/>
        <dsp:cNvSpPr/>
      </dsp:nvSpPr>
      <dsp:spPr>
        <a:xfrm>
          <a:off x="3549237" y="3480445"/>
          <a:ext cx="1446810" cy="918724"/>
        </a:xfrm>
        <a:prstGeom prst="roundRect">
          <a:avLst>
            <a:gd name="adj" fmla="val 10000"/>
          </a:avLst>
        </a:prstGeom>
        <a:solidFill>
          <a:srgbClr val="7030A0"/>
        </a:soli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A3D5150-8417-435E-B114-4F9F78AFE11C}">
      <dsp:nvSpPr>
        <dsp:cNvPr id="0" name=""/>
        <dsp:cNvSpPr/>
      </dsp:nvSpPr>
      <dsp:spPr>
        <a:xfrm>
          <a:off x="3709994" y="3633164"/>
          <a:ext cx="1446810" cy="918724"/>
        </a:xfrm>
        <a:prstGeom prst="roundRect">
          <a:avLst>
            <a:gd name="adj" fmla="val 10000"/>
          </a:avLst>
        </a:prstGeom>
        <a:solidFill>
          <a:srgbClr val="CC99FF">
            <a:alpha val="89804"/>
          </a:srgb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5008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600" b="1" kern="1200" dirty="0" smtClean="0">
              <a:solidFill>
                <a:schemeClr val="tx1"/>
              </a:solidFill>
            </a:rPr>
            <a:t>เกี่ยวกับสัญญาหรือ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600" b="1" kern="1200" dirty="0" smtClean="0">
              <a:solidFill>
                <a:schemeClr val="tx1"/>
              </a:solidFill>
            </a:rPr>
            <a:t>ข้อตกลงเป็นหนังสือ</a:t>
          </a:r>
          <a:endParaRPr lang="th-TH" sz="1600" b="1" kern="1200" dirty="0">
            <a:solidFill>
              <a:schemeClr val="tx1"/>
            </a:solidFill>
          </a:endParaRPr>
        </a:p>
      </dsp:txBody>
      <dsp:txXfrm>
        <a:off x="3709994" y="3633164"/>
        <a:ext cx="1446810" cy="918724"/>
      </dsp:txXfrm>
    </dsp:sp>
    <dsp:sp modelId="{38106160-B7B4-4DA2-8F88-BEAB127F7627}">
      <dsp:nvSpPr>
        <dsp:cNvPr id="0" name=""/>
        <dsp:cNvSpPr/>
      </dsp:nvSpPr>
      <dsp:spPr>
        <a:xfrm>
          <a:off x="887130" y="4826336"/>
          <a:ext cx="1446810" cy="91872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2DC32F4-8FA8-4F38-AD93-3311599D7011}">
      <dsp:nvSpPr>
        <dsp:cNvPr id="0" name=""/>
        <dsp:cNvSpPr/>
      </dsp:nvSpPr>
      <dsp:spPr>
        <a:xfrm>
          <a:off x="1047887" y="4979054"/>
          <a:ext cx="1446810" cy="918724"/>
        </a:xfrm>
        <a:prstGeom prst="roundRect">
          <a:avLst>
            <a:gd name="adj" fmla="val 10000"/>
          </a:avLst>
        </a:prstGeom>
        <a:solidFill>
          <a:schemeClr val="bg2">
            <a:alpha val="89804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5008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300" b="1" kern="1200" dirty="0" smtClean="0">
              <a:solidFill>
                <a:schemeClr val="tx1"/>
              </a:solidFill>
            </a:rPr>
            <a:t>ลงนามก่อนิติสัมพันธ์</a:t>
          </a:r>
          <a:endParaRPr lang="th-TH" sz="1300" b="1" kern="1200" dirty="0">
            <a:solidFill>
              <a:schemeClr val="tx1"/>
            </a:solidFill>
          </a:endParaRPr>
        </a:p>
      </dsp:txBody>
      <dsp:txXfrm>
        <a:off x="1047887" y="4979054"/>
        <a:ext cx="1446810" cy="918724"/>
      </dsp:txXfrm>
    </dsp:sp>
    <dsp:sp modelId="{FBF21313-6BDF-4AF1-ACC1-1A6F956043D4}">
      <dsp:nvSpPr>
        <dsp:cNvPr id="0" name=""/>
        <dsp:cNvSpPr/>
      </dsp:nvSpPr>
      <dsp:spPr>
        <a:xfrm>
          <a:off x="2655454" y="4826336"/>
          <a:ext cx="1446810" cy="918724"/>
        </a:xfrm>
        <a:prstGeom prst="roundRect">
          <a:avLst>
            <a:gd name="adj" fmla="val 10000"/>
          </a:avLst>
        </a:prstGeom>
        <a:solidFill>
          <a:srgbClr val="CC6600"/>
        </a:soli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75A3118-D837-429F-A995-A4A62D984C96}">
      <dsp:nvSpPr>
        <dsp:cNvPr id="0" name=""/>
        <dsp:cNvSpPr/>
      </dsp:nvSpPr>
      <dsp:spPr>
        <a:xfrm>
          <a:off x="2816211" y="4979054"/>
          <a:ext cx="1446810" cy="918724"/>
        </a:xfrm>
        <a:prstGeom prst="roundRect">
          <a:avLst>
            <a:gd name="adj" fmla="val 10000"/>
          </a:avLst>
        </a:prstGeom>
        <a:solidFill>
          <a:srgbClr val="FFFF00">
            <a:alpha val="90000"/>
          </a:srgb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5008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300" b="1" kern="1200" dirty="0" smtClean="0">
              <a:solidFill>
                <a:schemeClr val="tx1"/>
              </a:solidFill>
            </a:rPr>
            <a:t>แก้ไข เปลี่ยนแปลง</a:t>
          </a:r>
          <a:endParaRPr lang="th-TH" sz="1300" b="1" kern="1200" dirty="0">
            <a:solidFill>
              <a:schemeClr val="tx1"/>
            </a:solidFill>
          </a:endParaRPr>
        </a:p>
      </dsp:txBody>
      <dsp:txXfrm>
        <a:off x="2816211" y="4979054"/>
        <a:ext cx="1446810" cy="918724"/>
      </dsp:txXfrm>
    </dsp:sp>
    <dsp:sp modelId="{CFE73102-6C4E-4F90-A57E-8633B293B419}">
      <dsp:nvSpPr>
        <dsp:cNvPr id="0" name=""/>
        <dsp:cNvSpPr/>
      </dsp:nvSpPr>
      <dsp:spPr>
        <a:xfrm>
          <a:off x="4423778" y="4826336"/>
          <a:ext cx="1446810" cy="918724"/>
        </a:xfrm>
        <a:prstGeom prst="roundRect">
          <a:avLst>
            <a:gd name="adj" fmla="val 10000"/>
          </a:avLst>
        </a:prstGeom>
        <a:solidFill>
          <a:srgbClr val="00B050"/>
        </a:soli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DBDF46A-1B31-4725-8A96-3901092539DF}">
      <dsp:nvSpPr>
        <dsp:cNvPr id="0" name=""/>
        <dsp:cNvSpPr/>
      </dsp:nvSpPr>
      <dsp:spPr>
        <a:xfrm>
          <a:off x="4584535" y="4979054"/>
          <a:ext cx="1446810" cy="918724"/>
        </a:xfrm>
        <a:prstGeom prst="roundRect">
          <a:avLst>
            <a:gd name="adj" fmla="val 10000"/>
          </a:avLst>
        </a:prstGeom>
        <a:solidFill>
          <a:schemeClr val="accent5">
            <a:lumMod val="20000"/>
            <a:lumOff val="80000"/>
            <a:alpha val="90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5008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300" b="1" kern="1200" dirty="0" smtClean="0">
              <a:solidFill>
                <a:schemeClr val="tx1"/>
              </a:solidFill>
            </a:rPr>
            <a:t>การงดหรือลดค่าปรับ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300" b="1" kern="1200" dirty="0" smtClean="0">
              <a:solidFill>
                <a:schemeClr val="tx1"/>
              </a:solidFill>
            </a:rPr>
            <a:t>หรือการขยายเวลา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300" b="1" kern="1200" dirty="0" smtClean="0">
              <a:solidFill>
                <a:schemeClr val="tx1"/>
              </a:solidFill>
            </a:rPr>
            <a:t>ทำการ</a:t>
          </a:r>
          <a:endParaRPr lang="th-TH" sz="1300" b="1" kern="1200" dirty="0">
            <a:solidFill>
              <a:schemeClr val="tx1"/>
            </a:solidFill>
          </a:endParaRPr>
        </a:p>
      </dsp:txBody>
      <dsp:txXfrm>
        <a:off x="4584535" y="4979054"/>
        <a:ext cx="1446810" cy="918724"/>
      </dsp:txXfrm>
    </dsp:sp>
    <dsp:sp modelId="{A007FAA0-9069-48DC-9A6D-0EA29FFE9970}">
      <dsp:nvSpPr>
        <dsp:cNvPr id="0" name=""/>
        <dsp:cNvSpPr/>
      </dsp:nvSpPr>
      <dsp:spPr>
        <a:xfrm>
          <a:off x="6192102" y="4826336"/>
          <a:ext cx="1446810" cy="91872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2A8E9A7-ACE3-4AD5-A518-D933FD8F57E9}">
      <dsp:nvSpPr>
        <dsp:cNvPr id="0" name=""/>
        <dsp:cNvSpPr/>
      </dsp:nvSpPr>
      <dsp:spPr>
        <a:xfrm>
          <a:off x="6352858" y="4979054"/>
          <a:ext cx="1446810" cy="918724"/>
        </a:xfrm>
        <a:prstGeom prst="roundRect">
          <a:avLst>
            <a:gd name="adj" fmla="val 10000"/>
          </a:avLst>
        </a:prstGeom>
        <a:solidFill>
          <a:schemeClr val="bg2">
            <a:alpha val="90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5008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th-TH" sz="1300" b="1" kern="1200" dirty="0" smtClean="0">
              <a:solidFill>
                <a:schemeClr val="tx1"/>
              </a:solidFill>
            </a:rPr>
            <a:t>การเลิกสัญญา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1300" b="1" kern="1200" dirty="0">
            <a:solidFill>
              <a:schemeClr val="tx1"/>
            </a:solidFill>
          </a:endParaRPr>
        </a:p>
      </dsp:txBody>
      <dsp:txXfrm>
        <a:off x="6352858" y="4979054"/>
        <a:ext cx="1446810" cy="918724"/>
      </dsp:txXfrm>
    </dsp:sp>
    <dsp:sp modelId="{1580F94B-167F-429D-8823-582BD056337B}">
      <dsp:nvSpPr>
        <dsp:cNvPr id="0" name=""/>
        <dsp:cNvSpPr/>
      </dsp:nvSpPr>
      <dsp:spPr>
        <a:xfrm>
          <a:off x="5292083" y="3479664"/>
          <a:ext cx="1446810" cy="918724"/>
        </a:xfrm>
        <a:prstGeom prst="roundRect">
          <a:avLst>
            <a:gd name="adj" fmla="val 10000"/>
          </a:avLst>
        </a:prstGeom>
        <a:solidFill>
          <a:srgbClr val="CC6600"/>
        </a:soli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A3DD8C0-9807-4FFF-AFC3-6C3CE4FE1ECF}">
      <dsp:nvSpPr>
        <dsp:cNvPr id="0" name=""/>
        <dsp:cNvSpPr/>
      </dsp:nvSpPr>
      <dsp:spPr>
        <a:xfrm>
          <a:off x="5452839" y="3632383"/>
          <a:ext cx="1446810" cy="918724"/>
        </a:xfrm>
        <a:prstGeom prst="roundRect">
          <a:avLst>
            <a:gd name="adj" fmla="val 10000"/>
          </a:avLst>
        </a:prstGeom>
        <a:solidFill>
          <a:srgbClr val="FFCC99">
            <a:alpha val="89804"/>
          </a:srgb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5008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200" b="1" kern="1200" dirty="0" smtClean="0">
              <a:solidFill>
                <a:schemeClr val="tx1"/>
              </a:solidFill>
            </a:rPr>
            <a:t>พิจารณา สั่งการเกี่ยวกับ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200" b="1" kern="1200" dirty="0" smtClean="0">
              <a:solidFill>
                <a:schemeClr val="tx1"/>
              </a:solidFill>
            </a:rPr>
            <a:t>การตรวจรับพัสดุ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200" b="1" kern="1200" dirty="0" smtClean="0">
              <a:solidFill>
                <a:schemeClr val="tx1"/>
              </a:solidFill>
            </a:rPr>
            <a:t>การตรวจการจ้าง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200" b="1" kern="1200" dirty="0" smtClean="0">
              <a:solidFill>
                <a:schemeClr val="tx1"/>
              </a:solidFill>
            </a:rPr>
            <a:t>การควบคุมงาน</a:t>
          </a:r>
          <a:endParaRPr lang="th-TH" sz="1200" b="1" kern="1200" dirty="0">
            <a:solidFill>
              <a:schemeClr val="tx1"/>
            </a:solidFill>
          </a:endParaRPr>
        </a:p>
      </dsp:txBody>
      <dsp:txXfrm>
        <a:off x="5452839" y="3632383"/>
        <a:ext cx="1446810" cy="918724"/>
      </dsp:txXfrm>
    </dsp:sp>
    <dsp:sp modelId="{882EC934-68CA-42DB-936F-28F45D477704}">
      <dsp:nvSpPr>
        <dsp:cNvPr id="0" name=""/>
        <dsp:cNvSpPr/>
      </dsp:nvSpPr>
      <dsp:spPr>
        <a:xfrm>
          <a:off x="7076263" y="3486830"/>
          <a:ext cx="1446810" cy="918724"/>
        </a:xfrm>
        <a:prstGeom prst="roundRect">
          <a:avLst>
            <a:gd name="adj" fmla="val 10000"/>
          </a:avLst>
        </a:prstGeom>
        <a:solidFill>
          <a:schemeClr val="accent3">
            <a:lumMod val="75000"/>
          </a:schemeClr>
        </a:soli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A64B422-C4A2-4764-A189-56911242B08D}">
      <dsp:nvSpPr>
        <dsp:cNvPr id="0" name=""/>
        <dsp:cNvSpPr/>
      </dsp:nvSpPr>
      <dsp:spPr>
        <a:xfrm>
          <a:off x="7237020" y="3639549"/>
          <a:ext cx="1446810" cy="918724"/>
        </a:xfrm>
        <a:prstGeom prst="roundRect">
          <a:avLst>
            <a:gd name="adj" fmla="val 10000"/>
          </a:avLst>
        </a:prstGeom>
        <a:solidFill>
          <a:srgbClr val="99FFCC">
            <a:alpha val="89804"/>
          </a:srgb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5008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000" b="1" kern="1200" dirty="0" smtClean="0">
              <a:solidFill>
                <a:schemeClr val="tx1"/>
              </a:solidFill>
            </a:rPr>
            <a:t>- ฯ -</a:t>
          </a:r>
          <a:endParaRPr lang="th-TH" sz="2000" b="1" kern="1200" dirty="0">
            <a:solidFill>
              <a:schemeClr val="tx1"/>
            </a:solidFill>
          </a:endParaRPr>
        </a:p>
      </dsp:txBody>
      <dsp:txXfrm>
        <a:off x="7237020" y="3639549"/>
        <a:ext cx="1446810" cy="918724"/>
      </dsp:txXfrm>
    </dsp:sp>
    <dsp:sp modelId="{EFC88339-7382-43EC-8DD9-C51C660CC28A}">
      <dsp:nvSpPr>
        <dsp:cNvPr id="0" name=""/>
        <dsp:cNvSpPr/>
      </dsp:nvSpPr>
      <dsp:spPr>
        <a:xfrm>
          <a:off x="5307940" y="2147325"/>
          <a:ext cx="1446810" cy="918724"/>
        </a:xfrm>
        <a:prstGeom prst="roundRect">
          <a:avLst>
            <a:gd name="adj" fmla="val 10000"/>
          </a:avLst>
        </a:prstGeom>
        <a:solidFill>
          <a:srgbClr val="FF66CC"/>
        </a:soli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F5E2A85-0A9D-4EDC-BA9C-6ECCE4E317C4}">
      <dsp:nvSpPr>
        <dsp:cNvPr id="0" name=""/>
        <dsp:cNvSpPr/>
      </dsp:nvSpPr>
      <dsp:spPr>
        <a:xfrm>
          <a:off x="5468696" y="2300044"/>
          <a:ext cx="1446810" cy="918724"/>
        </a:xfrm>
        <a:prstGeom prst="roundRect">
          <a:avLst>
            <a:gd name="adj" fmla="val 10000"/>
          </a:avLst>
        </a:prstGeom>
        <a:solidFill>
          <a:srgbClr val="FFCCFF">
            <a:alpha val="90000"/>
          </a:srgb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5008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600" b="1" kern="1200" dirty="0" smtClean="0">
              <a:solidFill>
                <a:schemeClr val="tx1"/>
              </a:solidFill>
            </a:rPr>
            <a:t>สั่งซื้อสั่งจ้าง</a:t>
          </a:r>
          <a:endParaRPr lang="th-TH" sz="2600" b="1" kern="1200" dirty="0">
            <a:solidFill>
              <a:schemeClr val="tx1"/>
            </a:solidFill>
          </a:endParaRPr>
        </a:p>
      </dsp:txBody>
      <dsp:txXfrm>
        <a:off x="5468696" y="2300044"/>
        <a:ext cx="1446810" cy="9187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618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68" tIns="45784" rIns="91568" bIns="45784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899" y="0"/>
            <a:ext cx="294618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68" tIns="45784" rIns="91568" bIns="45784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BCD252F1-EDC2-476D-A964-73D53265B658}" type="datetimeFigureOut">
              <a:rPr lang="th-TH"/>
              <a:pPr>
                <a:defRPr/>
              </a:pPr>
              <a:t>06/11/58</a:t>
            </a:fld>
            <a:endParaRPr lang="th-TH"/>
          </a:p>
        </p:txBody>
      </p:sp>
      <p:sp>
        <p:nvSpPr>
          <p:cNvPr id="634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28716"/>
            <a:ext cx="294618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68" tIns="45784" rIns="91568" bIns="45784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34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899" y="9428716"/>
            <a:ext cx="294618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68" tIns="45784" rIns="91568" bIns="45784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305415C5-223E-4B07-B86C-832B849104E4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31510282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ัวกระดาษ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189" cy="496332"/>
          </a:xfrm>
          <a:prstGeom prst="rect">
            <a:avLst/>
          </a:prstGeom>
        </p:spPr>
        <p:txBody>
          <a:bodyPr vert="horz" lIns="91568" tIns="45784" rIns="91568" bIns="45784" rtlCol="0"/>
          <a:lstStyle>
            <a:lvl1pPr algn="l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idx="1"/>
          </p:nvPr>
        </p:nvSpPr>
        <p:spPr>
          <a:xfrm>
            <a:off x="3849899" y="0"/>
            <a:ext cx="2946189" cy="496332"/>
          </a:xfrm>
          <a:prstGeom prst="rect">
            <a:avLst/>
          </a:prstGeom>
        </p:spPr>
        <p:txBody>
          <a:bodyPr vert="horz" lIns="91568" tIns="45784" rIns="91568" bIns="45784" rtlCol="0"/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43AD8A5-D154-4424-AF88-B6824ED5A3B5}" type="datetimeFigureOut">
              <a:rPr lang="th-TH"/>
              <a:pPr>
                <a:defRPr/>
              </a:pPr>
              <a:t>06/11/58</a:t>
            </a:fld>
            <a:endParaRPr lang="th-TH"/>
          </a:p>
        </p:txBody>
      </p:sp>
      <p:sp>
        <p:nvSpPr>
          <p:cNvPr id="4" name="ตัวยึด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68" tIns="45784" rIns="91568" bIns="45784" rtlCol="0" anchor="ctr"/>
          <a:lstStyle/>
          <a:p>
            <a:pPr lvl="0"/>
            <a:endParaRPr lang="th-TH" noProof="0"/>
          </a:p>
        </p:txBody>
      </p:sp>
      <p:sp>
        <p:nvSpPr>
          <p:cNvPr id="5" name="ตัวยึด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568" tIns="45784" rIns="91568" bIns="45784" rtlCol="0">
            <a:normAutofit/>
          </a:bodyPr>
          <a:lstStyle/>
          <a:p>
            <a:pPr lvl="0"/>
            <a:r>
              <a:rPr lang="th-TH" noProof="0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noProof="0" smtClean="0"/>
              <a:t>ระดับที่สอง</a:t>
            </a:r>
          </a:p>
          <a:p>
            <a:pPr lvl="2"/>
            <a:r>
              <a:rPr lang="th-TH" noProof="0" smtClean="0"/>
              <a:t>ระดับที่สาม</a:t>
            </a:r>
          </a:p>
          <a:p>
            <a:pPr lvl="3"/>
            <a:r>
              <a:rPr lang="th-TH" noProof="0" smtClean="0"/>
              <a:t>ระดับที่สี่</a:t>
            </a:r>
          </a:p>
          <a:p>
            <a:pPr lvl="4"/>
            <a:r>
              <a:rPr lang="th-TH" noProof="0" smtClean="0"/>
              <a:t>ระดับที่ห้า</a:t>
            </a:r>
            <a:endParaRPr lang="th-TH" noProof="0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1" y="9428716"/>
            <a:ext cx="2946189" cy="496332"/>
          </a:xfrm>
          <a:prstGeom prst="rect">
            <a:avLst/>
          </a:prstGeom>
        </p:spPr>
        <p:txBody>
          <a:bodyPr vert="horz" lIns="91568" tIns="45784" rIns="91568" bIns="45784" rtlCol="0" anchor="b"/>
          <a:lstStyle>
            <a:lvl1pPr algn="l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3849899" y="9428716"/>
            <a:ext cx="2946189" cy="496332"/>
          </a:xfrm>
          <a:prstGeom prst="rect">
            <a:avLst/>
          </a:prstGeom>
        </p:spPr>
        <p:txBody>
          <a:bodyPr vert="horz" lIns="91568" tIns="45784" rIns="91568" bIns="45784" rtlCol="0" anchor="b"/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A24965E-0709-4EF3-9CF0-C936A718FABE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40979574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353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h-TH" smtClean="0"/>
          </a:p>
        </p:txBody>
      </p:sp>
    </p:spTree>
    <p:extLst>
      <p:ext uri="{BB962C8B-B14F-4D97-AF65-F5344CB8AC3E}">
        <p14:creationId xmlns:p14="http://schemas.microsoft.com/office/powerpoint/2010/main" xmlns="" val="36217650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ตัวยึดรูปบนภาพนิ่ง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ตัวยึดบันทึกย่อ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cs typeface="Cordia New" pitchFamily="34" charset="-34"/>
            </a:endParaRPr>
          </a:p>
        </p:txBody>
      </p:sp>
      <p:sp>
        <p:nvSpPr>
          <p:cNvPr id="18436" name="ตัวยึดหมายเลขภาพนิ่ง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B9C2956-7583-4502-9A32-37E978722635}" type="slidenum">
              <a:rPr lang="th-TH" smtClean="0"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58</a:t>
            </a:fld>
            <a:endParaRPr lang="th-TH" smtClean="0">
              <a:latin typeface="Arial" pitchFamily="34" charset="0"/>
            </a:endParaRP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ตัวยึดรูปบนภาพนิ่ง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ตัวยึดบันทึกย่อ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cs typeface="Cordia New" pitchFamily="34" charset="-34"/>
            </a:endParaRPr>
          </a:p>
        </p:txBody>
      </p:sp>
      <p:sp>
        <p:nvSpPr>
          <p:cNvPr id="18436" name="ตัวยึดหมายเลขภาพนิ่ง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C25D9E4-7F00-4CB9-98F8-ACBE21B73012}" type="slidenum">
              <a:rPr lang="th-TH" smtClean="0"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59</a:t>
            </a:fld>
            <a:endParaRPr lang="th-TH" smtClean="0">
              <a:latin typeface="Arial" pitchFamily="34" charset="0"/>
            </a:endParaRP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 dirty="0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A4AC95-2342-4D6C-AE1B-40001FE2B035}" type="slidenum">
              <a:rPr lang="en-US" smtClean="0"/>
              <a:pPr>
                <a:defRPr/>
              </a:pPr>
              <a:t>60</a:t>
            </a:fld>
            <a:endParaRPr lang="en-US"/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ตัวยึดรูปบนภาพนิ่ง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ตัวยึดบันทึกย่อ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cs typeface="Cordia New" pitchFamily="34" charset="-34"/>
            </a:endParaRPr>
          </a:p>
        </p:txBody>
      </p:sp>
      <p:sp>
        <p:nvSpPr>
          <p:cNvPr id="18436" name="ตัวยึดหมายเลขภาพนิ่ง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893063D-F85B-4EC0-A902-E4458D32335E}" type="slidenum">
              <a:rPr lang="th-TH" smtClean="0"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68</a:t>
            </a:fld>
            <a:endParaRPr lang="th-TH" smtClean="0">
              <a:latin typeface="Arial" pitchFamily="34" charset="0"/>
            </a:endParaRP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ตัวยึดรูปบนภาพนิ่ง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ตัวยึดบันทึกย่อ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cs typeface="Cordia New" pitchFamily="34" charset="-34"/>
            </a:endParaRPr>
          </a:p>
        </p:txBody>
      </p:sp>
      <p:sp>
        <p:nvSpPr>
          <p:cNvPr id="18436" name="ตัวยึดหมายเลขภาพนิ่ง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DDB9E19-80A6-4E4B-8F8E-A46CD0F3CB56}" type="slidenum">
              <a:rPr lang="th-TH" smtClean="0"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69</a:t>
            </a:fld>
            <a:endParaRPr lang="th-TH" smtClean="0">
              <a:latin typeface="Arial" pitchFamily="34" charset="0"/>
            </a:endParaRP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ตัวยึดรูปบนภาพนิ่ง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ตัวยึดบันทึกย่อ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cs typeface="Cordia New" pitchFamily="34" charset="-34"/>
            </a:endParaRPr>
          </a:p>
        </p:txBody>
      </p:sp>
      <p:sp>
        <p:nvSpPr>
          <p:cNvPr id="18436" name="ตัวยึดหมายเลขภาพนิ่ง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EA61D2B-2A54-4ABB-BA4A-415BE15E16A9}" type="slidenum">
              <a:rPr lang="th-TH" smtClean="0"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70</a:t>
            </a:fld>
            <a:endParaRPr lang="th-TH" smtClean="0">
              <a:latin typeface="Arial" pitchFamily="34" charset="0"/>
            </a:endParaRP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ตัวยึดรูปบนภาพนิ่ง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ตัวยึดบันทึกย่อ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cs typeface="Cordia New" pitchFamily="34" charset="-34"/>
            </a:endParaRPr>
          </a:p>
        </p:txBody>
      </p:sp>
      <p:sp>
        <p:nvSpPr>
          <p:cNvPr id="18436" name="ตัวยึดหมายเลขภาพนิ่ง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FA067AD-D0FE-4A17-B47B-ECC7F7B65EBC}" type="slidenum">
              <a:rPr lang="th-TH" smtClean="0"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71</a:t>
            </a:fld>
            <a:endParaRPr lang="th-TH" smtClean="0">
              <a:latin typeface="Arial" pitchFamily="34" charset="0"/>
            </a:endParaRP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ตัวยึดรูปบนภาพนิ่ง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ตัวยึดบันทึกย่อ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>
              <a:cs typeface="Cordia New" pitchFamily="34" charset="-34"/>
            </a:endParaRPr>
          </a:p>
        </p:txBody>
      </p:sp>
      <p:sp>
        <p:nvSpPr>
          <p:cNvPr id="18436" name="ตัวยึดหมายเลขภาพนิ่ง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FA067AD-D0FE-4A17-B47B-ECC7F7B65EBC}" type="slidenum">
              <a:rPr lang="th-TH" smtClean="0"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72</a:t>
            </a:fld>
            <a:endParaRPr lang="th-TH" smtClean="0">
              <a:latin typeface="Arial" pitchFamily="34" charset="0"/>
            </a:endParaRP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BC8716D-B27C-4458-9698-9F49E317A450}" type="slidenum">
              <a:rPr lang="en-US"/>
              <a:pPr/>
              <a:t>74</a:t>
            </a:fld>
            <a:endParaRPr lang="en-US"/>
          </a:p>
        </p:txBody>
      </p:sp>
      <p:sp>
        <p:nvSpPr>
          <p:cNvPr id="443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3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53936289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070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h-TH" smtClean="0"/>
          </a:p>
        </p:txBody>
      </p:sp>
    </p:spTree>
    <p:extLst>
      <p:ext uri="{BB962C8B-B14F-4D97-AF65-F5344CB8AC3E}">
        <p14:creationId xmlns:p14="http://schemas.microsoft.com/office/powerpoint/2010/main" xmlns="" val="29154216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71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th-TH" smtClean="0"/>
          </a:p>
        </p:txBody>
      </p:sp>
      <p:sp>
        <p:nvSpPr>
          <p:cNvPr id="1771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05EC676-2C20-429C-B999-E6E1B1E477AA}" type="slidenum">
              <a:rPr lang="en-US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7345262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1DFB5E5-DEA4-4FDD-BB8A-E9DD5A0C840E}" type="slidenum">
              <a:rPr lang="en-US" smtClean="0"/>
              <a:pPr/>
              <a:t>80</a:t>
            </a:fld>
            <a:endParaRPr lang="en-US" smtClean="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h-TH" smtClean="0"/>
          </a:p>
        </p:txBody>
      </p:sp>
    </p:spTree>
    <p:extLst>
      <p:ext uri="{BB962C8B-B14F-4D97-AF65-F5344CB8AC3E}">
        <p14:creationId xmlns:p14="http://schemas.microsoft.com/office/powerpoint/2010/main" xmlns="" val="2716266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275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h-TH" smtClean="0"/>
          </a:p>
        </p:txBody>
      </p:sp>
    </p:spTree>
    <p:extLst>
      <p:ext uri="{BB962C8B-B14F-4D97-AF65-F5344CB8AC3E}">
        <p14:creationId xmlns:p14="http://schemas.microsoft.com/office/powerpoint/2010/main" xmlns="" val="104210873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377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h-TH" smtClean="0"/>
          </a:p>
        </p:txBody>
      </p:sp>
    </p:spTree>
    <p:extLst>
      <p:ext uri="{BB962C8B-B14F-4D97-AF65-F5344CB8AC3E}">
        <p14:creationId xmlns:p14="http://schemas.microsoft.com/office/powerpoint/2010/main" xmlns="" val="236080643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889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h-TH" smtClean="0"/>
          </a:p>
        </p:txBody>
      </p:sp>
    </p:spTree>
    <p:extLst>
      <p:ext uri="{BB962C8B-B14F-4D97-AF65-F5344CB8AC3E}">
        <p14:creationId xmlns:p14="http://schemas.microsoft.com/office/powerpoint/2010/main" xmlns="" val="347270010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992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h-TH" smtClean="0"/>
          </a:p>
        </p:txBody>
      </p:sp>
    </p:spTree>
    <p:extLst>
      <p:ext uri="{BB962C8B-B14F-4D97-AF65-F5344CB8AC3E}">
        <p14:creationId xmlns:p14="http://schemas.microsoft.com/office/powerpoint/2010/main" xmlns="" val="379681585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34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h-TH" smtClean="0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A59A98F-75F7-4483-B309-A77430AF5440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88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0178860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606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h-TH" smtClean="0"/>
          </a:p>
        </p:txBody>
      </p:sp>
    </p:spTree>
    <p:extLst>
      <p:ext uri="{BB962C8B-B14F-4D97-AF65-F5344CB8AC3E}">
        <p14:creationId xmlns:p14="http://schemas.microsoft.com/office/powerpoint/2010/main" xmlns="" val="274168031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811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h-TH" smtClean="0"/>
          </a:p>
        </p:txBody>
      </p:sp>
    </p:spTree>
    <p:extLst>
      <p:ext uri="{BB962C8B-B14F-4D97-AF65-F5344CB8AC3E}">
        <p14:creationId xmlns:p14="http://schemas.microsoft.com/office/powerpoint/2010/main" xmlns="" val="180715278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72DEA39-31CA-43C8-BC44-69E1001ECB62}" type="slidenum">
              <a:rPr lang="en-US" smtClean="0"/>
              <a:pPr/>
              <a:t>93</a:t>
            </a:fld>
            <a:endParaRPr lang="en-US" smtClean="0"/>
          </a:p>
        </p:txBody>
      </p:sp>
      <p:sp>
        <p:nvSpPr>
          <p:cNvPr id="193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354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h-TH" smtClean="0"/>
          </a:p>
        </p:txBody>
      </p:sp>
    </p:spTree>
    <p:extLst>
      <p:ext uri="{BB962C8B-B14F-4D97-AF65-F5344CB8AC3E}">
        <p14:creationId xmlns:p14="http://schemas.microsoft.com/office/powerpoint/2010/main" xmlns="" val="32642556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094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h-TH" smtClean="0"/>
          </a:p>
        </p:txBody>
      </p:sp>
    </p:spTree>
    <p:extLst>
      <p:ext uri="{BB962C8B-B14F-4D97-AF65-F5344CB8AC3E}">
        <p14:creationId xmlns:p14="http://schemas.microsoft.com/office/powerpoint/2010/main" xmlns="" val="25132274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787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h-TH" smtClean="0"/>
          </a:p>
        </p:txBody>
      </p:sp>
    </p:spTree>
    <p:extLst>
      <p:ext uri="{BB962C8B-B14F-4D97-AF65-F5344CB8AC3E}">
        <p14:creationId xmlns:p14="http://schemas.microsoft.com/office/powerpoint/2010/main" xmlns="" val="5651933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197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h-TH" smtClean="0"/>
          </a:p>
        </p:txBody>
      </p:sp>
    </p:spTree>
    <p:extLst>
      <p:ext uri="{BB962C8B-B14F-4D97-AF65-F5344CB8AC3E}">
        <p14:creationId xmlns:p14="http://schemas.microsoft.com/office/powerpoint/2010/main" xmlns="" val="412215318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299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h-TH" smtClean="0"/>
          </a:p>
        </p:txBody>
      </p:sp>
    </p:spTree>
    <p:extLst>
      <p:ext uri="{BB962C8B-B14F-4D97-AF65-F5344CB8AC3E}">
        <p14:creationId xmlns:p14="http://schemas.microsoft.com/office/powerpoint/2010/main" xmlns="" val="151823909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401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h-TH" smtClean="0"/>
          </a:p>
        </p:txBody>
      </p:sp>
    </p:spTree>
    <p:extLst>
      <p:ext uri="{BB962C8B-B14F-4D97-AF65-F5344CB8AC3E}">
        <p14:creationId xmlns:p14="http://schemas.microsoft.com/office/powerpoint/2010/main" xmlns="" val="226394425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4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h-TH" smtClean="0"/>
          </a:p>
        </p:txBody>
      </p:sp>
    </p:spTree>
    <p:extLst>
      <p:ext uri="{BB962C8B-B14F-4D97-AF65-F5344CB8AC3E}">
        <p14:creationId xmlns:p14="http://schemas.microsoft.com/office/powerpoint/2010/main" xmlns="" val="376420840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9010814-FDA5-40EB-88A0-30D28E0F7A16}" type="slidenum">
              <a:rPr lang="en-US" smtClean="0"/>
              <a:pPr/>
              <a:t>99</a:t>
            </a:fld>
            <a:endParaRPr lang="en-US" smtClean="0"/>
          </a:p>
        </p:txBody>
      </p:sp>
      <p:sp>
        <p:nvSpPr>
          <p:cNvPr id="194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h-TH" smtClean="0"/>
          </a:p>
        </p:txBody>
      </p:sp>
    </p:spTree>
    <p:extLst>
      <p:ext uri="{BB962C8B-B14F-4D97-AF65-F5344CB8AC3E}">
        <p14:creationId xmlns:p14="http://schemas.microsoft.com/office/powerpoint/2010/main" xmlns="" val="220605404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016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h-TH" smtClean="0"/>
          </a:p>
        </p:txBody>
      </p:sp>
    </p:spTree>
    <p:extLst>
      <p:ext uri="{BB962C8B-B14F-4D97-AF65-F5344CB8AC3E}">
        <p14:creationId xmlns:p14="http://schemas.microsoft.com/office/powerpoint/2010/main" xmlns="" val="53107462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118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h-TH" smtClean="0"/>
          </a:p>
        </p:txBody>
      </p:sp>
    </p:spTree>
    <p:extLst>
      <p:ext uri="{BB962C8B-B14F-4D97-AF65-F5344CB8AC3E}">
        <p14:creationId xmlns:p14="http://schemas.microsoft.com/office/powerpoint/2010/main" xmlns="" val="326838878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221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h-TH" smtClean="0"/>
          </a:p>
        </p:txBody>
      </p:sp>
    </p:spTree>
    <p:extLst>
      <p:ext uri="{BB962C8B-B14F-4D97-AF65-F5344CB8AC3E}">
        <p14:creationId xmlns:p14="http://schemas.microsoft.com/office/powerpoint/2010/main" xmlns="" val="296804132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323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h-TH" smtClean="0"/>
          </a:p>
        </p:txBody>
      </p:sp>
    </p:spTree>
    <p:extLst>
      <p:ext uri="{BB962C8B-B14F-4D97-AF65-F5344CB8AC3E}">
        <p14:creationId xmlns:p14="http://schemas.microsoft.com/office/powerpoint/2010/main" xmlns="" val="289181042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425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h-TH" smtClean="0"/>
          </a:p>
        </p:txBody>
      </p:sp>
    </p:spTree>
    <p:extLst>
      <p:ext uri="{BB962C8B-B14F-4D97-AF65-F5344CB8AC3E}">
        <p14:creationId xmlns:p14="http://schemas.microsoft.com/office/powerpoint/2010/main" xmlns="" val="30699210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h-TH" smtClean="0"/>
          </a:p>
        </p:txBody>
      </p:sp>
    </p:spTree>
    <p:extLst>
      <p:ext uri="{BB962C8B-B14F-4D97-AF65-F5344CB8AC3E}">
        <p14:creationId xmlns="" xmlns:p14="http://schemas.microsoft.com/office/powerpoint/2010/main" val="217131404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28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h-TH" smtClean="0"/>
          </a:p>
        </p:txBody>
      </p:sp>
    </p:spTree>
    <p:extLst>
      <p:ext uri="{BB962C8B-B14F-4D97-AF65-F5344CB8AC3E}">
        <p14:creationId xmlns:p14="http://schemas.microsoft.com/office/powerpoint/2010/main" xmlns="" val="54030966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630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h-TH" smtClean="0"/>
          </a:p>
        </p:txBody>
      </p:sp>
    </p:spTree>
    <p:extLst>
      <p:ext uri="{BB962C8B-B14F-4D97-AF65-F5344CB8AC3E}">
        <p14:creationId xmlns:p14="http://schemas.microsoft.com/office/powerpoint/2010/main" xmlns="" val="267615591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733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h-TH" smtClean="0"/>
          </a:p>
        </p:txBody>
      </p:sp>
    </p:spTree>
    <p:extLst>
      <p:ext uri="{BB962C8B-B14F-4D97-AF65-F5344CB8AC3E}">
        <p14:creationId xmlns:p14="http://schemas.microsoft.com/office/powerpoint/2010/main" xmlns="" val="189729747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835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h-TH" smtClean="0"/>
          </a:p>
        </p:txBody>
      </p:sp>
    </p:spTree>
    <p:extLst>
      <p:ext uri="{BB962C8B-B14F-4D97-AF65-F5344CB8AC3E}">
        <p14:creationId xmlns:p14="http://schemas.microsoft.com/office/powerpoint/2010/main" xmlns="" val="335726017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937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h-TH" smtClean="0"/>
          </a:p>
        </p:txBody>
      </p:sp>
    </p:spTree>
    <p:extLst>
      <p:ext uri="{BB962C8B-B14F-4D97-AF65-F5344CB8AC3E}">
        <p14:creationId xmlns:p14="http://schemas.microsoft.com/office/powerpoint/2010/main" xmlns="" val="317468659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040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h-TH" smtClean="0"/>
          </a:p>
        </p:txBody>
      </p:sp>
    </p:spTree>
    <p:extLst>
      <p:ext uri="{BB962C8B-B14F-4D97-AF65-F5344CB8AC3E}">
        <p14:creationId xmlns:p14="http://schemas.microsoft.com/office/powerpoint/2010/main" xmlns="" val="243706155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142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h-TH" smtClean="0"/>
          </a:p>
        </p:txBody>
      </p:sp>
    </p:spTree>
    <p:extLst>
      <p:ext uri="{BB962C8B-B14F-4D97-AF65-F5344CB8AC3E}">
        <p14:creationId xmlns:p14="http://schemas.microsoft.com/office/powerpoint/2010/main" xmlns="" val="3278848599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245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h-TH" smtClean="0"/>
          </a:p>
        </p:txBody>
      </p:sp>
    </p:spTree>
    <p:extLst>
      <p:ext uri="{BB962C8B-B14F-4D97-AF65-F5344CB8AC3E}">
        <p14:creationId xmlns:p14="http://schemas.microsoft.com/office/powerpoint/2010/main" xmlns="" val="1545214474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63B550B-2F6D-43A6-9873-D2F16A5E026F}" type="slidenum">
              <a:rPr lang="en-US" smtClean="0"/>
              <a:pPr/>
              <a:t>123</a:t>
            </a:fld>
            <a:endParaRPr lang="en-US" smtClean="0"/>
          </a:p>
        </p:txBody>
      </p:sp>
      <p:sp>
        <p:nvSpPr>
          <p:cNvPr id="164867" name="Rectangle 7"/>
          <p:cNvSpPr txBox="1">
            <a:spLocks noGrp="1" noChangeArrowheads="1"/>
          </p:cNvSpPr>
          <p:nvPr/>
        </p:nvSpPr>
        <p:spPr bwMode="auto">
          <a:xfrm>
            <a:off x="3850444" y="9428842"/>
            <a:ext cx="2945659" cy="496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568" tIns="45784" rIns="91568" bIns="45784" anchor="b"/>
          <a:lstStyle/>
          <a:p>
            <a:pPr algn="r"/>
            <a:fld id="{AAC71597-256A-4BB5-BB8A-6926AC4F309B}" type="slidenum">
              <a:rPr lang="en-US" sz="1200">
                <a:latin typeface="Arial" pitchFamily="34" charset="0"/>
              </a:rPr>
              <a:pPr algn="r"/>
              <a:t>123</a:t>
            </a:fld>
            <a:endParaRPr lang="th-TH" sz="1200" dirty="0">
              <a:latin typeface="Arial" pitchFamily="34" charset="0"/>
            </a:endParaRPr>
          </a:p>
        </p:txBody>
      </p:sp>
      <p:sp>
        <p:nvSpPr>
          <p:cNvPr id="16486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486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h-TH" sz="2800" dirty="0" smtClean="0"/>
          </a:p>
        </p:txBody>
      </p:sp>
    </p:spTree>
    <p:extLst>
      <p:ext uri="{BB962C8B-B14F-4D97-AF65-F5344CB8AC3E}">
        <p14:creationId xmlns:p14="http://schemas.microsoft.com/office/powerpoint/2010/main" xmlns="" val="1516997079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B17F224-8325-4560-9EB1-0B71BFCB824C}" type="slidenum">
              <a:rPr lang="en-US" smtClean="0"/>
              <a:pPr/>
              <a:t>124</a:t>
            </a:fld>
            <a:endParaRPr lang="en-US" smtClean="0"/>
          </a:p>
        </p:txBody>
      </p:sp>
      <p:sp>
        <p:nvSpPr>
          <p:cNvPr id="165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589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h-TH" smtClean="0"/>
          </a:p>
        </p:txBody>
      </p:sp>
    </p:spTree>
    <p:extLst>
      <p:ext uri="{BB962C8B-B14F-4D97-AF65-F5344CB8AC3E}">
        <p14:creationId xmlns:p14="http://schemas.microsoft.com/office/powerpoint/2010/main" xmlns="" val="33653414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h-TH" smtClean="0"/>
          </a:p>
        </p:txBody>
      </p:sp>
    </p:spTree>
    <p:extLst>
      <p:ext uri="{BB962C8B-B14F-4D97-AF65-F5344CB8AC3E}">
        <p14:creationId xmlns="" xmlns:p14="http://schemas.microsoft.com/office/powerpoint/2010/main" val="2493718357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EC7EE37-77A7-417F-9936-FD631994956D}" type="slidenum">
              <a:rPr lang="en-US" smtClean="0"/>
              <a:pPr/>
              <a:t>125</a:t>
            </a:fld>
            <a:endParaRPr lang="en-US" smtClean="0"/>
          </a:p>
        </p:txBody>
      </p:sp>
      <p:sp>
        <p:nvSpPr>
          <p:cNvPr id="175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51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h-TH" smtClean="0"/>
          </a:p>
        </p:txBody>
      </p:sp>
    </p:spTree>
    <p:extLst>
      <p:ext uri="{BB962C8B-B14F-4D97-AF65-F5344CB8AC3E}">
        <p14:creationId xmlns:p14="http://schemas.microsoft.com/office/powerpoint/2010/main" xmlns="" val="11761657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th-TH" smtClean="0"/>
          </a:p>
        </p:txBody>
      </p:sp>
    </p:spTree>
    <p:extLst>
      <p:ext uri="{BB962C8B-B14F-4D97-AF65-F5344CB8AC3E}">
        <p14:creationId xmlns="" xmlns:p14="http://schemas.microsoft.com/office/powerpoint/2010/main" val="22257919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A4AC95-2342-4D6C-AE1B-40001FE2B035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ตัวยึดรูปบนภาพนิ่ง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ตัวยึดบันทึกย่อ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cs typeface="Cordia New" pitchFamily="34" charset="-34"/>
            </a:endParaRPr>
          </a:p>
        </p:txBody>
      </p:sp>
      <p:sp>
        <p:nvSpPr>
          <p:cNvPr id="18436" name="ตัวยึดหมายเลขภาพนิ่ง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39435B9-5673-4B5E-9F4C-5CA2769BC1AA}" type="slidenum">
              <a:rPr lang="th-TH" smtClean="0"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56</a:t>
            </a:fld>
            <a:endParaRPr lang="th-TH" smtClean="0">
              <a:latin typeface="Arial" pitchFamily="34" charset="0"/>
            </a:endParaRP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ตัวยึดรูปบนภาพนิ่ง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ตัวยึดบันทึกย่อ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cs typeface="Cordia New" pitchFamily="34" charset="-34"/>
            </a:endParaRPr>
          </a:p>
        </p:txBody>
      </p:sp>
      <p:sp>
        <p:nvSpPr>
          <p:cNvPr id="18436" name="ตัวยึดหมายเลขภาพนิ่ง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BC9429E-8C22-4C1F-B9F9-DC140729517F}" type="slidenum">
              <a:rPr lang="th-TH" smtClean="0"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57</a:t>
            </a:fld>
            <a:endParaRPr lang="th-TH" smtClean="0">
              <a:latin typeface="Arial" pitchFamily="34" charset="0"/>
            </a:endParaRP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ชื่อเรื่อง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17" name="ชื่อเรื่องรอง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h-TH" smtClean="0"/>
              <a:t>คลิกเพื่อแก้ไขลักษณะชื่อเรื่องรองต้นแบบ</a:t>
            </a:r>
            <a:endParaRPr kumimoji="0" lang="en-US"/>
          </a:p>
        </p:txBody>
      </p:sp>
      <p:sp>
        <p:nvSpPr>
          <p:cNvPr id="30" name="ตัวยึดวันที่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C28BD2B-2B9F-499E-B1C2-C9048EFD86FA}" type="datetime1">
              <a:rPr lang="en-US" smtClean="0"/>
              <a:pPr>
                <a:defRPr/>
              </a:pPr>
              <a:t>11/6/2015</a:t>
            </a:fld>
            <a:endParaRPr lang="en-US"/>
          </a:p>
        </p:txBody>
      </p:sp>
      <p:sp>
        <p:nvSpPr>
          <p:cNvPr id="19" name="ตัวยึดท้ายกระดาษ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h-TH"/>
          </a:p>
        </p:txBody>
      </p:sp>
      <p:sp>
        <p:nvSpPr>
          <p:cNvPr id="27" name="ตัวยึดหมายเลขภาพนิ่ง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EDC9A3-BD08-48EA-9D72-43E29441307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7B801C6-4C3C-4B4C-85AB-397819B35CA7}" type="datetime1">
              <a:rPr lang="en-US" smtClean="0"/>
              <a:pPr>
                <a:defRPr/>
              </a:pPr>
              <a:t>11/6/2015</a:t>
            </a:fld>
            <a:endParaRPr lang="en-US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E7F0B9-05C3-443A-B0A6-C9D7EE582EF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E221DB7-A395-4A4F-9B1B-B4CA6C1A5A84}" type="datetime1">
              <a:rPr lang="en-US" smtClean="0"/>
              <a:pPr>
                <a:defRPr/>
              </a:pPr>
              <a:t>11/6/2015</a:t>
            </a:fld>
            <a:endParaRPr lang="en-US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6040A0-C9C6-4D9D-973B-5E43E53C8BA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เนื้อหา 1"/>
          <p:cNvSpPr>
            <a:spLocks noGrp="1"/>
          </p:cNvSpPr>
          <p:nvPr>
            <p:ph/>
          </p:nvPr>
        </p:nvSpPr>
        <p:spPr>
          <a:xfrm>
            <a:off x="457200" y="381000"/>
            <a:ext cx="8229600" cy="5715000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>
          <a:xfrm>
            <a:off x="7010400" y="6381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1BF1BB8-555E-4654-B910-F1E924E6A415}" type="slidenum">
              <a:rPr lang="en-US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ชื่อเรื่องและตารา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ตาราง 2"/>
          <p:cNvSpPr>
            <a:spLocks noGrp="1"/>
          </p:cNvSpPr>
          <p:nvPr>
            <p:ph type="tbl" idx="1"/>
          </p:nvPr>
        </p:nvSpPr>
        <p:spPr>
          <a:xfrm>
            <a:off x="457200" y="1981200"/>
            <a:ext cx="8229600" cy="4114800"/>
          </a:xfrm>
        </p:spPr>
        <p:txBody>
          <a:bodyPr/>
          <a:lstStyle/>
          <a:p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>
          <a:xfrm>
            <a:off x="7010400" y="6381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D8D49ABB-FA80-4A8E-BAA5-0838C9C82E89}" type="slidenum">
              <a:rPr lang="en-US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92DE374-F9A6-4289-AD6D-CFBB4EC4AA45}" type="datetime1">
              <a:rPr lang="en-US" smtClean="0"/>
              <a:pPr>
                <a:defRPr/>
              </a:pPr>
              <a:t>11/6/2015</a:t>
            </a:fld>
            <a:endParaRPr lang="en-US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D08FFA-EA94-4CF6-A7BE-C6D65D3AAC3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4905848-467F-4783-ABC8-28ACBCFB4F5E}" type="datetime1">
              <a:rPr lang="en-US" smtClean="0"/>
              <a:pPr>
                <a:defRPr/>
              </a:pPr>
              <a:t>11/6/2015</a:t>
            </a:fld>
            <a:endParaRPr lang="en-US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94ED5A-FDB2-49EE-B6C1-7C6A78D1D84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6A6AEF6-0A38-4027-AF59-C2A95E451D1A}" type="datetime1">
              <a:rPr lang="en-US" smtClean="0"/>
              <a:pPr>
                <a:defRPr/>
              </a:pPr>
              <a:t>11/6/2015</a:t>
            </a:fld>
            <a:endParaRPr lang="en-US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0EE403-6624-4E11-9C58-43ED8EDBEF9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เนื้อหา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7" name="ตัวยึด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CDE262C-D8A5-406C-BA8D-D2B053E64BED}" type="datetime1">
              <a:rPr lang="en-US" smtClean="0"/>
              <a:pPr>
                <a:defRPr/>
              </a:pPr>
              <a:t>11/6/2015</a:t>
            </a:fld>
            <a:endParaRPr lang="en-US"/>
          </a:p>
        </p:txBody>
      </p:sp>
      <p:sp>
        <p:nvSpPr>
          <p:cNvPr id="8" name="ตัวยึด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h-TH"/>
          </a:p>
        </p:txBody>
      </p:sp>
      <p:sp>
        <p:nvSpPr>
          <p:cNvPr id="9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EC04CC-C268-4782-BB21-66D1071B8D4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6F89716-D021-462D-AED5-A32E1A46A9C7}" type="datetime1">
              <a:rPr lang="en-US" smtClean="0"/>
              <a:pPr>
                <a:defRPr/>
              </a:pPr>
              <a:t>11/6/2015</a:t>
            </a:fld>
            <a:endParaRPr lang="en-US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h-TH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3E74BD-6E71-4245-8170-13D19FC8836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6714184-E7AC-45C8-8757-7C8878E2D69E}" type="datetime1">
              <a:rPr lang="en-US" smtClean="0"/>
              <a:pPr>
                <a:defRPr/>
              </a:pPr>
              <a:t>11/6/2015</a:t>
            </a:fld>
            <a:endParaRPr lang="en-US"/>
          </a:p>
        </p:txBody>
      </p:sp>
      <p:sp>
        <p:nvSpPr>
          <p:cNvPr id="3" name="ตัวยึด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h-TH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86C9D5-6D08-461B-9FFC-EB1D1DDB62A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5B589A1-9009-486D-8DE3-24075616A7E3}" type="datetime1">
              <a:rPr lang="en-US" smtClean="0"/>
              <a:pPr>
                <a:defRPr/>
              </a:pPr>
              <a:t>11/6/2015</a:t>
            </a:fld>
            <a:endParaRPr lang="en-US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F0A79E-FFC3-4879-920D-270B5C3C258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ตัดและมนมุมสี่เหลี่ยมหนึ่งมุม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สามเหลี่ยมมุมฉาก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4412B18-0457-43BD-AA9C-0B5A26E5CBFA}" type="datetime1">
              <a:rPr lang="en-US" smtClean="0"/>
              <a:pPr>
                <a:defRPr/>
              </a:pPr>
              <a:t>11/6/2015</a:t>
            </a:fld>
            <a:endParaRPr lang="en-US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pPr>
              <a:defRPr/>
            </a:pPr>
            <a:fld id="{F7286089-74B9-4E3C-8516-509674B011A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h-TH" smtClean="0"/>
              <a:t>คลิกไอคอนเพื่อเพิ่มรูปภาพ</a:t>
            </a:r>
            <a:endParaRPr kumimoji="0" lang="en-US" dirty="0"/>
          </a:p>
        </p:txBody>
      </p:sp>
      <p:sp>
        <p:nvSpPr>
          <p:cNvPr id="10" name="รูปแบบอิสระ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รูปแบบอิสระ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รูปแบบอิสระ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รูปแบบอิสระ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ตัวยึดชื่อเรื่อง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0" name="ตัวยึดข้อความ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kumimoji="0" lang="th-TH" smtClean="0"/>
              <a:t>ระดับที่สอง</a:t>
            </a:r>
          </a:p>
          <a:p>
            <a:pPr lvl="2" eaLnBrk="1" latinLnBrk="0" hangingPunct="1"/>
            <a:r>
              <a:rPr kumimoji="0" lang="th-TH" smtClean="0"/>
              <a:t>ระดับที่สาม</a:t>
            </a:r>
          </a:p>
          <a:p>
            <a:pPr lvl="3" eaLnBrk="1" latinLnBrk="0" hangingPunct="1"/>
            <a:r>
              <a:rPr kumimoji="0" lang="th-TH" smtClean="0"/>
              <a:t>ระดับที่สี่</a:t>
            </a:r>
          </a:p>
          <a:p>
            <a:pPr lvl="4" eaLnBrk="1" latinLnBrk="0" hangingPunct="1"/>
            <a:r>
              <a:rPr kumimoji="0" lang="th-TH" smtClean="0"/>
              <a:t>ระดับที่ห้า</a:t>
            </a:r>
            <a:endParaRPr kumimoji="0" lang="en-US"/>
          </a:p>
        </p:txBody>
      </p:sp>
      <p:sp>
        <p:nvSpPr>
          <p:cNvPr id="10" name="ตัวยึดวันที่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95573F8F-D5F2-46C9-AF7B-73FF24724FFB}" type="datetime1">
              <a:rPr lang="en-US" smtClean="0"/>
              <a:pPr>
                <a:defRPr/>
              </a:pPr>
              <a:t>11/6/2015</a:t>
            </a:fld>
            <a:endParaRPr lang="en-US"/>
          </a:p>
        </p:txBody>
      </p:sp>
      <p:sp>
        <p:nvSpPr>
          <p:cNvPr id="22" name="ตัวยึดท้ายกระดาษ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18" name="ตัวยึดหมายเลขภาพนิ่ง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C337EC18-5E73-47CF-A11A-E9CA1FFF292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2" name="กลุ่ม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รูปแบบอิสระ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รูปแบบอิสระ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8" r:id="rId1"/>
    <p:sldLayoutId id="2147484009" r:id="rId2"/>
    <p:sldLayoutId id="2147484010" r:id="rId3"/>
    <p:sldLayoutId id="2147484011" r:id="rId4"/>
    <p:sldLayoutId id="2147484012" r:id="rId5"/>
    <p:sldLayoutId id="2147484013" r:id="rId6"/>
    <p:sldLayoutId id="2147484014" r:id="rId7"/>
    <p:sldLayoutId id="2147484015" r:id="rId8"/>
    <p:sldLayoutId id="2147484016" r:id="rId9"/>
    <p:sldLayoutId id="2147484017" r:id="rId10"/>
    <p:sldLayoutId id="2147484018" r:id="rId11"/>
    <p:sldLayoutId id="2147484060" r:id="rId12"/>
    <p:sldLayoutId id="2147484061" r:id="rId13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3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3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20.xml"/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10" Type="http://schemas.openxmlformats.org/officeDocument/2006/relationships/image" Target="../media/image20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3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slide" Target="slide90.xml"/><Relationship Id="rId7" Type="http://schemas.openxmlformats.org/officeDocument/2006/relationships/slide" Target="slide12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slide" Target="slide119.xml"/><Relationship Id="rId5" Type="http://schemas.openxmlformats.org/officeDocument/2006/relationships/slide" Target="slide117.xml"/><Relationship Id="rId4" Type="http://schemas.openxmlformats.org/officeDocument/2006/relationships/slide" Target="slide91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procurement.go.th/" TargetMode="External"/><Relationship Id="rId1" Type="http://schemas.openxmlformats.org/officeDocument/2006/relationships/slideLayout" Target="../slideLayouts/slideLayout1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ตัวยึดหมายเลขภาพนิ่ง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07FA01-9FF9-4038-81DC-D8D191321DF5}" type="slidenum">
              <a:rPr lang="en-US">
                <a:latin typeface="BrowalliaUPC" pitchFamily="34" charset="-34"/>
                <a:cs typeface="BrowalliaUPC" pitchFamily="34" charset="-34"/>
              </a:rPr>
              <a:pPr>
                <a:defRPr/>
              </a:pPr>
              <a:t>1</a:t>
            </a:fld>
            <a:endParaRPr lang="en-US">
              <a:latin typeface="BrowalliaUPC" pitchFamily="34" charset="-34"/>
              <a:cs typeface="BrowalliaUPC" pitchFamily="34" charset="-34"/>
            </a:endParaRPr>
          </a:p>
        </p:txBody>
      </p:sp>
      <p:grpSp>
        <p:nvGrpSpPr>
          <p:cNvPr id="13315" name="กลุ่ม 7"/>
          <p:cNvGrpSpPr>
            <a:grpSpLocks/>
          </p:cNvGrpSpPr>
          <p:nvPr/>
        </p:nvGrpSpPr>
        <p:grpSpPr bwMode="auto">
          <a:xfrm>
            <a:off x="0" y="6172200"/>
            <a:ext cx="9144000" cy="764976"/>
            <a:chOff x="0" y="6172200"/>
            <a:chExt cx="9144000" cy="764976"/>
          </a:xfrm>
        </p:grpSpPr>
        <p:grpSp>
          <p:nvGrpSpPr>
            <p:cNvPr id="13329" name="กลุ่ม 9"/>
            <p:cNvGrpSpPr>
              <a:grpSpLocks/>
            </p:cNvGrpSpPr>
            <p:nvPr/>
          </p:nvGrpSpPr>
          <p:grpSpPr bwMode="auto">
            <a:xfrm>
              <a:off x="0" y="6172200"/>
              <a:ext cx="9144000" cy="685800"/>
              <a:chOff x="0" y="6172200"/>
              <a:chExt cx="9144000" cy="685800"/>
            </a:xfrm>
          </p:grpSpPr>
          <p:sp>
            <p:nvSpPr>
              <p:cNvPr id="9" name="สี่เหลี่ยมผืนผ้า 2"/>
              <p:cNvSpPr/>
              <p:nvPr/>
            </p:nvSpPr>
            <p:spPr>
              <a:xfrm>
                <a:off x="0" y="6172200"/>
                <a:ext cx="9144000" cy="6858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th-TH" sz="1800">
                  <a:latin typeface="BrowalliaUPC" pitchFamily="34" charset="-34"/>
                  <a:cs typeface="BrowalliaUPC" pitchFamily="34" charset="-34"/>
                </a:endParaRPr>
              </a:p>
            </p:txBody>
          </p:sp>
          <p:sp>
            <p:nvSpPr>
              <p:cNvPr id="10" name="สี่เหลี่ยมผืนผ้า 9"/>
              <p:cNvSpPr/>
              <p:nvPr/>
            </p:nvSpPr>
            <p:spPr>
              <a:xfrm>
                <a:off x="152400" y="6211669"/>
                <a:ext cx="3810000" cy="646331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r">
                  <a:defRPr/>
                </a:pPr>
                <a:r>
                  <a:rPr lang="en-US" sz="1800" b="1" dirty="0">
                    <a:ln w="900" cmpd="sng">
                      <a:solidFill>
                        <a:schemeClr val="accent1">
                          <a:satMod val="190000"/>
                          <a:alpha val="55000"/>
                        </a:schemeClr>
                      </a:solidFill>
                      <a:prstDash val="solid"/>
                    </a:ln>
                    <a:solidFill>
                      <a:schemeClr val="accent1">
                        <a:satMod val="200000"/>
                        <a:tint val="3000"/>
                      </a:schemeClr>
                    </a:solidFill>
                    <a:effectLst>
                      <a:innerShdw blurRad="101600" dist="76200" dir="5400000">
                        <a:schemeClr val="accent1">
                          <a:satMod val="190000"/>
                          <a:tint val="100000"/>
                          <a:alpha val="74000"/>
                        </a:schemeClr>
                      </a:innerShdw>
                    </a:effectLst>
                    <a:latin typeface="BrowalliaUPC" pitchFamily="34" charset="-34"/>
                    <a:cs typeface="BrowalliaUPC" pitchFamily="34" charset="-34"/>
                  </a:rPr>
                  <a:t>The Comptroller General’s Department</a:t>
                </a:r>
                <a:endParaRPr lang="th-TH" sz="1800" b="1" dirty="0">
                  <a:ln w="900" cmpd="sng">
                    <a:solidFill>
                      <a:schemeClr val="accent1">
                        <a:satMod val="190000"/>
                        <a:alpha val="55000"/>
                      </a:schemeClr>
                    </a:solidFill>
                    <a:prstDash val="solid"/>
                  </a:ln>
                  <a:solidFill>
                    <a:schemeClr val="accent1">
                      <a:satMod val="200000"/>
                      <a:tint val="3000"/>
                    </a:schemeClr>
                  </a:solidFill>
                  <a:effectLst>
                    <a:innerShdw blurRad="101600" dist="76200" dir="5400000">
                      <a:schemeClr val="accent1">
                        <a:satMod val="190000"/>
                        <a:tint val="100000"/>
                        <a:alpha val="74000"/>
                      </a:schemeClr>
                    </a:innerShdw>
                  </a:effectLst>
                  <a:latin typeface="BrowalliaUPC" pitchFamily="34" charset="-34"/>
                  <a:cs typeface="BrowalliaUPC" pitchFamily="34" charset="-34"/>
                </a:endParaRPr>
              </a:p>
              <a:p>
                <a:pPr algn="r">
                  <a:defRPr/>
                </a:pPr>
                <a:r>
                  <a:rPr lang="th-TH" sz="1800" b="1" dirty="0">
                    <a:ln w="900" cmpd="sng">
                      <a:solidFill>
                        <a:schemeClr val="accent1">
                          <a:satMod val="190000"/>
                          <a:alpha val="55000"/>
                        </a:schemeClr>
                      </a:solidFill>
                      <a:prstDash val="solid"/>
                    </a:ln>
                    <a:solidFill>
                      <a:schemeClr val="accent1">
                        <a:satMod val="200000"/>
                        <a:tint val="3000"/>
                      </a:schemeClr>
                    </a:solidFill>
                    <a:effectLst>
                      <a:innerShdw blurRad="101600" dist="76200" dir="5400000">
                        <a:schemeClr val="accent1">
                          <a:satMod val="190000"/>
                          <a:tint val="100000"/>
                          <a:alpha val="74000"/>
                        </a:schemeClr>
                      </a:innerShdw>
                    </a:effectLst>
                    <a:latin typeface="BrowalliaUPC" pitchFamily="34" charset="-34"/>
                    <a:cs typeface="BrowalliaUPC" pitchFamily="34" charset="-34"/>
                  </a:rPr>
                  <a:t>กรมบัญชีกลาง กระทรวงการคลัง</a:t>
                </a:r>
              </a:p>
            </p:txBody>
          </p:sp>
        </p:grpSp>
        <p:sp>
          <p:nvSpPr>
            <p:cNvPr id="7" name="สี่เหลี่ยมผืนผ้า 6"/>
            <p:cNvSpPr/>
            <p:nvPr/>
          </p:nvSpPr>
          <p:spPr>
            <a:xfrm>
              <a:off x="4038600" y="6229290"/>
              <a:ext cx="5086150" cy="707886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/>
            <a:p>
              <a:pPr algn="r">
                <a:defRPr/>
              </a:pPr>
              <a:r>
                <a:rPr lang="th-TH" sz="2000" b="1" cap="all" dirty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  <a:latin typeface="BrowalliaUPC" pitchFamily="34" charset="-34"/>
                  <a:cs typeface="BrowalliaUPC" pitchFamily="34" charset="-34"/>
                </a:rPr>
                <a:t>สำนัก</a:t>
              </a:r>
              <a:r>
                <a:rPr lang="th-TH" sz="2000" b="1" cap="all" dirty="0" smtClean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  <a:latin typeface="BrowalliaUPC" pitchFamily="34" charset="-34"/>
                  <a:cs typeface="BrowalliaUPC" pitchFamily="34" charset="-34"/>
                </a:rPr>
                <a:t>มาตรฐาน</a:t>
              </a:r>
            </a:p>
            <a:p>
              <a:pPr algn="r">
                <a:defRPr/>
              </a:pPr>
              <a:r>
                <a:rPr lang="th-TH" sz="2000" b="1" cap="all" dirty="0" smtClean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  <a:latin typeface="BrowalliaUPC" pitchFamily="34" charset="-34"/>
                  <a:cs typeface="BrowalliaUPC" pitchFamily="34" charset="-34"/>
                </a:rPr>
                <a:t>การ</a:t>
              </a:r>
              <a:r>
                <a:rPr lang="th-TH" sz="2000" b="1" cap="all" dirty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  <a:latin typeface="BrowalliaUPC" pitchFamily="34" charset="-34"/>
                  <a:cs typeface="BrowalliaUPC" pitchFamily="34" charset="-34"/>
                </a:rPr>
                <a:t>จัดซื้อจ้าง</a:t>
              </a:r>
              <a:r>
                <a:rPr lang="th-TH" sz="2000" b="1" cap="all" dirty="0" smtClean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  <a:latin typeface="BrowalliaUPC" pitchFamily="34" charset="-34"/>
                  <a:cs typeface="BrowalliaUPC" pitchFamily="34" charset="-34"/>
                </a:rPr>
                <a:t>ภาครัฐ</a:t>
              </a:r>
              <a:endParaRPr lang="th-TH" sz="20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BrowalliaUPC" pitchFamily="34" charset="-34"/>
                <a:cs typeface="BrowalliaUPC" pitchFamily="34" charset="-34"/>
              </a:endParaRPr>
            </a:p>
          </p:txBody>
        </p:sp>
        <p:pic>
          <p:nvPicPr>
            <p:cNvPr id="8" name="Picture 4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6">
                  <a:shade val="45000"/>
                  <a:satMod val="135000"/>
                </a:schemeClr>
                <a:prstClr val="white"/>
              </a:duotone>
              <a:lum bright="100000" contrast="100000"/>
            </a:blip>
            <a:srcRect/>
            <a:stretch>
              <a:fillRect/>
            </a:stretch>
          </p:blipFill>
          <p:spPr bwMode="auto">
            <a:xfrm>
              <a:off x="98137" y="6248400"/>
              <a:ext cx="587663" cy="60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13317" name="กลุ่ม 27"/>
          <p:cNvGrpSpPr>
            <a:grpSpLocks/>
          </p:cNvGrpSpPr>
          <p:nvPr/>
        </p:nvGrpSpPr>
        <p:grpSpPr bwMode="auto">
          <a:xfrm rot="-5400000">
            <a:off x="495300" y="3162300"/>
            <a:ext cx="2590800" cy="2971800"/>
            <a:chOff x="76200" y="152400"/>
            <a:chExt cx="2590800" cy="2971800"/>
          </a:xfrm>
        </p:grpSpPr>
        <p:sp>
          <p:nvSpPr>
            <p:cNvPr id="20" name="วงรี 19"/>
            <p:cNvSpPr/>
            <p:nvPr/>
          </p:nvSpPr>
          <p:spPr>
            <a:xfrm>
              <a:off x="609600" y="838200"/>
              <a:ext cx="762000" cy="762000"/>
            </a:xfrm>
            <a:prstGeom prst="ellipse">
              <a:avLst/>
            </a:prstGeom>
            <a:ln/>
            <a:effectLst>
              <a:glow rad="139700">
                <a:schemeClr val="accent2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>
                <a:defRPr/>
              </a:pPr>
              <a:endParaRPr lang="th-TH" sz="1800">
                <a:latin typeface="BrowalliaUPC" pitchFamily="34" charset="-34"/>
                <a:cs typeface="BrowalliaUPC" pitchFamily="34" charset="-34"/>
              </a:endParaRPr>
            </a:p>
          </p:txBody>
        </p:sp>
        <p:sp>
          <p:nvSpPr>
            <p:cNvPr id="21" name="วงรี 20"/>
            <p:cNvSpPr/>
            <p:nvPr/>
          </p:nvSpPr>
          <p:spPr>
            <a:xfrm>
              <a:off x="76200" y="1981200"/>
              <a:ext cx="1143000" cy="1143000"/>
            </a:xfrm>
            <a:prstGeom prst="ellipse">
              <a:avLst/>
            </a:prstGeom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>
                <a:defRPr/>
              </a:pPr>
              <a:endParaRPr lang="th-TH" sz="1800">
                <a:latin typeface="BrowalliaUPC" pitchFamily="34" charset="-34"/>
                <a:cs typeface="BrowalliaUPC" pitchFamily="34" charset="-34"/>
              </a:endParaRPr>
            </a:p>
          </p:txBody>
        </p:sp>
        <p:sp>
          <p:nvSpPr>
            <p:cNvPr id="23" name="วงรี 22"/>
            <p:cNvSpPr/>
            <p:nvPr/>
          </p:nvSpPr>
          <p:spPr>
            <a:xfrm>
              <a:off x="1447800" y="381000"/>
              <a:ext cx="533400" cy="533400"/>
            </a:xfrm>
            <a:prstGeom prst="ellipse">
              <a:avLst/>
            </a:prstGeom>
            <a:ln/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>
                <a:defRPr/>
              </a:pPr>
              <a:endParaRPr lang="th-TH" sz="1800">
                <a:latin typeface="BrowalliaUPC" pitchFamily="34" charset="-34"/>
                <a:cs typeface="BrowalliaUPC" pitchFamily="34" charset="-34"/>
              </a:endParaRPr>
            </a:p>
          </p:txBody>
        </p:sp>
        <p:sp>
          <p:nvSpPr>
            <p:cNvPr id="27" name="วงรี 26"/>
            <p:cNvSpPr/>
            <p:nvPr/>
          </p:nvSpPr>
          <p:spPr>
            <a:xfrm>
              <a:off x="2286000" y="152400"/>
              <a:ext cx="381000" cy="381000"/>
            </a:xfrm>
            <a:prstGeom prst="ellipse">
              <a:avLst/>
            </a:prstGeom>
            <a:ln/>
            <a:effectLst>
              <a:glow rad="63500">
                <a:schemeClr val="accent2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>
                <a:defRPr/>
              </a:pPr>
              <a:endParaRPr lang="th-TH" sz="1800">
                <a:latin typeface="BrowalliaUPC" pitchFamily="34" charset="-34"/>
                <a:cs typeface="BrowalliaUPC" pitchFamily="34" charset="-34"/>
              </a:endParaRPr>
            </a:p>
          </p:txBody>
        </p:sp>
      </p:grpSp>
      <p:sp>
        <p:nvSpPr>
          <p:cNvPr id="22" name="สี่เหลี่ยมผืนผ้า 21"/>
          <p:cNvSpPr/>
          <p:nvPr/>
        </p:nvSpPr>
        <p:spPr>
          <a:xfrm>
            <a:off x="1143000" y="1828800"/>
            <a:ext cx="715034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th-TH" sz="9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0099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BrowalliaUPC" pitchFamily="34" charset="-34"/>
                <a:cs typeface="BrowalliaUPC" pitchFamily="34" charset="-34"/>
              </a:rPr>
              <a:t>การพัสดุภาครัฐ </a:t>
            </a:r>
            <a:endParaRPr lang="th-TH" sz="96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000099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  <a:reflection blurRad="6350" stA="60000" endA="900" endPos="58000" dir="5400000" sy="-100000" algn="bl" rotWithShape="0"/>
              </a:effectLst>
              <a:latin typeface="BrowalliaUPC" pitchFamily="34" charset="-34"/>
              <a:cs typeface="BrowalliaUPC" pitchFamily="34" charset="-34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08361-D869-4080-9E41-5FBFC29D1640}" type="slidenum">
              <a:rPr lang="en-US"/>
              <a:pPr/>
              <a:t>10</a:t>
            </a:fld>
            <a:endParaRPr lang="th-TH"/>
          </a:p>
        </p:txBody>
      </p:sp>
      <p:sp>
        <p:nvSpPr>
          <p:cNvPr id="8" name="AutoShape 6"/>
          <p:cNvSpPr>
            <a:spLocks noChangeArrowheads="1"/>
          </p:cNvSpPr>
          <p:nvPr/>
        </p:nvSpPr>
        <p:spPr bwMode="gray">
          <a:xfrm>
            <a:off x="457200" y="304800"/>
            <a:ext cx="8229600" cy="838200"/>
          </a:xfrm>
          <a:prstGeom prst="roundRect">
            <a:avLst>
              <a:gd name="adj" fmla="val 49106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th-TH" sz="45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rowallia New" pitchFamily="34" charset="-34"/>
                <a:cs typeface="KodchiangUPC" pitchFamily="18" charset="-34"/>
              </a:rPr>
              <a:t>ระยะที่ 1 การกำหนดความต้องการและการของบประมาณ</a:t>
            </a:r>
            <a:endParaRPr lang="en-US" sz="4500" b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Browallia New" pitchFamily="34" charset="-34"/>
              <a:cs typeface="KodchiangUPC" pitchFamily="18" charset="-34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33400" y="1524000"/>
            <a:ext cx="8001000" cy="457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l">
              <a:buClr>
                <a:srgbClr val="92D050"/>
              </a:buClr>
              <a:buFont typeface="Wingdings" pitchFamily="2" charset="2"/>
              <a:buChar char="Ø"/>
            </a:pPr>
            <a:r>
              <a:rPr lang="th-TH" sz="3000" b="1" u="sng" dirty="0">
                <a:solidFill>
                  <a:srgbClr val="FF0000"/>
                </a:solidFill>
                <a:latin typeface="Browallia New" pitchFamily="34" charset="-34"/>
                <a:cs typeface="KodchiangUPC" pitchFamily="18" charset="-34"/>
              </a:rPr>
              <a:t> </a:t>
            </a:r>
            <a:r>
              <a:rPr lang="th-TH" sz="3000" b="1" i="1" u="sng" dirty="0">
                <a:solidFill>
                  <a:srgbClr val="0000FF"/>
                </a:solidFill>
                <a:latin typeface="Browallia New" pitchFamily="34" charset="-34"/>
                <a:cs typeface="KodchiangUPC" pitchFamily="18" charset="-34"/>
              </a:rPr>
              <a:t>การกำหนดความต้องการ</a:t>
            </a:r>
            <a:r>
              <a:rPr lang="th-TH" sz="3000" b="1" i="1" u="sng" dirty="0">
                <a:solidFill>
                  <a:srgbClr val="FF0000"/>
                </a:solidFill>
                <a:latin typeface="Browallia New" pitchFamily="34" charset="-34"/>
                <a:cs typeface="KodchiangUPC" pitchFamily="18" charset="-34"/>
              </a:rPr>
              <a:t>  </a:t>
            </a:r>
            <a:r>
              <a:rPr lang="th-TH" sz="3000" b="1" dirty="0">
                <a:solidFill>
                  <a:srgbClr val="EF0B05"/>
                </a:solidFill>
                <a:latin typeface="Browallia New" pitchFamily="34" charset="-34"/>
                <a:cs typeface="KodchiangUPC" pitchFamily="18" charset="-34"/>
              </a:rPr>
              <a:t>มี 2 ประเภท คือ</a:t>
            </a:r>
          </a:p>
          <a:p>
            <a:pPr marL="688975" lvl="1" indent="-231775" algn="l">
              <a:spcBef>
                <a:spcPts val="600"/>
              </a:spcBef>
              <a:buFont typeface="Arial" pitchFamily="34" charset="0"/>
              <a:buChar char="•"/>
            </a:pPr>
            <a:r>
              <a:rPr lang="th-TH" sz="3000" b="1" dirty="0">
                <a:solidFill>
                  <a:srgbClr val="EF0B05"/>
                </a:solidFill>
                <a:latin typeface="Browallia New" pitchFamily="34" charset="-34"/>
                <a:cs typeface="KodchiangUPC" pitchFamily="18" charset="-34"/>
              </a:rPr>
              <a:t>ความต้องการในลักษณะนโยบาย เช่น การสร้างเขื่อน การสร้างถนน        การสร้างอาคารสำนักงาน ฯลฯ </a:t>
            </a:r>
          </a:p>
          <a:p>
            <a:pPr marL="688975" lvl="1" indent="-231775" algn="l">
              <a:spcBef>
                <a:spcPts val="600"/>
              </a:spcBef>
              <a:buFont typeface="Arial" pitchFamily="34" charset="0"/>
              <a:buChar char="•"/>
            </a:pPr>
            <a:r>
              <a:rPr lang="th-TH" sz="3000" b="1" dirty="0">
                <a:solidFill>
                  <a:srgbClr val="EF0B05"/>
                </a:solidFill>
                <a:latin typeface="Browallia New" pitchFamily="34" charset="-34"/>
                <a:cs typeface="KodchiangUPC" pitchFamily="18" charset="-34"/>
              </a:rPr>
              <a:t>ความต้องการในลักษณะเพื่อใช้ในการปฏิบัติงานปกติ เช่น การจัดซื้ออุปกรณ์สำนักงาน การจ้างเหมาทำความสะอาด การจัดซื้อเพื่อทดแทนของเดิม ฯลฯ</a:t>
            </a:r>
          </a:p>
          <a:p>
            <a:pPr algn="l">
              <a:spcBef>
                <a:spcPts val="1200"/>
              </a:spcBef>
              <a:buClr>
                <a:srgbClr val="FFFF00"/>
              </a:buClr>
              <a:buFont typeface="Wingdings" pitchFamily="2" charset="2"/>
              <a:buChar char="Ø"/>
            </a:pPr>
            <a:r>
              <a:rPr lang="th-TH" sz="3000" b="1" dirty="0">
                <a:solidFill>
                  <a:srgbClr val="FF0000"/>
                </a:solidFill>
                <a:latin typeface="Browallia New" pitchFamily="34" charset="-34"/>
                <a:cs typeface="KodchiangUPC" pitchFamily="18" charset="-34"/>
              </a:rPr>
              <a:t> </a:t>
            </a:r>
            <a:r>
              <a:rPr lang="th-TH" sz="3000" b="1" i="1" u="sng" dirty="0">
                <a:solidFill>
                  <a:srgbClr val="0000FF"/>
                </a:solidFill>
                <a:latin typeface="Browallia New" pitchFamily="34" charset="-34"/>
                <a:cs typeface="KodchiangUPC" pitchFamily="18" charset="-34"/>
              </a:rPr>
              <a:t>การของบประมาณ</a:t>
            </a:r>
          </a:p>
          <a:p>
            <a:pPr marL="688975" lvl="1" indent="-231775" algn="l"/>
            <a:r>
              <a:rPr lang="th-TH" sz="3000" b="1" dirty="0">
                <a:solidFill>
                  <a:srgbClr val="EF0B05"/>
                </a:solidFill>
                <a:latin typeface="Browallia New" pitchFamily="34" charset="-34"/>
                <a:cs typeface="KodchiangUPC" pitchFamily="18" charset="-34"/>
              </a:rPr>
              <a:t>เมื่อหน่วยงานรวบรวมความต้องการได้ ทั้งในส่วนของนโยบาย และ</a:t>
            </a:r>
          </a:p>
          <a:p>
            <a:pPr marL="688975" lvl="1" indent="-231775" algn="l"/>
            <a:r>
              <a:rPr lang="th-TH" sz="3000" b="1" dirty="0">
                <a:solidFill>
                  <a:srgbClr val="EF0B05"/>
                </a:solidFill>
                <a:latin typeface="Browallia New" pitchFamily="34" charset="-34"/>
                <a:cs typeface="KodchiangUPC" pitchFamily="18" charset="-34"/>
              </a:rPr>
              <a:t>เพื่อใช้ในการปฏิบัติงานปกติแล้ว ก็จะต้องของบประมาณประจำปี</a:t>
            </a:r>
            <a:endParaRPr lang="en-US" sz="3000" b="1" dirty="0">
              <a:solidFill>
                <a:srgbClr val="EF0B05"/>
              </a:solidFill>
              <a:latin typeface="Browallia New" pitchFamily="34" charset="-34"/>
              <a:cs typeface="KodchiangUPC" pitchFamily="18" charset="-34"/>
            </a:endParaRPr>
          </a:p>
        </p:txBody>
      </p:sp>
      <p:grpSp>
        <p:nvGrpSpPr>
          <p:cNvPr id="2" name="กลุ่ม 78"/>
          <p:cNvGrpSpPr>
            <a:grpSpLocks/>
          </p:cNvGrpSpPr>
          <p:nvPr/>
        </p:nvGrpSpPr>
        <p:grpSpPr bwMode="auto">
          <a:xfrm rot="10800000">
            <a:off x="34925" y="6099175"/>
            <a:ext cx="9072563" cy="715963"/>
            <a:chOff x="-32" y="6000768"/>
            <a:chExt cx="9072626" cy="715968"/>
          </a:xfrm>
        </p:grpSpPr>
        <p:grpSp>
          <p:nvGrpSpPr>
            <p:cNvPr id="3" name="กลุ่ม 60"/>
            <p:cNvGrpSpPr>
              <a:grpSpLocks/>
            </p:cNvGrpSpPr>
            <p:nvPr/>
          </p:nvGrpSpPr>
          <p:grpSpPr bwMode="auto">
            <a:xfrm>
              <a:off x="0" y="6000768"/>
              <a:ext cx="9072594" cy="714380"/>
              <a:chOff x="0" y="6000768"/>
              <a:chExt cx="9072594" cy="714380"/>
            </a:xfrm>
          </p:grpSpPr>
          <p:sp>
            <p:nvSpPr>
              <p:cNvPr id="42" name="เครื่องหมายบั้ง 41"/>
              <p:cNvSpPr>
                <a:spLocks noChangeArrowheads="1"/>
              </p:cNvSpPr>
              <p:nvPr/>
            </p:nvSpPr>
            <p:spPr bwMode="auto">
              <a:xfrm>
                <a:off x="8289951" y="5999180"/>
                <a:ext cx="785818" cy="714381"/>
              </a:xfrm>
              <a:prstGeom prst="chevron">
                <a:avLst>
                  <a:gd name="adj" fmla="val 49999"/>
                </a:avLst>
              </a:prstGeom>
              <a:gradFill rotWithShape="1">
                <a:gsLst>
                  <a:gs pos="0">
                    <a:srgbClr val="9A5276"/>
                  </a:gs>
                  <a:gs pos="50000">
                    <a:srgbClr val="DD79AB"/>
                  </a:gs>
                  <a:gs pos="100000">
                    <a:srgbClr val="FF91CC"/>
                  </a:gs>
                </a:gsLst>
                <a:lin ang="8100000" scaled="1"/>
              </a:gradFill>
              <a:ln w="6350" algn="ctr">
                <a:solidFill>
                  <a:srgbClr val="D9D9D9"/>
                </a:solidFill>
                <a:miter lim="800000"/>
                <a:headEnd/>
                <a:tailEnd/>
              </a:ln>
            </p:spPr>
            <p:txBody>
              <a:bodyPr rot="1080000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>
                  <a:latin typeface="+mn-lt"/>
                  <a:cs typeface="+mn-cs"/>
                </a:endParaRPr>
              </a:p>
            </p:txBody>
          </p:sp>
          <p:sp>
            <p:nvSpPr>
              <p:cNvPr id="45" name="เครื่องหมายบั้ง 44"/>
              <p:cNvSpPr>
                <a:spLocks noChangeArrowheads="1"/>
              </p:cNvSpPr>
              <p:nvPr/>
            </p:nvSpPr>
            <p:spPr bwMode="auto">
              <a:xfrm>
                <a:off x="7789885" y="5999180"/>
                <a:ext cx="785817" cy="714381"/>
              </a:xfrm>
              <a:prstGeom prst="chevron">
                <a:avLst>
                  <a:gd name="adj" fmla="val 49999"/>
                </a:avLst>
              </a:prstGeom>
              <a:gradFill rotWithShape="1">
                <a:gsLst>
                  <a:gs pos="0">
                    <a:srgbClr val="006D2A"/>
                  </a:gs>
                  <a:gs pos="50000">
                    <a:srgbClr val="009E41"/>
                  </a:gs>
                  <a:gs pos="100000">
                    <a:srgbClr val="00BD4F"/>
                  </a:gs>
                </a:gsLst>
                <a:lin ang="8100000" scaled="1"/>
              </a:gradFill>
              <a:ln w="6350" algn="ctr">
                <a:solidFill>
                  <a:srgbClr val="D9D9D9"/>
                </a:solidFill>
                <a:miter lim="800000"/>
                <a:headEnd/>
                <a:tailEnd/>
              </a:ln>
            </p:spPr>
            <p:txBody>
              <a:bodyPr rot="1080000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>
                  <a:latin typeface="+mn-lt"/>
                  <a:cs typeface="+mn-cs"/>
                </a:endParaRPr>
              </a:p>
            </p:txBody>
          </p:sp>
          <p:sp>
            <p:nvSpPr>
              <p:cNvPr id="46" name="เครื่องหมายบั้ง 45"/>
              <p:cNvSpPr>
                <a:spLocks noChangeArrowheads="1"/>
              </p:cNvSpPr>
              <p:nvPr/>
            </p:nvSpPr>
            <p:spPr bwMode="auto">
              <a:xfrm>
                <a:off x="7289819" y="5999180"/>
                <a:ext cx="785818" cy="714381"/>
              </a:xfrm>
              <a:prstGeom prst="chevron">
                <a:avLst>
                  <a:gd name="adj" fmla="val 49999"/>
                </a:avLst>
              </a:prstGeom>
              <a:gradFill rotWithShape="1">
                <a:gsLst>
                  <a:gs pos="0">
                    <a:srgbClr val="A07400"/>
                  </a:gs>
                  <a:gs pos="50000">
                    <a:srgbClr val="E6A900"/>
                  </a:gs>
                  <a:gs pos="100000">
                    <a:srgbClr val="FFCA00"/>
                  </a:gs>
                </a:gsLst>
                <a:lin ang="8100000" scaled="1"/>
              </a:gradFill>
              <a:ln w="6350" algn="ctr">
                <a:solidFill>
                  <a:srgbClr val="D9D9D9"/>
                </a:solidFill>
                <a:miter lim="800000"/>
                <a:headEnd/>
                <a:tailEnd/>
              </a:ln>
            </p:spPr>
            <p:txBody>
              <a:bodyPr rot="1080000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>
                  <a:latin typeface="+mn-lt"/>
                  <a:cs typeface="+mn-cs"/>
                </a:endParaRPr>
              </a:p>
            </p:txBody>
          </p:sp>
          <p:cxnSp>
            <p:nvCxnSpPr>
              <p:cNvPr id="48" name="ตัวเชื่อมต่อตรง 47"/>
              <p:cNvCxnSpPr>
                <a:stCxn id="42" idx="3"/>
              </p:cNvCxnSpPr>
              <p:nvPr/>
            </p:nvCxnSpPr>
            <p:spPr>
              <a:xfrm flipH="1">
                <a:off x="6318" y="6357959"/>
                <a:ext cx="9072626" cy="158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2" name="ตัวเชื่อมต่อตรง 61"/>
            <p:cNvCxnSpPr/>
            <p:nvPr/>
          </p:nvCxnSpPr>
          <p:spPr>
            <a:xfrm rot="10800000" flipV="1">
              <a:off x="-32" y="6427809"/>
              <a:ext cx="9001188" cy="158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ตัวเชื่อมต่อตรง 62"/>
            <p:cNvCxnSpPr/>
            <p:nvPr/>
          </p:nvCxnSpPr>
          <p:spPr>
            <a:xfrm rot="10800000">
              <a:off x="-32" y="6286520"/>
              <a:ext cx="9001188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ตัวเชื่อมต่อตรง 65"/>
            <p:cNvCxnSpPr/>
            <p:nvPr/>
          </p:nvCxnSpPr>
          <p:spPr>
            <a:xfrm rot="10800000">
              <a:off x="3143" y="6215082"/>
              <a:ext cx="8929750" cy="158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ตัวเชื่อมต่อตรง 67"/>
            <p:cNvCxnSpPr/>
            <p:nvPr/>
          </p:nvCxnSpPr>
          <p:spPr>
            <a:xfrm rot="10800000" flipV="1">
              <a:off x="3143" y="6497659"/>
              <a:ext cx="892975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ตัวเชื่อมต่อตรง 69"/>
            <p:cNvCxnSpPr/>
            <p:nvPr/>
          </p:nvCxnSpPr>
          <p:spPr>
            <a:xfrm rot="10800000">
              <a:off x="-32" y="6572272"/>
              <a:ext cx="8858312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ตัวเชื่อมต่อตรง 71"/>
            <p:cNvCxnSpPr/>
            <p:nvPr/>
          </p:nvCxnSpPr>
          <p:spPr>
            <a:xfrm rot="10800000">
              <a:off x="-32" y="6142057"/>
              <a:ext cx="8858312" cy="158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ตัวเชื่อมต่อตรง 72"/>
            <p:cNvCxnSpPr/>
            <p:nvPr/>
          </p:nvCxnSpPr>
          <p:spPr>
            <a:xfrm rot="10800000">
              <a:off x="3143" y="6643710"/>
              <a:ext cx="8786874" cy="158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ตัวเชื่อมต่อตรง 74"/>
            <p:cNvCxnSpPr/>
            <p:nvPr/>
          </p:nvCxnSpPr>
          <p:spPr>
            <a:xfrm rot="10800000">
              <a:off x="3143" y="6070618"/>
              <a:ext cx="8786874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ตัวเชื่อมต่อตรง 75"/>
            <p:cNvCxnSpPr/>
            <p:nvPr/>
          </p:nvCxnSpPr>
          <p:spPr>
            <a:xfrm rot="10800000">
              <a:off x="-32" y="6000768"/>
              <a:ext cx="8715436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ตัวเชื่อมต่อตรง 77"/>
            <p:cNvCxnSpPr/>
            <p:nvPr/>
          </p:nvCxnSpPr>
          <p:spPr>
            <a:xfrm rot="10800000">
              <a:off x="-32" y="6715148"/>
              <a:ext cx="8715436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" name="สี่เหลี่ยมผืนผ้า 46"/>
          <p:cNvSpPr/>
          <p:nvPr/>
        </p:nvSpPr>
        <p:spPr>
          <a:xfrm>
            <a:off x="2605054" y="6218915"/>
            <a:ext cx="4786346" cy="430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th-TH" sz="2200" dirty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DSN SuKumWit" pitchFamily="2" charset="-34"/>
                <a:cs typeface="DSN SuKumWit" pitchFamily="2" charset="-34"/>
              </a:rPr>
              <a:t>สำนักมาตรฐานการจัดซื้อจัดจ้างภาครัฐ</a:t>
            </a:r>
          </a:p>
        </p:txBody>
      </p:sp>
      <p:pic>
        <p:nvPicPr>
          <p:cNvPr id="472087" name="Picture 3" descr="logo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07300" y="6054725"/>
            <a:ext cx="157162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F4D824-0121-4008-B1D1-57A7F81ACE4B}" type="slidenum">
              <a:rPr lang="en-US"/>
              <a:pPr>
                <a:defRPr/>
              </a:pPr>
              <a:t>100</a:t>
            </a:fld>
            <a:endParaRPr lang="th-TH"/>
          </a:p>
        </p:txBody>
      </p:sp>
      <p:grpSp>
        <p:nvGrpSpPr>
          <p:cNvPr id="2" name="Group 42"/>
          <p:cNvGrpSpPr>
            <a:grpSpLocks/>
          </p:cNvGrpSpPr>
          <p:nvPr/>
        </p:nvGrpSpPr>
        <p:grpSpPr bwMode="auto">
          <a:xfrm>
            <a:off x="779463" y="2743200"/>
            <a:ext cx="8212137" cy="3581400"/>
            <a:chOff x="491" y="1728"/>
            <a:chExt cx="5173" cy="2256"/>
          </a:xfrm>
        </p:grpSpPr>
        <p:sp>
          <p:nvSpPr>
            <p:cNvPr id="206851" name="Rectangle 3"/>
            <p:cNvSpPr>
              <a:spLocks noChangeArrowheads="1"/>
            </p:cNvSpPr>
            <p:nvPr/>
          </p:nvSpPr>
          <p:spPr bwMode="auto">
            <a:xfrm>
              <a:off x="720" y="1728"/>
              <a:ext cx="4944" cy="2256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/>
            <a:lstStyle/>
            <a:p>
              <a:pPr marL="342900" indent="-342900">
                <a:lnSpc>
                  <a:spcPct val="90000"/>
                </a:lnSpc>
                <a:defRPr/>
              </a:pPr>
              <a:r>
                <a:rPr lang="th-TH" sz="28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glow rad="101600">
                      <a:srgbClr val="FF0000">
                        <a:alpha val="60000"/>
                      </a:srgbClr>
                    </a:glow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JasmineUPC" pitchFamily="18" charset="-34"/>
                  <a:cs typeface="JasmineUPC" pitchFamily="18" charset="-34"/>
                </a:rPr>
                <a:t>     คัดเลือกพัสดุหรืองานจ้างที่ผ่านขั้นตอนที่ 2 ที่มีคุณภาพ </a:t>
              </a:r>
            </a:p>
            <a:p>
              <a:pPr marL="342900" indent="-342900">
                <a:lnSpc>
                  <a:spcPct val="90000"/>
                </a:lnSpc>
                <a:defRPr/>
              </a:pPr>
              <a:r>
                <a:rPr lang="th-TH" sz="28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glow rad="101600">
                      <a:srgbClr val="FF0000">
                        <a:alpha val="60000"/>
                      </a:srgbClr>
                    </a:glow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JasmineUPC" pitchFamily="18" charset="-34"/>
                  <a:cs typeface="JasmineUPC" pitchFamily="18" charset="-34"/>
                </a:rPr>
                <a:t>     และคุณสมบัติเป็นประโยชน์ต่อทางราชการ</a:t>
              </a:r>
            </a:p>
            <a:p>
              <a:pPr marL="342900" indent="-342900">
                <a:lnSpc>
                  <a:spcPct val="90000"/>
                </a:lnSpc>
                <a:defRPr/>
              </a:pPr>
              <a:endParaRPr lang="th-TH" sz="2800" b="1" dirty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endParaRPr>
            </a:p>
            <a:p>
              <a:pPr marL="342900" indent="-342900">
                <a:lnSpc>
                  <a:spcPct val="90000"/>
                </a:lnSpc>
                <a:defRPr/>
              </a:pPr>
              <a:r>
                <a:rPr lang="th-TH" sz="2800" b="1" dirty="0">
                  <a:latin typeface="JasmineUPC" pitchFamily="18" charset="-34"/>
                  <a:cs typeface="JasmineUPC" pitchFamily="18" charset="-34"/>
                </a:rPr>
                <a:t>     </a:t>
              </a:r>
              <a:r>
                <a:rPr lang="th-TH" sz="28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glow rad="101600">
                      <a:srgbClr val="0000FF">
                        <a:alpha val="60000"/>
                      </a:srgbClr>
                    </a:glow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JasmineUPC" pitchFamily="18" charset="-34"/>
                  <a:cs typeface="JasmineUPC" pitchFamily="18" charset="-34"/>
                </a:rPr>
                <a:t>หนังสือ ที่ </a:t>
              </a:r>
              <a:r>
                <a:rPr lang="th-TH" sz="2800" dirty="0" err="1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glow rad="101600">
                      <a:srgbClr val="0000FF">
                        <a:alpha val="60000"/>
                      </a:srgbClr>
                    </a:glow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JasmineUPC" pitchFamily="18" charset="-34"/>
                  <a:cs typeface="JasmineUPC" pitchFamily="18" charset="-34"/>
                </a:rPr>
                <a:t>นร</a:t>
              </a:r>
              <a:r>
                <a:rPr lang="th-TH" sz="28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glow rad="101600">
                      <a:srgbClr val="0000FF">
                        <a:alpha val="60000"/>
                      </a:srgbClr>
                    </a:glow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JasmineUPC" pitchFamily="18" charset="-34"/>
                  <a:cs typeface="JasmineUPC" pitchFamily="18" charset="-34"/>
                </a:rPr>
                <a:t> (</a:t>
              </a:r>
              <a:r>
                <a:rPr lang="th-TH" sz="2800" dirty="0" err="1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glow rad="101600">
                      <a:srgbClr val="0000FF">
                        <a:alpha val="60000"/>
                      </a:srgbClr>
                    </a:glow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JasmineUPC" pitchFamily="18" charset="-34"/>
                  <a:cs typeface="JasmineUPC" pitchFamily="18" charset="-34"/>
                </a:rPr>
                <a:t>กวพ</a:t>
              </a:r>
              <a:r>
                <a:rPr lang="th-TH" sz="28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glow rad="101600">
                      <a:srgbClr val="0000FF">
                        <a:alpha val="60000"/>
                      </a:srgbClr>
                    </a:glow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JasmineUPC" pitchFamily="18" charset="-34"/>
                  <a:cs typeface="JasmineUPC" pitchFamily="18" charset="-34"/>
                </a:rPr>
                <a:t>) 0901/ว 48 </a:t>
              </a:r>
              <a:r>
                <a:rPr lang="th-TH" sz="2800" dirty="0" err="1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glow rad="101600">
                      <a:srgbClr val="0000FF">
                        <a:alpha val="60000"/>
                      </a:srgbClr>
                    </a:glow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JasmineUPC" pitchFamily="18" charset="-34"/>
                  <a:cs typeface="JasmineUPC" pitchFamily="18" charset="-34"/>
                </a:rPr>
                <a:t>ลว.</a:t>
              </a:r>
              <a:r>
                <a:rPr lang="th-TH" sz="28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glow rad="101600">
                      <a:srgbClr val="0000FF">
                        <a:alpha val="60000"/>
                      </a:srgbClr>
                    </a:glow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JasmineUPC" pitchFamily="18" charset="-34"/>
                  <a:cs typeface="JasmineUPC" pitchFamily="18" charset="-34"/>
                </a:rPr>
                <a:t> 14 ก.ค. 29 </a:t>
              </a:r>
            </a:p>
            <a:p>
              <a:pPr marL="342900" indent="-342900">
                <a:lnSpc>
                  <a:spcPct val="90000"/>
                </a:lnSpc>
                <a:defRPr/>
              </a:pPr>
              <a:r>
                <a:rPr lang="th-TH" sz="28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glow rad="101600">
                      <a:srgbClr val="0000FF">
                        <a:alpha val="60000"/>
                      </a:srgbClr>
                    </a:glow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JasmineUPC" pitchFamily="18" charset="-34"/>
                  <a:cs typeface="JasmineUPC" pitchFamily="18" charset="-34"/>
                </a:rPr>
                <a:t>     การคัดเลือกคุณภาพและคุณสมบัติดังกล่าว มุ่งหมายถึง</a:t>
              </a:r>
            </a:p>
            <a:p>
              <a:pPr marL="342900" indent="-342900">
                <a:lnSpc>
                  <a:spcPct val="90000"/>
                </a:lnSpc>
                <a:defRPr/>
              </a:pPr>
              <a:r>
                <a:rPr lang="th-TH" sz="28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glow rad="101600">
                      <a:srgbClr val="0000FF">
                        <a:alpha val="60000"/>
                      </a:srgbClr>
                    </a:glow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JasmineUPC" pitchFamily="18" charset="-34"/>
                  <a:cs typeface="JasmineUPC" pitchFamily="18" charset="-34"/>
                </a:rPr>
                <a:t>     การพิจารณาจากเกณฑ์ในส่วนที่ </a:t>
              </a:r>
              <a:r>
                <a:rPr lang="th-TH" sz="2800" i="1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glow rad="101600">
                      <a:srgbClr val="FF0000">
                        <a:alpha val="60000"/>
                      </a:srgbClr>
                    </a:glow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JasmineUPC" pitchFamily="18" charset="-34"/>
                  <a:cs typeface="JasmineUPC" pitchFamily="18" charset="-34"/>
                </a:rPr>
                <a:t>ไม่สามารถกำหนดไว้เป็นเงื่อนไข</a:t>
              </a:r>
            </a:p>
            <a:p>
              <a:pPr marL="342900" indent="-342900">
                <a:lnSpc>
                  <a:spcPct val="90000"/>
                </a:lnSpc>
                <a:defRPr/>
              </a:pPr>
              <a:r>
                <a:rPr lang="th-TH" sz="2800" i="1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glow rad="101600">
                      <a:srgbClr val="FF0000">
                        <a:alpha val="60000"/>
                      </a:srgbClr>
                    </a:glow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JasmineUPC" pitchFamily="18" charset="-34"/>
                  <a:cs typeface="JasmineUPC" pitchFamily="18" charset="-34"/>
                </a:rPr>
                <a:t>     ใน</a:t>
              </a:r>
              <a:r>
                <a:rPr lang="th-TH" sz="2800" i="1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glow rad="101600">
                      <a:srgbClr val="FF0000">
                        <a:alpha val="60000"/>
                      </a:srgbClr>
                    </a:glow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JasmineUPC" pitchFamily="18" charset="-34"/>
                  <a:cs typeface="JasmineUPC" pitchFamily="18" charset="-34"/>
                </a:rPr>
                <a:t>ประกาศ **</a:t>
              </a:r>
              <a:endParaRPr lang="th-TH" sz="2800" b="1" i="1" dirty="0">
                <a:solidFill>
                  <a:srgbClr val="FF33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JasmineUPC" pitchFamily="18" charset="-34"/>
                <a:cs typeface="JasmineUPC" pitchFamily="18" charset="-34"/>
              </a:endParaRPr>
            </a:p>
          </p:txBody>
        </p:sp>
        <p:grpSp>
          <p:nvGrpSpPr>
            <p:cNvPr id="3" name="Group 21"/>
            <p:cNvGrpSpPr>
              <a:grpSpLocks/>
            </p:cNvGrpSpPr>
            <p:nvPr/>
          </p:nvGrpSpPr>
          <p:grpSpPr bwMode="auto">
            <a:xfrm>
              <a:off x="491" y="1749"/>
              <a:ext cx="373" cy="363"/>
              <a:chOff x="2016" y="1920"/>
              <a:chExt cx="1680" cy="1680"/>
            </a:xfrm>
          </p:grpSpPr>
          <p:sp>
            <p:nvSpPr>
              <p:cNvPr id="136214" name="Oval 22"/>
              <p:cNvSpPr>
                <a:spLocks noChangeArrowheads="1"/>
              </p:cNvSpPr>
              <p:nvPr/>
            </p:nvSpPr>
            <p:spPr bwMode="gray">
              <a:xfrm>
                <a:off x="2016" y="1920"/>
                <a:ext cx="1680" cy="168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chemeClr val="folHlink">
                      <a:gamma/>
                      <a:shade val="24314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1800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145427" name="Freeform 23"/>
              <p:cNvSpPr>
                <a:spLocks/>
              </p:cNvSpPr>
              <p:nvPr/>
            </p:nvSpPr>
            <p:spPr bwMode="gray">
              <a:xfrm>
                <a:off x="2208" y="1948"/>
                <a:ext cx="1296" cy="634"/>
              </a:xfrm>
              <a:custGeom>
                <a:avLst/>
                <a:gdLst>
                  <a:gd name="T0" fmla="*/ 1095 w 1321"/>
                  <a:gd name="T1" fmla="*/ 141 h 712"/>
                  <a:gd name="T2" fmla="*/ 1109 w 1321"/>
                  <a:gd name="T3" fmla="*/ 156 h 712"/>
                  <a:gd name="T4" fmla="*/ 1112 w 1321"/>
                  <a:gd name="T5" fmla="*/ 170 h 712"/>
                  <a:gd name="T6" fmla="*/ 1107 w 1321"/>
                  <a:gd name="T7" fmla="*/ 182 h 712"/>
                  <a:gd name="T8" fmla="*/ 1093 w 1321"/>
                  <a:gd name="T9" fmla="*/ 192 h 712"/>
                  <a:gd name="T10" fmla="*/ 1071 w 1321"/>
                  <a:gd name="T11" fmla="*/ 204 h 712"/>
                  <a:gd name="T12" fmla="*/ 1043 w 1321"/>
                  <a:gd name="T13" fmla="*/ 213 h 712"/>
                  <a:gd name="T14" fmla="*/ 1007 w 1321"/>
                  <a:gd name="T15" fmla="*/ 221 h 712"/>
                  <a:gd name="T16" fmla="*/ 966 w 1321"/>
                  <a:gd name="T17" fmla="*/ 229 h 712"/>
                  <a:gd name="T18" fmla="*/ 919 w 1321"/>
                  <a:gd name="T19" fmla="*/ 235 h 712"/>
                  <a:gd name="T20" fmla="*/ 868 w 1321"/>
                  <a:gd name="T21" fmla="*/ 240 h 712"/>
                  <a:gd name="T22" fmla="*/ 814 w 1321"/>
                  <a:gd name="T23" fmla="*/ 243 h 712"/>
                  <a:gd name="T24" fmla="*/ 754 w 1321"/>
                  <a:gd name="T25" fmla="*/ 248 h 712"/>
                  <a:gd name="T26" fmla="*/ 694 w 1321"/>
                  <a:gd name="T27" fmla="*/ 249 h 712"/>
                  <a:gd name="T28" fmla="*/ 670 w 1321"/>
                  <a:gd name="T29" fmla="*/ 250 h 712"/>
                  <a:gd name="T30" fmla="*/ 401 w 1321"/>
                  <a:gd name="T31" fmla="*/ 250 h 712"/>
                  <a:gd name="T32" fmla="*/ 397 w 1321"/>
                  <a:gd name="T33" fmla="*/ 250 h 712"/>
                  <a:gd name="T34" fmla="*/ 344 w 1321"/>
                  <a:gd name="T35" fmla="*/ 249 h 712"/>
                  <a:gd name="T36" fmla="*/ 293 w 1321"/>
                  <a:gd name="T37" fmla="*/ 248 h 712"/>
                  <a:gd name="T38" fmla="*/ 245 w 1321"/>
                  <a:gd name="T39" fmla="*/ 245 h 712"/>
                  <a:gd name="T40" fmla="*/ 199 w 1321"/>
                  <a:gd name="T41" fmla="*/ 242 h 712"/>
                  <a:gd name="T42" fmla="*/ 158 w 1321"/>
                  <a:gd name="T43" fmla="*/ 238 h 712"/>
                  <a:gd name="T44" fmla="*/ 120 w 1321"/>
                  <a:gd name="T45" fmla="*/ 232 h 712"/>
                  <a:gd name="T46" fmla="*/ 84 w 1321"/>
                  <a:gd name="T47" fmla="*/ 228 h 712"/>
                  <a:gd name="T48" fmla="*/ 58 w 1321"/>
                  <a:gd name="T49" fmla="*/ 222 h 712"/>
                  <a:gd name="T50" fmla="*/ 30 w 1321"/>
                  <a:gd name="T51" fmla="*/ 214 h 712"/>
                  <a:gd name="T52" fmla="*/ 18 w 1321"/>
                  <a:gd name="T53" fmla="*/ 205 h 712"/>
                  <a:gd name="T54" fmla="*/ 6 w 1321"/>
                  <a:gd name="T55" fmla="*/ 195 h 712"/>
                  <a:gd name="T56" fmla="*/ 0 w 1321"/>
                  <a:gd name="T57" fmla="*/ 184 h 712"/>
                  <a:gd name="T58" fmla="*/ 0 w 1321"/>
                  <a:gd name="T59" fmla="*/ 183 h 712"/>
                  <a:gd name="T60" fmla="*/ 4 w 1321"/>
                  <a:gd name="T61" fmla="*/ 170 h 712"/>
                  <a:gd name="T62" fmla="*/ 16 w 1321"/>
                  <a:gd name="T63" fmla="*/ 157 h 712"/>
                  <a:gd name="T64" fmla="*/ 42 w 1321"/>
                  <a:gd name="T65" fmla="*/ 130 h 712"/>
                  <a:gd name="T66" fmla="*/ 77 w 1321"/>
                  <a:gd name="T67" fmla="*/ 105 h 712"/>
                  <a:gd name="T68" fmla="*/ 124 w 1321"/>
                  <a:gd name="T69" fmla="*/ 83 h 712"/>
                  <a:gd name="T70" fmla="*/ 172 w 1321"/>
                  <a:gd name="T71" fmla="*/ 61 h 712"/>
                  <a:gd name="T72" fmla="*/ 227 w 1321"/>
                  <a:gd name="T73" fmla="*/ 43 h 712"/>
                  <a:gd name="T74" fmla="*/ 287 w 1321"/>
                  <a:gd name="T75" fmla="*/ 29 h 712"/>
                  <a:gd name="T76" fmla="*/ 349 w 1321"/>
                  <a:gd name="T77" fmla="*/ 16 h 712"/>
                  <a:gd name="T78" fmla="*/ 419 w 1321"/>
                  <a:gd name="T79" fmla="*/ 8 h 712"/>
                  <a:gd name="T80" fmla="*/ 489 w 1321"/>
                  <a:gd name="T81" fmla="*/ 4 h 712"/>
                  <a:gd name="T82" fmla="*/ 562 w 1321"/>
                  <a:gd name="T83" fmla="*/ 0 h 712"/>
                  <a:gd name="T84" fmla="*/ 562 w 1321"/>
                  <a:gd name="T85" fmla="*/ 0 h 712"/>
                  <a:gd name="T86" fmla="*/ 639 w 1321"/>
                  <a:gd name="T87" fmla="*/ 4 h 712"/>
                  <a:gd name="T88" fmla="*/ 713 w 1321"/>
                  <a:gd name="T89" fmla="*/ 8 h 712"/>
                  <a:gd name="T90" fmla="*/ 785 w 1321"/>
                  <a:gd name="T91" fmla="*/ 18 h 712"/>
                  <a:gd name="T92" fmla="*/ 851 w 1321"/>
                  <a:gd name="T93" fmla="*/ 32 h 712"/>
                  <a:gd name="T94" fmla="*/ 911 w 1321"/>
                  <a:gd name="T95" fmla="*/ 48 h 712"/>
                  <a:gd name="T96" fmla="*/ 967 w 1321"/>
                  <a:gd name="T97" fmla="*/ 69 h 712"/>
                  <a:gd name="T98" fmla="*/ 1017 w 1321"/>
                  <a:gd name="T99" fmla="*/ 90 h 712"/>
                  <a:gd name="T100" fmla="*/ 1060 w 1321"/>
                  <a:gd name="T101" fmla="*/ 114 h 712"/>
                  <a:gd name="T102" fmla="*/ 1095 w 1321"/>
                  <a:gd name="T103" fmla="*/ 141 h 712"/>
                  <a:gd name="T104" fmla="*/ 1095 w 1321"/>
                  <a:gd name="T105" fmla="*/ 141 h 712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1321"/>
                  <a:gd name="T160" fmla="*/ 0 h 712"/>
                  <a:gd name="T161" fmla="*/ 1321 w 1321"/>
                  <a:gd name="T162" fmla="*/ 712 h 712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chemeClr val="folHlink"/>
                  </a:gs>
                </a:gsLst>
                <a:lin ang="5400000" scaled="1"/>
              </a:gradFill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h-TH"/>
              </a:p>
            </p:txBody>
          </p:sp>
        </p:grpSp>
        <p:grpSp>
          <p:nvGrpSpPr>
            <p:cNvPr id="4" name="Group 8"/>
            <p:cNvGrpSpPr>
              <a:grpSpLocks/>
            </p:cNvGrpSpPr>
            <p:nvPr/>
          </p:nvGrpSpPr>
          <p:grpSpPr bwMode="auto">
            <a:xfrm>
              <a:off x="506" y="2592"/>
              <a:ext cx="358" cy="363"/>
              <a:chOff x="2016" y="1920"/>
              <a:chExt cx="1680" cy="1680"/>
            </a:xfrm>
          </p:grpSpPr>
          <p:sp>
            <p:nvSpPr>
              <p:cNvPr id="145424" name="Oval 9"/>
              <p:cNvSpPr>
                <a:spLocks noChangeArrowheads="1"/>
              </p:cNvSpPr>
              <p:nvPr/>
            </p:nvSpPr>
            <p:spPr bwMode="gray">
              <a:xfrm>
                <a:off x="2016" y="1920"/>
                <a:ext cx="1680" cy="1680"/>
              </a:xfrm>
              <a:prstGeom prst="ellipse">
                <a:avLst/>
              </a:prstGeom>
              <a:gradFill rotWithShape="1">
                <a:gsLst>
                  <a:gs pos="0">
                    <a:srgbClr val="FF6600"/>
                  </a:gs>
                  <a:gs pos="100000">
                    <a:srgbClr val="742E00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th-TH" sz="1800">
                  <a:latin typeface="Arial" pitchFamily="34" charset="0"/>
                </a:endParaRPr>
              </a:p>
            </p:txBody>
          </p:sp>
          <p:sp>
            <p:nvSpPr>
              <p:cNvPr id="145425" name="Freeform 10"/>
              <p:cNvSpPr>
                <a:spLocks/>
              </p:cNvSpPr>
              <p:nvPr/>
            </p:nvSpPr>
            <p:spPr bwMode="gray">
              <a:xfrm>
                <a:off x="2208" y="1948"/>
                <a:ext cx="1296" cy="634"/>
              </a:xfrm>
              <a:custGeom>
                <a:avLst/>
                <a:gdLst>
                  <a:gd name="T0" fmla="*/ 1095 w 1321"/>
                  <a:gd name="T1" fmla="*/ 141 h 712"/>
                  <a:gd name="T2" fmla="*/ 1109 w 1321"/>
                  <a:gd name="T3" fmla="*/ 156 h 712"/>
                  <a:gd name="T4" fmla="*/ 1112 w 1321"/>
                  <a:gd name="T5" fmla="*/ 170 h 712"/>
                  <a:gd name="T6" fmla="*/ 1107 w 1321"/>
                  <a:gd name="T7" fmla="*/ 182 h 712"/>
                  <a:gd name="T8" fmla="*/ 1093 w 1321"/>
                  <a:gd name="T9" fmla="*/ 192 h 712"/>
                  <a:gd name="T10" fmla="*/ 1071 w 1321"/>
                  <a:gd name="T11" fmla="*/ 204 h 712"/>
                  <a:gd name="T12" fmla="*/ 1043 w 1321"/>
                  <a:gd name="T13" fmla="*/ 213 h 712"/>
                  <a:gd name="T14" fmla="*/ 1007 w 1321"/>
                  <a:gd name="T15" fmla="*/ 221 h 712"/>
                  <a:gd name="T16" fmla="*/ 966 w 1321"/>
                  <a:gd name="T17" fmla="*/ 229 h 712"/>
                  <a:gd name="T18" fmla="*/ 919 w 1321"/>
                  <a:gd name="T19" fmla="*/ 235 h 712"/>
                  <a:gd name="T20" fmla="*/ 868 w 1321"/>
                  <a:gd name="T21" fmla="*/ 240 h 712"/>
                  <a:gd name="T22" fmla="*/ 814 w 1321"/>
                  <a:gd name="T23" fmla="*/ 243 h 712"/>
                  <a:gd name="T24" fmla="*/ 754 w 1321"/>
                  <a:gd name="T25" fmla="*/ 248 h 712"/>
                  <a:gd name="T26" fmla="*/ 694 w 1321"/>
                  <a:gd name="T27" fmla="*/ 249 h 712"/>
                  <a:gd name="T28" fmla="*/ 670 w 1321"/>
                  <a:gd name="T29" fmla="*/ 250 h 712"/>
                  <a:gd name="T30" fmla="*/ 401 w 1321"/>
                  <a:gd name="T31" fmla="*/ 250 h 712"/>
                  <a:gd name="T32" fmla="*/ 397 w 1321"/>
                  <a:gd name="T33" fmla="*/ 250 h 712"/>
                  <a:gd name="T34" fmla="*/ 344 w 1321"/>
                  <a:gd name="T35" fmla="*/ 249 h 712"/>
                  <a:gd name="T36" fmla="*/ 293 w 1321"/>
                  <a:gd name="T37" fmla="*/ 248 h 712"/>
                  <a:gd name="T38" fmla="*/ 245 w 1321"/>
                  <a:gd name="T39" fmla="*/ 245 h 712"/>
                  <a:gd name="T40" fmla="*/ 199 w 1321"/>
                  <a:gd name="T41" fmla="*/ 242 h 712"/>
                  <a:gd name="T42" fmla="*/ 158 w 1321"/>
                  <a:gd name="T43" fmla="*/ 238 h 712"/>
                  <a:gd name="T44" fmla="*/ 120 w 1321"/>
                  <a:gd name="T45" fmla="*/ 232 h 712"/>
                  <a:gd name="T46" fmla="*/ 84 w 1321"/>
                  <a:gd name="T47" fmla="*/ 228 h 712"/>
                  <a:gd name="T48" fmla="*/ 58 w 1321"/>
                  <a:gd name="T49" fmla="*/ 222 h 712"/>
                  <a:gd name="T50" fmla="*/ 30 w 1321"/>
                  <a:gd name="T51" fmla="*/ 214 h 712"/>
                  <a:gd name="T52" fmla="*/ 18 w 1321"/>
                  <a:gd name="T53" fmla="*/ 205 h 712"/>
                  <a:gd name="T54" fmla="*/ 6 w 1321"/>
                  <a:gd name="T55" fmla="*/ 195 h 712"/>
                  <a:gd name="T56" fmla="*/ 0 w 1321"/>
                  <a:gd name="T57" fmla="*/ 184 h 712"/>
                  <a:gd name="T58" fmla="*/ 0 w 1321"/>
                  <a:gd name="T59" fmla="*/ 183 h 712"/>
                  <a:gd name="T60" fmla="*/ 4 w 1321"/>
                  <a:gd name="T61" fmla="*/ 170 h 712"/>
                  <a:gd name="T62" fmla="*/ 16 w 1321"/>
                  <a:gd name="T63" fmla="*/ 157 h 712"/>
                  <a:gd name="T64" fmla="*/ 42 w 1321"/>
                  <a:gd name="T65" fmla="*/ 130 h 712"/>
                  <a:gd name="T66" fmla="*/ 77 w 1321"/>
                  <a:gd name="T67" fmla="*/ 105 h 712"/>
                  <a:gd name="T68" fmla="*/ 124 w 1321"/>
                  <a:gd name="T69" fmla="*/ 83 h 712"/>
                  <a:gd name="T70" fmla="*/ 172 w 1321"/>
                  <a:gd name="T71" fmla="*/ 61 h 712"/>
                  <a:gd name="T72" fmla="*/ 227 w 1321"/>
                  <a:gd name="T73" fmla="*/ 43 h 712"/>
                  <a:gd name="T74" fmla="*/ 287 w 1321"/>
                  <a:gd name="T75" fmla="*/ 29 h 712"/>
                  <a:gd name="T76" fmla="*/ 349 w 1321"/>
                  <a:gd name="T77" fmla="*/ 16 h 712"/>
                  <a:gd name="T78" fmla="*/ 419 w 1321"/>
                  <a:gd name="T79" fmla="*/ 8 h 712"/>
                  <a:gd name="T80" fmla="*/ 489 w 1321"/>
                  <a:gd name="T81" fmla="*/ 4 h 712"/>
                  <a:gd name="T82" fmla="*/ 562 w 1321"/>
                  <a:gd name="T83" fmla="*/ 0 h 712"/>
                  <a:gd name="T84" fmla="*/ 562 w 1321"/>
                  <a:gd name="T85" fmla="*/ 0 h 712"/>
                  <a:gd name="T86" fmla="*/ 639 w 1321"/>
                  <a:gd name="T87" fmla="*/ 4 h 712"/>
                  <a:gd name="T88" fmla="*/ 713 w 1321"/>
                  <a:gd name="T89" fmla="*/ 8 h 712"/>
                  <a:gd name="T90" fmla="*/ 785 w 1321"/>
                  <a:gd name="T91" fmla="*/ 18 h 712"/>
                  <a:gd name="T92" fmla="*/ 851 w 1321"/>
                  <a:gd name="T93" fmla="*/ 32 h 712"/>
                  <a:gd name="T94" fmla="*/ 911 w 1321"/>
                  <a:gd name="T95" fmla="*/ 48 h 712"/>
                  <a:gd name="T96" fmla="*/ 967 w 1321"/>
                  <a:gd name="T97" fmla="*/ 69 h 712"/>
                  <a:gd name="T98" fmla="*/ 1017 w 1321"/>
                  <a:gd name="T99" fmla="*/ 90 h 712"/>
                  <a:gd name="T100" fmla="*/ 1060 w 1321"/>
                  <a:gd name="T101" fmla="*/ 114 h 712"/>
                  <a:gd name="T102" fmla="*/ 1095 w 1321"/>
                  <a:gd name="T103" fmla="*/ 141 h 712"/>
                  <a:gd name="T104" fmla="*/ 1095 w 1321"/>
                  <a:gd name="T105" fmla="*/ 141 h 712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1321"/>
                  <a:gd name="T160" fmla="*/ 0 h 712"/>
                  <a:gd name="T161" fmla="*/ 1321 w 1321"/>
                  <a:gd name="T162" fmla="*/ 712 h 712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FF6600"/>
                  </a:gs>
                </a:gsLst>
                <a:lin ang="5400000" scaled="1"/>
              </a:gradFill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h-TH"/>
              </a:p>
            </p:txBody>
          </p:sp>
        </p:grpSp>
      </p:grpSp>
      <p:grpSp>
        <p:nvGrpSpPr>
          <p:cNvPr id="5" name="Group 21"/>
          <p:cNvGrpSpPr>
            <a:grpSpLocks/>
          </p:cNvGrpSpPr>
          <p:nvPr/>
        </p:nvGrpSpPr>
        <p:grpSpPr bwMode="auto">
          <a:xfrm>
            <a:off x="2866103" y="381000"/>
            <a:ext cx="2163097" cy="2209800"/>
            <a:chOff x="1824" y="192"/>
            <a:chExt cx="1536" cy="1536"/>
          </a:xfrm>
        </p:grpSpPr>
        <p:grpSp>
          <p:nvGrpSpPr>
            <p:cNvPr id="6" name="Group 25"/>
            <p:cNvGrpSpPr>
              <a:grpSpLocks/>
            </p:cNvGrpSpPr>
            <p:nvPr/>
          </p:nvGrpSpPr>
          <p:grpSpPr bwMode="auto">
            <a:xfrm>
              <a:off x="1824" y="192"/>
              <a:ext cx="1536" cy="1536"/>
              <a:chOff x="3938" y="1968"/>
              <a:chExt cx="430" cy="437"/>
            </a:xfrm>
          </p:grpSpPr>
          <p:grpSp>
            <p:nvGrpSpPr>
              <p:cNvPr id="7" name="Group 26"/>
              <p:cNvGrpSpPr>
                <a:grpSpLocks/>
              </p:cNvGrpSpPr>
              <p:nvPr/>
            </p:nvGrpSpPr>
            <p:grpSpPr bwMode="auto">
              <a:xfrm>
                <a:off x="3938" y="1968"/>
                <a:ext cx="430" cy="437"/>
                <a:chOff x="2016" y="1920"/>
                <a:chExt cx="1680" cy="1680"/>
              </a:xfrm>
            </p:grpSpPr>
            <p:sp>
              <p:nvSpPr>
                <p:cNvPr id="136219" name="Oval 27"/>
                <p:cNvSpPr>
                  <a:spLocks noChangeArrowheads="1"/>
                </p:cNvSpPr>
                <p:nvPr/>
              </p:nvSpPr>
              <p:spPr bwMode="gray">
                <a:xfrm>
                  <a:off x="2018" y="1918"/>
                  <a:ext cx="1677" cy="1681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hlink">
                        <a:gamma/>
                        <a:shade val="62353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lang="en-US" sz="1800">
                    <a:latin typeface="Arial" pitchFamily="34" charset="0"/>
                    <a:cs typeface="+mn-cs"/>
                  </a:endParaRPr>
                </a:p>
              </p:txBody>
            </p:sp>
            <p:sp>
              <p:nvSpPr>
                <p:cNvPr id="145420" name="Freeform 28"/>
                <p:cNvSpPr>
                  <a:spLocks/>
                </p:cNvSpPr>
                <p:nvPr/>
              </p:nvSpPr>
              <p:spPr bwMode="gray">
                <a:xfrm>
                  <a:off x="2208" y="1948"/>
                  <a:ext cx="1296" cy="634"/>
                </a:xfrm>
                <a:custGeom>
                  <a:avLst/>
                  <a:gdLst>
                    <a:gd name="T0" fmla="*/ 1095 w 1321"/>
                    <a:gd name="T1" fmla="*/ 141 h 712"/>
                    <a:gd name="T2" fmla="*/ 1109 w 1321"/>
                    <a:gd name="T3" fmla="*/ 156 h 712"/>
                    <a:gd name="T4" fmla="*/ 1112 w 1321"/>
                    <a:gd name="T5" fmla="*/ 170 h 712"/>
                    <a:gd name="T6" fmla="*/ 1107 w 1321"/>
                    <a:gd name="T7" fmla="*/ 182 h 712"/>
                    <a:gd name="T8" fmla="*/ 1093 w 1321"/>
                    <a:gd name="T9" fmla="*/ 192 h 712"/>
                    <a:gd name="T10" fmla="*/ 1071 w 1321"/>
                    <a:gd name="T11" fmla="*/ 204 h 712"/>
                    <a:gd name="T12" fmla="*/ 1043 w 1321"/>
                    <a:gd name="T13" fmla="*/ 213 h 712"/>
                    <a:gd name="T14" fmla="*/ 1007 w 1321"/>
                    <a:gd name="T15" fmla="*/ 221 h 712"/>
                    <a:gd name="T16" fmla="*/ 966 w 1321"/>
                    <a:gd name="T17" fmla="*/ 229 h 712"/>
                    <a:gd name="T18" fmla="*/ 919 w 1321"/>
                    <a:gd name="T19" fmla="*/ 235 h 712"/>
                    <a:gd name="T20" fmla="*/ 868 w 1321"/>
                    <a:gd name="T21" fmla="*/ 240 h 712"/>
                    <a:gd name="T22" fmla="*/ 814 w 1321"/>
                    <a:gd name="T23" fmla="*/ 243 h 712"/>
                    <a:gd name="T24" fmla="*/ 754 w 1321"/>
                    <a:gd name="T25" fmla="*/ 248 h 712"/>
                    <a:gd name="T26" fmla="*/ 694 w 1321"/>
                    <a:gd name="T27" fmla="*/ 249 h 712"/>
                    <a:gd name="T28" fmla="*/ 670 w 1321"/>
                    <a:gd name="T29" fmla="*/ 250 h 712"/>
                    <a:gd name="T30" fmla="*/ 401 w 1321"/>
                    <a:gd name="T31" fmla="*/ 250 h 712"/>
                    <a:gd name="T32" fmla="*/ 397 w 1321"/>
                    <a:gd name="T33" fmla="*/ 250 h 712"/>
                    <a:gd name="T34" fmla="*/ 344 w 1321"/>
                    <a:gd name="T35" fmla="*/ 249 h 712"/>
                    <a:gd name="T36" fmla="*/ 293 w 1321"/>
                    <a:gd name="T37" fmla="*/ 248 h 712"/>
                    <a:gd name="T38" fmla="*/ 245 w 1321"/>
                    <a:gd name="T39" fmla="*/ 245 h 712"/>
                    <a:gd name="T40" fmla="*/ 199 w 1321"/>
                    <a:gd name="T41" fmla="*/ 242 h 712"/>
                    <a:gd name="T42" fmla="*/ 158 w 1321"/>
                    <a:gd name="T43" fmla="*/ 238 h 712"/>
                    <a:gd name="T44" fmla="*/ 120 w 1321"/>
                    <a:gd name="T45" fmla="*/ 232 h 712"/>
                    <a:gd name="T46" fmla="*/ 84 w 1321"/>
                    <a:gd name="T47" fmla="*/ 228 h 712"/>
                    <a:gd name="T48" fmla="*/ 58 w 1321"/>
                    <a:gd name="T49" fmla="*/ 222 h 712"/>
                    <a:gd name="T50" fmla="*/ 30 w 1321"/>
                    <a:gd name="T51" fmla="*/ 214 h 712"/>
                    <a:gd name="T52" fmla="*/ 18 w 1321"/>
                    <a:gd name="T53" fmla="*/ 205 h 712"/>
                    <a:gd name="T54" fmla="*/ 6 w 1321"/>
                    <a:gd name="T55" fmla="*/ 195 h 712"/>
                    <a:gd name="T56" fmla="*/ 0 w 1321"/>
                    <a:gd name="T57" fmla="*/ 184 h 712"/>
                    <a:gd name="T58" fmla="*/ 0 w 1321"/>
                    <a:gd name="T59" fmla="*/ 183 h 712"/>
                    <a:gd name="T60" fmla="*/ 4 w 1321"/>
                    <a:gd name="T61" fmla="*/ 170 h 712"/>
                    <a:gd name="T62" fmla="*/ 16 w 1321"/>
                    <a:gd name="T63" fmla="*/ 157 h 712"/>
                    <a:gd name="T64" fmla="*/ 42 w 1321"/>
                    <a:gd name="T65" fmla="*/ 130 h 712"/>
                    <a:gd name="T66" fmla="*/ 77 w 1321"/>
                    <a:gd name="T67" fmla="*/ 105 h 712"/>
                    <a:gd name="T68" fmla="*/ 124 w 1321"/>
                    <a:gd name="T69" fmla="*/ 83 h 712"/>
                    <a:gd name="T70" fmla="*/ 172 w 1321"/>
                    <a:gd name="T71" fmla="*/ 61 h 712"/>
                    <a:gd name="T72" fmla="*/ 227 w 1321"/>
                    <a:gd name="T73" fmla="*/ 43 h 712"/>
                    <a:gd name="T74" fmla="*/ 287 w 1321"/>
                    <a:gd name="T75" fmla="*/ 29 h 712"/>
                    <a:gd name="T76" fmla="*/ 349 w 1321"/>
                    <a:gd name="T77" fmla="*/ 16 h 712"/>
                    <a:gd name="T78" fmla="*/ 419 w 1321"/>
                    <a:gd name="T79" fmla="*/ 8 h 712"/>
                    <a:gd name="T80" fmla="*/ 489 w 1321"/>
                    <a:gd name="T81" fmla="*/ 4 h 712"/>
                    <a:gd name="T82" fmla="*/ 562 w 1321"/>
                    <a:gd name="T83" fmla="*/ 0 h 712"/>
                    <a:gd name="T84" fmla="*/ 562 w 1321"/>
                    <a:gd name="T85" fmla="*/ 0 h 712"/>
                    <a:gd name="T86" fmla="*/ 639 w 1321"/>
                    <a:gd name="T87" fmla="*/ 4 h 712"/>
                    <a:gd name="T88" fmla="*/ 713 w 1321"/>
                    <a:gd name="T89" fmla="*/ 8 h 712"/>
                    <a:gd name="T90" fmla="*/ 785 w 1321"/>
                    <a:gd name="T91" fmla="*/ 18 h 712"/>
                    <a:gd name="T92" fmla="*/ 851 w 1321"/>
                    <a:gd name="T93" fmla="*/ 32 h 712"/>
                    <a:gd name="T94" fmla="*/ 911 w 1321"/>
                    <a:gd name="T95" fmla="*/ 48 h 712"/>
                    <a:gd name="T96" fmla="*/ 967 w 1321"/>
                    <a:gd name="T97" fmla="*/ 69 h 712"/>
                    <a:gd name="T98" fmla="*/ 1017 w 1321"/>
                    <a:gd name="T99" fmla="*/ 90 h 712"/>
                    <a:gd name="T100" fmla="*/ 1060 w 1321"/>
                    <a:gd name="T101" fmla="*/ 114 h 712"/>
                    <a:gd name="T102" fmla="*/ 1095 w 1321"/>
                    <a:gd name="T103" fmla="*/ 141 h 712"/>
                    <a:gd name="T104" fmla="*/ 1095 w 1321"/>
                    <a:gd name="T105" fmla="*/ 141 h 712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1321"/>
                    <a:gd name="T160" fmla="*/ 0 h 712"/>
                    <a:gd name="T161" fmla="*/ 1321 w 1321"/>
                    <a:gd name="T162" fmla="*/ 712 h 712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1321" h="712">
                      <a:moveTo>
                        <a:pt x="1301" y="401"/>
                      </a:moveTo>
                      <a:lnTo>
                        <a:pt x="1317" y="442"/>
                      </a:lnTo>
                      <a:lnTo>
                        <a:pt x="1321" y="481"/>
                      </a:lnTo>
                      <a:lnTo>
                        <a:pt x="1315" y="516"/>
                      </a:lnTo>
                      <a:lnTo>
                        <a:pt x="1298" y="550"/>
                      </a:lnTo>
                      <a:lnTo>
                        <a:pt x="1272" y="579"/>
                      </a:lnTo>
                      <a:lnTo>
                        <a:pt x="1239" y="604"/>
                      </a:lnTo>
                      <a:lnTo>
                        <a:pt x="1196" y="628"/>
                      </a:lnTo>
                      <a:lnTo>
                        <a:pt x="1147" y="649"/>
                      </a:lnTo>
                      <a:lnTo>
                        <a:pt x="1092" y="667"/>
                      </a:lnTo>
                      <a:lnTo>
                        <a:pt x="1031" y="683"/>
                      </a:lnTo>
                      <a:lnTo>
                        <a:pt x="967" y="694"/>
                      </a:lnTo>
                      <a:lnTo>
                        <a:pt x="896" y="704"/>
                      </a:lnTo>
                      <a:lnTo>
                        <a:pt x="824" y="710"/>
                      </a:lnTo>
                      <a:lnTo>
                        <a:pt x="795" y="712"/>
                      </a:lnTo>
                      <a:lnTo>
                        <a:pt x="476" y="712"/>
                      </a:lnTo>
                      <a:lnTo>
                        <a:pt x="472" y="712"/>
                      </a:lnTo>
                      <a:lnTo>
                        <a:pt x="409" y="708"/>
                      </a:lnTo>
                      <a:lnTo>
                        <a:pt x="348" y="704"/>
                      </a:lnTo>
                      <a:lnTo>
                        <a:pt x="290" y="696"/>
                      </a:lnTo>
                      <a:lnTo>
                        <a:pt x="235" y="689"/>
                      </a:lnTo>
                      <a:lnTo>
                        <a:pt x="186" y="677"/>
                      </a:lnTo>
                      <a:lnTo>
                        <a:pt x="141" y="663"/>
                      </a:lnTo>
                      <a:lnTo>
                        <a:pt x="102" y="648"/>
                      </a:lnTo>
                      <a:lnTo>
                        <a:pt x="67" y="630"/>
                      </a:lnTo>
                      <a:lnTo>
                        <a:pt x="39" y="608"/>
                      </a:lnTo>
                      <a:lnTo>
                        <a:pt x="18" y="583"/>
                      </a:lnTo>
                      <a:lnTo>
                        <a:pt x="6" y="554"/>
                      </a:lnTo>
                      <a:lnTo>
                        <a:pt x="0" y="524"/>
                      </a:lnTo>
                      <a:lnTo>
                        <a:pt x="0" y="520"/>
                      </a:lnTo>
                      <a:lnTo>
                        <a:pt x="4" y="487"/>
                      </a:lnTo>
                      <a:lnTo>
                        <a:pt x="16" y="446"/>
                      </a:lnTo>
                      <a:lnTo>
                        <a:pt x="51" y="370"/>
                      </a:lnTo>
                      <a:lnTo>
                        <a:pt x="94" y="299"/>
                      </a:lnTo>
                      <a:lnTo>
                        <a:pt x="147" y="235"/>
                      </a:lnTo>
                      <a:lnTo>
                        <a:pt x="204" y="176"/>
                      </a:lnTo>
                      <a:lnTo>
                        <a:pt x="270" y="125"/>
                      </a:lnTo>
                      <a:lnTo>
                        <a:pt x="341" y="82"/>
                      </a:lnTo>
                      <a:lnTo>
                        <a:pt x="415" y="47"/>
                      </a:lnTo>
                      <a:lnTo>
                        <a:pt x="497" y="21"/>
                      </a:lnTo>
                      <a:lnTo>
                        <a:pt x="581" y="6"/>
                      </a:lnTo>
                      <a:lnTo>
                        <a:pt x="667" y="0"/>
                      </a:lnTo>
                      <a:lnTo>
                        <a:pt x="759" y="6"/>
                      </a:lnTo>
                      <a:lnTo>
                        <a:pt x="847" y="23"/>
                      </a:lnTo>
                      <a:lnTo>
                        <a:pt x="932" y="53"/>
                      </a:lnTo>
                      <a:lnTo>
                        <a:pt x="1010" y="90"/>
                      </a:lnTo>
                      <a:lnTo>
                        <a:pt x="1082" y="137"/>
                      </a:lnTo>
                      <a:lnTo>
                        <a:pt x="1149" y="194"/>
                      </a:lnTo>
                      <a:lnTo>
                        <a:pt x="1208" y="256"/>
                      </a:lnTo>
                      <a:lnTo>
                        <a:pt x="1258" y="325"/>
                      </a:lnTo>
                      <a:lnTo>
                        <a:pt x="1301" y="40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100000">
                      <a:schemeClr val="hlink"/>
                    </a:gs>
                  </a:gsLst>
                  <a:lin ang="5400000" scaled="1"/>
                </a:gradFill>
                <a:ln w="0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h-TH"/>
                </a:p>
              </p:txBody>
            </p:sp>
          </p:grpSp>
          <p:sp>
            <p:nvSpPr>
              <p:cNvPr id="145418" name="Text Box 29"/>
              <p:cNvSpPr txBox="1">
                <a:spLocks noChangeArrowheads="1"/>
              </p:cNvSpPr>
              <p:nvPr/>
            </p:nvSpPr>
            <p:spPr bwMode="gray">
              <a:xfrm>
                <a:off x="4086" y="2025"/>
                <a:ext cx="137" cy="109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/>
                <a:endParaRPr lang="th-TH" sz="300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206875" name="Rectangle 27"/>
            <p:cNvSpPr>
              <a:spLocks noChangeArrowheads="1"/>
            </p:cNvSpPr>
            <p:nvPr/>
          </p:nvSpPr>
          <p:spPr bwMode="auto">
            <a:xfrm>
              <a:off x="2352" y="528"/>
              <a:ext cx="480" cy="8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th-TH" sz="150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glow rad="101600">
                      <a:srgbClr val="FF33CC">
                        <a:alpha val="60000"/>
                      </a:srgbClr>
                    </a:glow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cs typeface="EucrosiaUPC" pitchFamily="18" charset="-34"/>
                </a:rPr>
                <a:t>3</a:t>
              </a:r>
            </a:p>
          </p:txBody>
        </p:sp>
      </p:grpSp>
      <p:sp>
        <p:nvSpPr>
          <p:cNvPr id="19" name="Rectangle 25"/>
          <p:cNvSpPr>
            <a:spLocks noChangeArrowheads="1"/>
          </p:cNvSpPr>
          <p:nvPr/>
        </p:nvSpPr>
        <p:spPr bwMode="auto">
          <a:xfrm>
            <a:off x="762000" y="703907"/>
            <a:ext cx="2499672" cy="896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th-TH" sz="6600" b="1" dirty="0" smtClean="0">
                <a:solidFill>
                  <a:srgbClr val="FF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JasmineUPC" pitchFamily="18" charset="-34"/>
                <a:cs typeface="JasmineUPC" pitchFamily="18" charset="-34"/>
              </a:rPr>
              <a:t>ขั้นตอนที่</a:t>
            </a:r>
            <a:endParaRPr lang="th-TH" sz="6600" b="1" dirty="0">
              <a:solidFill>
                <a:srgbClr val="FF66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52400" y="152400"/>
            <a:ext cx="8839200" cy="6629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8B88A3-252C-4709-BDBA-4DA657343D38}" type="slidenum">
              <a:rPr lang="en-US"/>
              <a:pPr>
                <a:defRPr/>
              </a:pPr>
              <a:t>101</a:t>
            </a:fld>
            <a:endParaRPr lang="th-TH"/>
          </a:p>
        </p:txBody>
      </p:sp>
      <p:pic>
        <p:nvPicPr>
          <p:cNvPr id="334884" name="Picture 36" descr="tnews_1290745818_7236"/>
          <p:cNvPicPr>
            <a:picLocks noChangeAspect="1" noChangeArrowheads="1"/>
          </p:cNvPicPr>
          <p:nvPr/>
        </p:nvPicPr>
        <p:blipFill>
          <a:blip r:embed="rId2" cstate="print">
            <a:lum/>
          </a:blip>
          <a:srcRect/>
          <a:stretch>
            <a:fillRect/>
          </a:stretch>
        </p:blipFill>
        <p:spPr bwMode="auto">
          <a:xfrm>
            <a:off x="1752600" y="3505200"/>
            <a:ext cx="4038600" cy="3028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2" name="Group 45"/>
          <p:cNvGrpSpPr>
            <a:grpSpLocks/>
          </p:cNvGrpSpPr>
          <p:nvPr/>
        </p:nvGrpSpPr>
        <p:grpSpPr bwMode="auto">
          <a:xfrm>
            <a:off x="609600" y="908050"/>
            <a:ext cx="8589963" cy="5340350"/>
            <a:chOff x="576" y="140"/>
            <a:chExt cx="5411" cy="3364"/>
          </a:xfrm>
        </p:grpSpPr>
        <p:pic>
          <p:nvPicPr>
            <p:cNvPr id="334883" name="Picture 35" descr="1007_142"/>
            <p:cNvPicPr>
              <a:picLocks noChangeAspect="1" noChangeArrowheads="1"/>
            </p:cNvPicPr>
            <p:nvPr/>
          </p:nvPicPr>
          <p:blipFill>
            <a:blip r:embed="rId3" cstate="print">
              <a:lum contrast="-36000"/>
            </a:blip>
            <a:srcRect/>
            <a:stretch>
              <a:fillRect/>
            </a:stretch>
          </p:blipFill>
          <p:spPr bwMode="auto">
            <a:xfrm rot="19182856">
              <a:off x="3263" y="351"/>
              <a:ext cx="2724" cy="1634"/>
            </a:xfrm>
            <a:prstGeom prst="rect">
              <a:avLst/>
            </a:prstGeom>
            <a:ln>
              <a:noFill/>
            </a:ln>
            <a:effectLst>
              <a:reflection blurRad="12700" stA="30000" endPos="30000" dist="5000" dir="5400000" sy="-100000" algn="bl" rotWithShape="0"/>
            </a:effectLst>
            <a:scene3d>
              <a:camera prst="perspectiveContrastingLeftFacing">
                <a:rot lat="300000" lon="19800000" rev="0"/>
              </a:camera>
              <a:lightRig rig="threePt" dir="t">
                <a:rot lat="0" lon="0" rev="2700000"/>
              </a:lightRig>
            </a:scene3d>
            <a:sp3d>
              <a:bevelT w="63500" h="50800"/>
            </a:sp3d>
          </p:spPr>
        </p:pic>
        <p:sp>
          <p:nvSpPr>
            <p:cNvPr id="334852" name="Rectangle 4"/>
            <p:cNvSpPr>
              <a:spLocks noChangeArrowheads="1"/>
            </p:cNvSpPr>
            <p:nvPr/>
          </p:nvSpPr>
          <p:spPr bwMode="auto">
            <a:xfrm>
              <a:off x="576" y="1584"/>
              <a:ext cx="4896" cy="7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342900" indent="-342900">
                <a:lnSpc>
                  <a:spcPct val="90000"/>
                </a:lnSpc>
                <a:defRPr/>
              </a:pPr>
              <a:r>
                <a:rPr lang="th-TH" sz="40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glow rad="101600">
                      <a:srgbClr val="0000FF">
                        <a:alpha val="60000"/>
                      </a:srgbClr>
                    </a:glow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JasmineUPC" pitchFamily="18" charset="-34"/>
                  <a:cs typeface="JasmineUPC" pitchFamily="18" charset="-34"/>
                </a:rPr>
                <a:t>         </a:t>
              </a:r>
              <a:r>
                <a:rPr lang="th-TH" sz="40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glow rad="101600">
                      <a:srgbClr val="0000FF">
                        <a:alpha val="60000"/>
                      </a:srgbClr>
                    </a:glow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JasmineUPC" pitchFamily="18" charset="-34"/>
                  <a:cs typeface="JasmineUPC" pitchFamily="18" charset="-34"/>
                </a:rPr>
                <a:t> </a:t>
              </a:r>
              <a:r>
                <a:rPr lang="th-TH" sz="40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glow rad="101600">
                      <a:srgbClr val="0000FF">
                        <a:alpha val="60000"/>
                      </a:srgbClr>
                    </a:glow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JasmineUPC" pitchFamily="18" charset="-34"/>
                  <a:cs typeface="JasmineUPC" pitchFamily="18" charset="-34"/>
                </a:rPr>
                <a:t>เสนอให้ซื้อหรือ</a:t>
              </a:r>
              <a:r>
                <a:rPr lang="th-TH" sz="40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glow rad="101600">
                      <a:srgbClr val="0000FF">
                        <a:alpha val="60000"/>
                      </a:srgbClr>
                    </a:glow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JasmineUPC" pitchFamily="18" charset="-34"/>
                  <a:cs typeface="JasmineUPC" pitchFamily="18" charset="-34"/>
                </a:rPr>
                <a:t>จ้างจาก</a:t>
              </a:r>
              <a:r>
                <a:rPr lang="th-TH" sz="40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glow rad="101600">
                      <a:srgbClr val="0000FF">
                        <a:alpha val="60000"/>
                      </a:srgbClr>
                    </a:glow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JasmineUPC" pitchFamily="18" charset="-34"/>
                  <a:cs typeface="JasmineUPC" pitchFamily="18" charset="-34"/>
                </a:rPr>
                <a:t>รายที่คัดเลือกไว้แล้ว</a:t>
              </a:r>
            </a:p>
            <a:p>
              <a:pPr marL="342900" indent="-342900">
                <a:lnSpc>
                  <a:spcPct val="90000"/>
                </a:lnSpc>
                <a:defRPr/>
              </a:pPr>
              <a:r>
                <a:rPr lang="th-TH" sz="40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glow rad="101600">
                      <a:srgbClr val="0000FF">
                        <a:alpha val="60000"/>
                      </a:srgbClr>
                    </a:glow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JasmineUPC" pitchFamily="18" charset="-34"/>
                  <a:cs typeface="JasmineUPC" pitchFamily="18" charset="-34"/>
                </a:rPr>
                <a:t>          </a:t>
              </a:r>
              <a:r>
                <a:rPr lang="th-TH" sz="40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glow rad="101600">
                      <a:srgbClr val="0000FF">
                        <a:alpha val="60000"/>
                      </a:srgbClr>
                    </a:glow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JasmineUPC" pitchFamily="18" charset="-34"/>
                  <a:cs typeface="JasmineUPC" pitchFamily="18" charset="-34"/>
                </a:rPr>
                <a:t>ซึ่ง</a:t>
              </a:r>
              <a:r>
                <a:rPr lang="th-TH" sz="40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glow rad="101600">
                      <a:srgbClr val="0000FF">
                        <a:alpha val="60000"/>
                      </a:srgbClr>
                    </a:glow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JasmineUPC" pitchFamily="18" charset="-34"/>
                  <a:cs typeface="JasmineUPC" pitchFamily="18" charset="-34"/>
                </a:rPr>
                <a:t>เสนอราคาต่ำสุด     </a:t>
              </a:r>
            </a:p>
          </p:txBody>
        </p:sp>
        <p:grpSp>
          <p:nvGrpSpPr>
            <p:cNvPr id="3" name="Group 18"/>
            <p:cNvGrpSpPr>
              <a:grpSpLocks/>
            </p:cNvGrpSpPr>
            <p:nvPr/>
          </p:nvGrpSpPr>
          <p:grpSpPr bwMode="auto">
            <a:xfrm>
              <a:off x="1853" y="140"/>
              <a:ext cx="1359" cy="1392"/>
              <a:chOff x="1824" y="188"/>
              <a:chExt cx="1532" cy="1536"/>
            </a:xfrm>
          </p:grpSpPr>
          <p:grpSp>
            <p:nvGrpSpPr>
              <p:cNvPr id="4" name="Group 25"/>
              <p:cNvGrpSpPr>
                <a:grpSpLocks/>
              </p:cNvGrpSpPr>
              <p:nvPr/>
            </p:nvGrpSpPr>
            <p:grpSpPr bwMode="auto">
              <a:xfrm>
                <a:off x="1824" y="188"/>
                <a:ext cx="1532" cy="1536"/>
                <a:chOff x="3939" y="1967"/>
                <a:chExt cx="429" cy="437"/>
              </a:xfrm>
            </p:grpSpPr>
            <p:grpSp>
              <p:nvGrpSpPr>
                <p:cNvPr id="5" name="Group 26"/>
                <p:cNvGrpSpPr>
                  <a:grpSpLocks/>
                </p:cNvGrpSpPr>
                <p:nvPr/>
              </p:nvGrpSpPr>
              <p:grpSpPr bwMode="auto">
                <a:xfrm>
                  <a:off x="3939" y="1967"/>
                  <a:ext cx="429" cy="437"/>
                  <a:chOff x="2024" y="1918"/>
                  <a:chExt cx="1678" cy="1682"/>
                </a:xfrm>
              </p:grpSpPr>
              <p:sp>
                <p:nvSpPr>
                  <p:cNvPr id="136219" name="Oval 27"/>
                  <p:cNvSpPr>
                    <a:spLocks noChangeArrowheads="1"/>
                  </p:cNvSpPr>
                  <p:nvPr/>
                </p:nvSpPr>
                <p:spPr bwMode="gray">
                  <a:xfrm>
                    <a:off x="2024" y="1918"/>
                    <a:ext cx="1678" cy="168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chemeClr val="hlink"/>
                      </a:gs>
                      <a:gs pos="100000">
                        <a:schemeClr val="hlink">
                          <a:gamma/>
                          <a:shade val="62353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>
                      <a:defRPr/>
                    </a:pPr>
                    <a:endParaRPr lang="en-US" sz="1800">
                      <a:latin typeface="Arial" pitchFamily="34" charset="0"/>
                      <a:cs typeface="+mn-cs"/>
                    </a:endParaRPr>
                  </a:p>
                </p:txBody>
              </p:sp>
              <p:sp>
                <p:nvSpPr>
                  <p:cNvPr id="146464" name="Freeform 28"/>
                  <p:cNvSpPr>
                    <a:spLocks/>
                  </p:cNvSpPr>
                  <p:nvPr/>
                </p:nvSpPr>
                <p:spPr bwMode="gray">
                  <a:xfrm>
                    <a:off x="2208" y="1948"/>
                    <a:ext cx="1296" cy="634"/>
                  </a:xfrm>
                  <a:custGeom>
                    <a:avLst/>
                    <a:gdLst>
                      <a:gd name="T0" fmla="*/ 1095 w 1321"/>
                      <a:gd name="T1" fmla="*/ 141 h 712"/>
                      <a:gd name="T2" fmla="*/ 1109 w 1321"/>
                      <a:gd name="T3" fmla="*/ 156 h 712"/>
                      <a:gd name="T4" fmla="*/ 1112 w 1321"/>
                      <a:gd name="T5" fmla="*/ 170 h 712"/>
                      <a:gd name="T6" fmla="*/ 1107 w 1321"/>
                      <a:gd name="T7" fmla="*/ 182 h 712"/>
                      <a:gd name="T8" fmla="*/ 1093 w 1321"/>
                      <a:gd name="T9" fmla="*/ 192 h 712"/>
                      <a:gd name="T10" fmla="*/ 1071 w 1321"/>
                      <a:gd name="T11" fmla="*/ 204 h 712"/>
                      <a:gd name="T12" fmla="*/ 1043 w 1321"/>
                      <a:gd name="T13" fmla="*/ 213 h 712"/>
                      <a:gd name="T14" fmla="*/ 1007 w 1321"/>
                      <a:gd name="T15" fmla="*/ 221 h 712"/>
                      <a:gd name="T16" fmla="*/ 966 w 1321"/>
                      <a:gd name="T17" fmla="*/ 229 h 712"/>
                      <a:gd name="T18" fmla="*/ 919 w 1321"/>
                      <a:gd name="T19" fmla="*/ 235 h 712"/>
                      <a:gd name="T20" fmla="*/ 868 w 1321"/>
                      <a:gd name="T21" fmla="*/ 240 h 712"/>
                      <a:gd name="T22" fmla="*/ 814 w 1321"/>
                      <a:gd name="T23" fmla="*/ 243 h 712"/>
                      <a:gd name="T24" fmla="*/ 754 w 1321"/>
                      <a:gd name="T25" fmla="*/ 248 h 712"/>
                      <a:gd name="T26" fmla="*/ 694 w 1321"/>
                      <a:gd name="T27" fmla="*/ 249 h 712"/>
                      <a:gd name="T28" fmla="*/ 670 w 1321"/>
                      <a:gd name="T29" fmla="*/ 250 h 712"/>
                      <a:gd name="T30" fmla="*/ 401 w 1321"/>
                      <a:gd name="T31" fmla="*/ 250 h 712"/>
                      <a:gd name="T32" fmla="*/ 397 w 1321"/>
                      <a:gd name="T33" fmla="*/ 250 h 712"/>
                      <a:gd name="T34" fmla="*/ 344 w 1321"/>
                      <a:gd name="T35" fmla="*/ 249 h 712"/>
                      <a:gd name="T36" fmla="*/ 293 w 1321"/>
                      <a:gd name="T37" fmla="*/ 248 h 712"/>
                      <a:gd name="T38" fmla="*/ 245 w 1321"/>
                      <a:gd name="T39" fmla="*/ 245 h 712"/>
                      <a:gd name="T40" fmla="*/ 199 w 1321"/>
                      <a:gd name="T41" fmla="*/ 242 h 712"/>
                      <a:gd name="T42" fmla="*/ 158 w 1321"/>
                      <a:gd name="T43" fmla="*/ 238 h 712"/>
                      <a:gd name="T44" fmla="*/ 120 w 1321"/>
                      <a:gd name="T45" fmla="*/ 232 h 712"/>
                      <a:gd name="T46" fmla="*/ 84 w 1321"/>
                      <a:gd name="T47" fmla="*/ 228 h 712"/>
                      <a:gd name="T48" fmla="*/ 58 w 1321"/>
                      <a:gd name="T49" fmla="*/ 222 h 712"/>
                      <a:gd name="T50" fmla="*/ 30 w 1321"/>
                      <a:gd name="T51" fmla="*/ 214 h 712"/>
                      <a:gd name="T52" fmla="*/ 18 w 1321"/>
                      <a:gd name="T53" fmla="*/ 205 h 712"/>
                      <a:gd name="T54" fmla="*/ 6 w 1321"/>
                      <a:gd name="T55" fmla="*/ 195 h 712"/>
                      <a:gd name="T56" fmla="*/ 0 w 1321"/>
                      <a:gd name="T57" fmla="*/ 184 h 712"/>
                      <a:gd name="T58" fmla="*/ 0 w 1321"/>
                      <a:gd name="T59" fmla="*/ 183 h 712"/>
                      <a:gd name="T60" fmla="*/ 4 w 1321"/>
                      <a:gd name="T61" fmla="*/ 170 h 712"/>
                      <a:gd name="T62" fmla="*/ 16 w 1321"/>
                      <a:gd name="T63" fmla="*/ 157 h 712"/>
                      <a:gd name="T64" fmla="*/ 42 w 1321"/>
                      <a:gd name="T65" fmla="*/ 130 h 712"/>
                      <a:gd name="T66" fmla="*/ 77 w 1321"/>
                      <a:gd name="T67" fmla="*/ 105 h 712"/>
                      <a:gd name="T68" fmla="*/ 124 w 1321"/>
                      <a:gd name="T69" fmla="*/ 83 h 712"/>
                      <a:gd name="T70" fmla="*/ 172 w 1321"/>
                      <a:gd name="T71" fmla="*/ 61 h 712"/>
                      <a:gd name="T72" fmla="*/ 227 w 1321"/>
                      <a:gd name="T73" fmla="*/ 43 h 712"/>
                      <a:gd name="T74" fmla="*/ 287 w 1321"/>
                      <a:gd name="T75" fmla="*/ 29 h 712"/>
                      <a:gd name="T76" fmla="*/ 349 w 1321"/>
                      <a:gd name="T77" fmla="*/ 16 h 712"/>
                      <a:gd name="T78" fmla="*/ 419 w 1321"/>
                      <a:gd name="T79" fmla="*/ 8 h 712"/>
                      <a:gd name="T80" fmla="*/ 489 w 1321"/>
                      <a:gd name="T81" fmla="*/ 4 h 712"/>
                      <a:gd name="T82" fmla="*/ 562 w 1321"/>
                      <a:gd name="T83" fmla="*/ 0 h 712"/>
                      <a:gd name="T84" fmla="*/ 562 w 1321"/>
                      <a:gd name="T85" fmla="*/ 0 h 712"/>
                      <a:gd name="T86" fmla="*/ 639 w 1321"/>
                      <a:gd name="T87" fmla="*/ 4 h 712"/>
                      <a:gd name="T88" fmla="*/ 713 w 1321"/>
                      <a:gd name="T89" fmla="*/ 8 h 712"/>
                      <a:gd name="T90" fmla="*/ 785 w 1321"/>
                      <a:gd name="T91" fmla="*/ 18 h 712"/>
                      <a:gd name="T92" fmla="*/ 851 w 1321"/>
                      <a:gd name="T93" fmla="*/ 32 h 712"/>
                      <a:gd name="T94" fmla="*/ 911 w 1321"/>
                      <a:gd name="T95" fmla="*/ 48 h 712"/>
                      <a:gd name="T96" fmla="*/ 967 w 1321"/>
                      <a:gd name="T97" fmla="*/ 69 h 712"/>
                      <a:gd name="T98" fmla="*/ 1017 w 1321"/>
                      <a:gd name="T99" fmla="*/ 90 h 712"/>
                      <a:gd name="T100" fmla="*/ 1060 w 1321"/>
                      <a:gd name="T101" fmla="*/ 114 h 712"/>
                      <a:gd name="T102" fmla="*/ 1095 w 1321"/>
                      <a:gd name="T103" fmla="*/ 141 h 712"/>
                      <a:gd name="T104" fmla="*/ 1095 w 1321"/>
                      <a:gd name="T105" fmla="*/ 141 h 712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w 1321"/>
                      <a:gd name="T160" fmla="*/ 0 h 712"/>
                      <a:gd name="T161" fmla="*/ 1321 w 1321"/>
                      <a:gd name="T162" fmla="*/ 712 h 712"/>
                    </a:gdLst>
                    <a:ahLst/>
                    <a:cxnLst>
                      <a:cxn ang="T106">
                        <a:pos x="T0" y="T1"/>
                      </a:cxn>
                      <a:cxn ang="T107">
                        <a:pos x="T2" y="T3"/>
                      </a:cxn>
                      <a:cxn ang="T108">
                        <a:pos x="T4" y="T5"/>
                      </a:cxn>
                      <a:cxn ang="T109">
                        <a:pos x="T6" y="T7"/>
                      </a:cxn>
                      <a:cxn ang="T110">
                        <a:pos x="T8" y="T9"/>
                      </a:cxn>
                      <a:cxn ang="T111">
                        <a:pos x="T10" y="T11"/>
                      </a:cxn>
                      <a:cxn ang="T112">
                        <a:pos x="T12" y="T13"/>
                      </a:cxn>
                      <a:cxn ang="T113">
                        <a:pos x="T14" y="T15"/>
                      </a:cxn>
                      <a:cxn ang="T114">
                        <a:pos x="T16" y="T17"/>
                      </a:cxn>
                      <a:cxn ang="T115">
                        <a:pos x="T18" y="T19"/>
                      </a:cxn>
                      <a:cxn ang="T116">
                        <a:pos x="T20" y="T21"/>
                      </a:cxn>
                      <a:cxn ang="T117">
                        <a:pos x="T22" y="T23"/>
                      </a:cxn>
                      <a:cxn ang="T118">
                        <a:pos x="T24" y="T25"/>
                      </a:cxn>
                      <a:cxn ang="T119">
                        <a:pos x="T26" y="T27"/>
                      </a:cxn>
                      <a:cxn ang="T120">
                        <a:pos x="T28" y="T29"/>
                      </a:cxn>
                      <a:cxn ang="T121">
                        <a:pos x="T30" y="T31"/>
                      </a:cxn>
                      <a:cxn ang="T122">
                        <a:pos x="T32" y="T33"/>
                      </a:cxn>
                      <a:cxn ang="T123">
                        <a:pos x="T34" y="T35"/>
                      </a:cxn>
                      <a:cxn ang="T124">
                        <a:pos x="T36" y="T37"/>
                      </a:cxn>
                      <a:cxn ang="T125">
                        <a:pos x="T38" y="T39"/>
                      </a:cxn>
                      <a:cxn ang="T126">
                        <a:pos x="T40" y="T41"/>
                      </a:cxn>
                      <a:cxn ang="T127">
                        <a:pos x="T42" y="T43"/>
                      </a:cxn>
                      <a:cxn ang="T128">
                        <a:pos x="T44" y="T45"/>
                      </a:cxn>
                      <a:cxn ang="T129">
                        <a:pos x="T46" y="T47"/>
                      </a:cxn>
                      <a:cxn ang="T130">
                        <a:pos x="T48" y="T49"/>
                      </a:cxn>
                      <a:cxn ang="T131">
                        <a:pos x="T50" y="T51"/>
                      </a:cxn>
                      <a:cxn ang="T132">
                        <a:pos x="T52" y="T53"/>
                      </a:cxn>
                      <a:cxn ang="T133">
                        <a:pos x="T54" y="T55"/>
                      </a:cxn>
                      <a:cxn ang="T134">
                        <a:pos x="T56" y="T57"/>
                      </a:cxn>
                      <a:cxn ang="T135">
                        <a:pos x="T58" y="T59"/>
                      </a:cxn>
                      <a:cxn ang="T136">
                        <a:pos x="T60" y="T61"/>
                      </a:cxn>
                      <a:cxn ang="T137">
                        <a:pos x="T62" y="T63"/>
                      </a:cxn>
                      <a:cxn ang="T138">
                        <a:pos x="T64" y="T65"/>
                      </a:cxn>
                      <a:cxn ang="T139">
                        <a:pos x="T66" y="T67"/>
                      </a:cxn>
                      <a:cxn ang="T140">
                        <a:pos x="T68" y="T69"/>
                      </a:cxn>
                      <a:cxn ang="T141">
                        <a:pos x="T70" y="T71"/>
                      </a:cxn>
                      <a:cxn ang="T142">
                        <a:pos x="T72" y="T73"/>
                      </a:cxn>
                      <a:cxn ang="T143">
                        <a:pos x="T74" y="T75"/>
                      </a:cxn>
                      <a:cxn ang="T144">
                        <a:pos x="T76" y="T77"/>
                      </a:cxn>
                      <a:cxn ang="T145">
                        <a:pos x="T78" y="T79"/>
                      </a:cxn>
                      <a:cxn ang="T146">
                        <a:pos x="T80" y="T81"/>
                      </a:cxn>
                      <a:cxn ang="T147">
                        <a:pos x="T82" y="T83"/>
                      </a:cxn>
                      <a:cxn ang="T148">
                        <a:pos x="T84" y="T85"/>
                      </a:cxn>
                      <a:cxn ang="T149">
                        <a:pos x="T86" y="T87"/>
                      </a:cxn>
                      <a:cxn ang="T150">
                        <a:pos x="T88" y="T89"/>
                      </a:cxn>
                      <a:cxn ang="T151">
                        <a:pos x="T90" y="T91"/>
                      </a:cxn>
                      <a:cxn ang="T152">
                        <a:pos x="T92" y="T93"/>
                      </a:cxn>
                      <a:cxn ang="T153">
                        <a:pos x="T94" y="T95"/>
                      </a:cxn>
                      <a:cxn ang="T154">
                        <a:pos x="T96" y="T97"/>
                      </a:cxn>
                      <a:cxn ang="T155">
                        <a:pos x="T98" y="T99"/>
                      </a:cxn>
                      <a:cxn ang="T156">
                        <a:pos x="T100" y="T101"/>
                      </a:cxn>
                      <a:cxn ang="T157">
                        <a:pos x="T102" y="T103"/>
                      </a:cxn>
                      <a:cxn ang="T158">
                        <a:pos x="T104" y="T105"/>
                      </a:cxn>
                    </a:cxnLst>
                    <a:rect l="T159" t="T160" r="T161" b="T162"/>
                    <a:pathLst>
                      <a:path w="1321" h="712">
                        <a:moveTo>
                          <a:pt x="1301" y="401"/>
                        </a:moveTo>
                        <a:lnTo>
                          <a:pt x="1317" y="442"/>
                        </a:lnTo>
                        <a:lnTo>
                          <a:pt x="1321" y="481"/>
                        </a:lnTo>
                        <a:lnTo>
                          <a:pt x="1315" y="516"/>
                        </a:lnTo>
                        <a:lnTo>
                          <a:pt x="1298" y="550"/>
                        </a:lnTo>
                        <a:lnTo>
                          <a:pt x="1272" y="579"/>
                        </a:lnTo>
                        <a:lnTo>
                          <a:pt x="1239" y="604"/>
                        </a:lnTo>
                        <a:lnTo>
                          <a:pt x="1196" y="628"/>
                        </a:lnTo>
                        <a:lnTo>
                          <a:pt x="1147" y="649"/>
                        </a:lnTo>
                        <a:lnTo>
                          <a:pt x="1092" y="667"/>
                        </a:lnTo>
                        <a:lnTo>
                          <a:pt x="1031" y="683"/>
                        </a:lnTo>
                        <a:lnTo>
                          <a:pt x="967" y="694"/>
                        </a:lnTo>
                        <a:lnTo>
                          <a:pt x="896" y="704"/>
                        </a:lnTo>
                        <a:lnTo>
                          <a:pt x="824" y="710"/>
                        </a:lnTo>
                        <a:lnTo>
                          <a:pt x="795" y="712"/>
                        </a:lnTo>
                        <a:lnTo>
                          <a:pt x="476" y="712"/>
                        </a:lnTo>
                        <a:lnTo>
                          <a:pt x="472" y="712"/>
                        </a:lnTo>
                        <a:lnTo>
                          <a:pt x="409" y="708"/>
                        </a:lnTo>
                        <a:lnTo>
                          <a:pt x="348" y="704"/>
                        </a:lnTo>
                        <a:lnTo>
                          <a:pt x="290" y="696"/>
                        </a:lnTo>
                        <a:lnTo>
                          <a:pt x="235" y="689"/>
                        </a:lnTo>
                        <a:lnTo>
                          <a:pt x="186" y="677"/>
                        </a:lnTo>
                        <a:lnTo>
                          <a:pt x="141" y="663"/>
                        </a:lnTo>
                        <a:lnTo>
                          <a:pt x="102" y="648"/>
                        </a:lnTo>
                        <a:lnTo>
                          <a:pt x="67" y="630"/>
                        </a:lnTo>
                        <a:lnTo>
                          <a:pt x="39" y="608"/>
                        </a:lnTo>
                        <a:lnTo>
                          <a:pt x="18" y="583"/>
                        </a:lnTo>
                        <a:lnTo>
                          <a:pt x="6" y="554"/>
                        </a:lnTo>
                        <a:lnTo>
                          <a:pt x="0" y="524"/>
                        </a:lnTo>
                        <a:lnTo>
                          <a:pt x="0" y="520"/>
                        </a:lnTo>
                        <a:lnTo>
                          <a:pt x="4" y="487"/>
                        </a:lnTo>
                        <a:lnTo>
                          <a:pt x="16" y="446"/>
                        </a:lnTo>
                        <a:lnTo>
                          <a:pt x="51" y="370"/>
                        </a:lnTo>
                        <a:lnTo>
                          <a:pt x="94" y="299"/>
                        </a:lnTo>
                        <a:lnTo>
                          <a:pt x="147" y="235"/>
                        </a:lnTo>
                        <a:lnTo>
                          <a:pt x="204" y="176"/>
                        </a:lnTo>
                        <a:lnTo>
                          <a:pt x="270" y="125"/>
                        </a:lnTo>
                        <a:lnTo>
                          <a:pt x="341" y="82"/>
                        </a:lnTo>
                        <a:lnTo>
                          <a:pt x="415" y="47"/>
                        </a:lnTo>
                        <a:lnTo>
                          <a:pt x="497" y="21"/>
                        </a:lnTo>
                        <a:lnTo>
                          <a:pt x="581" y="6"/>
                        </a:lnTo>
                        <a:lnTo>
                          <a:pt x="667" y="0"/>
                        </a:lnTo>
                        <a:lnTo>
                          <a:pt x="759" y="6"/>
                        </a:lnTo>
                        <a:lnTo>
                          <a:pt x="847" y="23"/>
                        </a:lnTo>
                        <a:lnTo>
                          <a:pt x="932" y="53"/>
                        </a:lnTo>
                        <a:lnTo>
                          <a:pt x="1010" y="90"/>
                        </a:lnTo>
                        <a:lnTo>
                          <a:pt x="1082" y="137"/>
                        </a:lnTo>
                        <a:lnTo>
                          <a:pt x="1149" y="194"/>
                        </a:lnTo>
                        <a:lnTo>
                          <a:pt x="1208" y="256"/>
                        </a:lnTo>
                        <a:lnTo>
                          <a:pt x="1258" y="325"/>
                        </a:lnTo>
                        <a:lnTo>
                          <a:pt x="1301" y="401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FFFFFF"/>
                      </a:gs>
                      <a:gs pos="100000">
                        <a:schemeClr val="hlink"/>
                      </a:gs>
                    </a:gsLst>
                    <a:lin ang="5400000" scaled="1"/>
                  </a:gradFill>
                  <a:ln w="0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th-TH"/>
                  </a:p>
                </p:txBody>
              </p:sp>
            </p:grpSp>
            <p:sp>
              <p:nvSpPr>
                <p:cNvPr id="146462" name="Text Box 29"/>
                <p:cNvSpPr txBox="1">
                  <a:spLocks noChangeArrowheads="1"/>
                </p:cNvSpPr>
                <p:nvPr/>
              </p:nvSpPr>
              <p:spPr bwMode="gray">
                <a:xfrm>
                  <a:off x="4086" y="2025"/>
                  <a:ext cx="137" cy="109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 eaLnBrk="0" hangingPunct="0"/>
                  <a:endParaRPr lang="th-TH" sz="3000">
                    <a:solidFill>
                      <a:srgbClr val="FFFFFF"/>
                    </a:solidFill>
                  </a:endParaRPr>
                </a:p>
              </p:txBody>
            </p:sp>
          </p:grpSp>
          <p:sp>
            <p:nvSpPr>
              <p:cNvPr id="334872" name="Rectangle 24"/>
              <p:cNvSpPr>
                <a:spLocks noChangeArrowheads="1"/>
              </p:cNvSpPr>
              <p:nvPr/>
            </p:nvSpPr>
            <p:spPr bwMode="auto">
              <a:xfrm>
                <a:off x="2352" y="528"/>
                <a:ext cx="480" cy="8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th-TH" sz="15000" dirty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glow rad="101600">
                        <a:srgbClr val="FF33CC">
                          <a:alpha val="60000"/>
                        </a:srgbClr>
                      </a:glow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cs typeface="EucrosiaUPC" pitchFamily="18" charset="-34"/>
                  </a:rPr>
                  <a:t>4</a:t>
                </a:r>
              </a:p>
            </p:txBody>
          </p:sp>
        </p:grpSp>
        <p:grpSp>
          <p:nvGrpSpPr>
            <p:cNvPr id="6" name="Group 21"/>
            <p:cNvGrpSpPr>
              <a:grpSpLocks/>
            </p:cNvGrpSpPr>
            <p:nvPr/>
          </p:nvGrpSpPr>
          <p:grpSpPr bwMode="auto">
            <a:xfrm>
              <a:off x="827" y="1632"/>
              <a:ext cx="373" cy="363"/>
              <a:chOff x="2016" y="1920"/>
              <a:chExt cx="1680" cy="1680"/>
            </a:xfrm>
          </p:grpSpPr>
          <p:sp>
            <p:nvSpPr>
              <p:cNvPr id="136214" name="Oval 22"/>
              <p:cNvSpPr>
                <a:spLocks noChangeArrowheads="1"/>
              </p:cNvSpPr>
              <p:nvPr/>
            </p:nvSpPr>
            <p:spPr bwMode="gray">
              <a:xfrm>
                <a:off x="2016" y="1920"/>
                <a:ext cx="1680" cy="168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chemeClr val="folHlink">
                      <a:gamma/>
                      <a:shade val="24314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1800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146457" name="Freeform 23"/>
              <p:cNvSpPr>
                <a:spLocks/>
              </p:cNvSpPr>
              <p:nvPr/>
            </p:nvSpPr>
            <p:spPr bwMode="gray">
              <a:xfrm>
                <a:off x="2208" y="1948"/>
                <a:ext cx="1296" cy="634"/>
              </a:xfrm>
              <a:custGeom>
                <a:avLst/>
                <a:gdLst>
                  <a:gd name="T0" fmla="*/ 1095 w 1321"/>
                  <a:gd name="T1" fmla="*/ 141 h 712"/>
                  <a:gd name="T2" fmla="*/ 1109 w 1321"/>
                  <a:gd name="T3" fmla="*/ 156 h 712"/>
                  <a:gd name="T4" fmla="*/ 1112 w 1321"/>
                  <a:gd name="T5" fmla="*/ 170 h 712"/>
                  <a:gd name="T6" fmla="*/ 1107 w 1321"/>
                  <a:gd name="T7" fmla="*/ 182 h 712"/>
                  <a:gd name="T8" fmla="*/ 1093 w 1321"/>
                  <a:gd name="T9" fmla="*/ 192 h 712"/>
                  <a:gd name="T10" fmla="*/ 1071 w 1321"/>
                  <a:gd name="T11" fmla="*/ 204 h 712"/>
                  <a:gd name="T12" fmla="*/ 1043 w 1321"/>
                  <a:gd name="T13" fmla="*/ 213 h 712"/>
                  <a:gd name="T14" fmla="*/ 1007 w 1321"/>
                  <a:gd name="T15" fmla="*/ 221 h 712"/>
                  <a:gd name="T16" fmla="*/ 966 w 1321"/>
                  <a:gd name="T17" fmla="*/ 229 h 712"/>
                  <a:gd name="T18" fmla="*/ 919 w 1321"/>
                  <a:gd name="T19" fmla="*/ 235 h 712"/>
                  <a:gd name="T20" fmla="*/ 868 w 1321"/>
                  <a:gd name="T21" fmla="*/ 240 h 712"/>
                  <a:gd name="T22" fmla="*/ 814 w 1321"/>
                  <a:gd name="T23" fmla="*/ 243 h 712"/>
                  <a:gd name="T24" fmla="*/ 754 w 1321"/>
                  <a:gd name="T25" fmla="*/ 248 h 712"/>
                  <a:gd name="T26" fmla="*/ 694 w 1321"/>
                  <a:gd name="T27" fmla="*/ 249 h 712"/>
                  <a:gd name="T28" fmla="*/ 670 w 1321"/>
                  <a:gd name="T29" fmla="*/ 250 h 712"/>
                  <a:gd name="T30" fmla="*/ 401 w 1321"/>
                  <a:gd name="T31" fmla="*/ 250 h 712"/>
                  <a:gd name="T32" fmla="*/ 397 w 1321"/>
                  <a:gd name="T33" fmla="*/ 250 h 712"/>
                  <a:gd name="T34" fmla="*/ 344 w 1321"/>
                  <a:gd name="T35" fmla="*/ 249 h 712"/>
                  <a:gd name="T36" fmla="*/ 293 w 1321"/>
                  <a:gd name="T37" fmla="*/ 248 h 712"/>
                  <a:gd name="T38" fmla="*/ 245 w 1321"/>
                  <a:gd name="T39" fmla="*/ 245 h 712"/>
                  <a:gd name="T40" fmla="*/ 199 w 1321"/>
                  <a:gd name="T41" fmla="*/ 242 h 712"/>
                  <a:gd name="T42" fmla="*/ 158 w 1321"/>
                  <a:gd name="T43" fmla="*/ 238 h 712"/>
                  <a:gd name="T44" fmla="*/ 120 w 1321"/>
                  <a:gd name="T45" fmla="*/ 232 h 712"/>
                  <a:gd name="T46" fmla="*/ 84 w 1321"/>
                  <a:gd name="T47" fmla="*/ 228 h 712"/>
                  <a:gd name="T48" fmla="*/ 58 w 1321"/>
                  <a:gd name="T49" fmla="*/ 222 h 712"/>
                  <a:gd name="T50" fmla="*/ 30 w 1321"/>
                  <a:gd name="T51" fmla="*/ 214 h 712"/>
                  <a:gd name="T52" fmla="*/ 18 w 1321"/>
                  <a:gd name="T53" fmla="*/ 205 h 712"/>
                  <a:gd name="T54" fmla="*/ 6 w 1321"/>
                  <a:gd name="T55" fmla="*/ 195 h 712"/>
                  <a:gd name="T56" fmla="*/ 0 w 1321"/>
                  <a:gd name="T57" fmla="*/ 184 h 712"/>
                  <a:gd name="T58" fmla="*/ 0 w 1321"/>
                  <a:gd name="T59" fmla="*/ 183 h 712"/>
                  <a:gd name="T60" fmla="*/ 4 w 1321"/>
                  <a:gd name="T61" fmla="*/ 170 h 712"/>
                  <a:gd name="T62" fmla="*/ 16 w 1321"/>
                  <a:gd name="T63" fmla="*/ 157 h 712"/>
                  <a:gd name="T64" fmla="*/ 42 w 1321"/>
                  <a:gd name="T65" fmla="*/ 130 h 712"/>
                  <a:gd name="T66" fmla="*/ 77 w 1321"/>
                  <a:gd name="T67" fmla="*/ 105 h 712"/>
                  <a:gd name="T68" fmla="*/ 124 w 1321"/>
                  <a:gd name="T69" fmla="*/ 83 h 712"/>
                  <a:gd name="T70" fmla="*/ 172 w 1321"/>
                  <a:gd name="T71" fmla="*/ 61 h 712"/>
                  <a:gd name="T72" fmla="*/ 227 w 1321"/>
                  <a:gd name="T73" fmla="*/ 43 h 712"/>
                  <a:gd name="T74" fmla="*/ 287 w 1321"/>
                  <a:gd name="T75" fmla="*/ 29 h 712"/>
                  <a:gd name="T76" fmla="*/ 349 w 1321"/>
                  <a:gd name="T77" fmla="*/ 16 h 712"/>
                  <a:gd name="T78" fmla="*/ 419 w 1321"/>
                  <a:gd name="T79" fmla="*/ 8 h 712"/>
                  <a:gd name="T80" fmla="*/ 489 w 1321"/>
                  <a:gd name="T81" fmla="*/ 4 h 712"/>
                  <a:gd name="T82" fmla="*/ 562 w 1321"/>
                  <a:gd name="T83" fmla="*/ 0 h 712"/>
                  <a:gd name="T84" fmla="*/ 562 w 1321"/>
                  <a:gd name="T85" fmla="*/ 0 h 712"/>
                  <a:gd name="T86" fmla="*/ 639 w 1321"/>
                  <a:gd name="T87" fmla="*/ 4 h 712"/>
                  <a:gd name="T88" fmla="*/ 713 w 1321"/>
                  <a:gd name="T89" fmla="*/ 8 h 712"/>
                  <a:gd name="T90" fmla="*/ 785 w 1321"/>
                  <a:gd name="T91" fmla="*/ 18 h 712"/>
                  <a:gd name="T92" fmla="*/ 851 w 1321"/>
                  <a:gd name="T93" fmla="*/ 32 h 712"/>
                  <a:gd name="T94" fmla="*/ 911 w 1321"/>
                  <a:gd name="T95" fmla="*/ 48 h 712"/>
                  <a:gd name="T96" fmla="*/ 967 w 1321"/>
                  <a:gd name="T97" fmla="*/ 69 h 712"/>
                  <a:gd name="T98" fmla="*/ 1017 w 1321"/>
                  <a:gd name="T99" fmla="*/ 90 h 712"/>
                  <a:gd name="T100" fmla="*/ 1060 w 1321"/>
                  <a:gd name="T101" fmla="*/ 114 h 712"/>
                  <a:gd name="T102" fmla="*/ 1095 w 1321"/>
                  <a:gd name="T103" fmla="*/ 141 h 712"/>
                  <a:gd name="T104" fmla="*/ 1095 w 1321"/>
                  <a:gd name="T105" fmla="*/ 141 h 712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1321"/>
                  <a:gd name="T160" fmla="*/ 0 h 712"/>
                  <a:gd name="T161" fmla="*/ 1321 w 1321"/>
                  <a:gd name="T162" fmla="*/ 712 h 712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chemeClr val="folHlink"/>
                  </a:gs>
                </a:gsLst>
                <a:lin ang="5400000" scaled="1"/>
              </a:gradFill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h-TH"/>
              </a:p>
            </p:txBody>
          </p:sp>
        </p:grpSp>
        <p:sp>
          <p:nvSpPr>
            <p:cNvPr id="334885" name="AutoShape 37"/>
            <p:cNvSpPr>
              <a:spLocks noChangeArrowheads="1"/>
            </p:cNvSpPr>
            <p:nvPr/>
          </p:nvSpPr>
          <p:spPr bwMode="auto">
            <a:xfrm rot="5400000">
              <a:off x="4272" y="2256"/>
              <a:ext cx="1584" cy="912"/>
            </a:xfrm>
            <a:custGeom>
              <a:avLst/>
              <a:gdLst>
                <a:gd name="G0" fmla="+- 16200 0 0"/>
                <a:gd name="G1" fmla="+- 5400 0 0"/>
                <a:gd name="G2" fmla="+- 21600 0 5400"/>
                <a:gd name="G3" fmla="+- 10800 0 5400"/>
                <a:gd name="G4" fmla="+- 21600 0 16200"/>
                <a:gd name="G5" fmla="*/ G4 G3 10800"/>
                <a:gd name="G6" fmla="+- 21600 0 G5"/>
                <a:gd name="T0" fmla="*/ 16200 w 21600"/>
                <a:gd name="T1" fmla="*/ 0 h 21600"/>
                <a:gd name="T2" fmla="*/ 0 w 21600"/>
                <a:gd name="T3" fmla="*/ 10800 h 21600"/>
                <a:gd name="T4" fmla="*/ 16200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rgbClr val="00B0F0"/>
            </a:solidFill>
            <a:ln w="9525">
              <a:noFill/>
              <a:miter lim="800000"/>
              <a:headEnd/>
              <a:tailEnd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30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glow rad="101600">
                      <a:srgbClr val="FF33CC">
                        <a:alpha val="60000"/>
                      </a:srgbClr>
                    </a:glow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JasmineUPC" pitchFamily="18" charset="-34"/>
                  <a:cs typeface="JasmineUPC" pitchFamily="18" charset="-34"/>
                </a:rPr>
                <a:t>P r </a:t>
              </a:r>
              <a:r>
                <a:rPr lang="en-US" sz="3000" dirty="0" err="1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glow rad="101600">
                      <a:srgbClr val="FF33CC">
                        <a:alpha val="60000"/>
                      </a:srgbClr>
                    </a:glow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JasmineUPC" pitchFamily="18" charset="-34"/>
                  <a:cs typeface="JasmineUPC" pitchFamily="18" charset="-34"/>
                </a:rPr>
                <a:t>i</a:t>
              </a:r>
              <a:r>
                <a:rPr lang="en-US" sz="30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glow rad="101600">
                      <a:srgbClr val="FF33CC">
                        <a:alpha val="60000"/>
                      </a:srgbClr>
                    </a:glow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JasmineUPC" pitchFamily="18" charset="-34"/>
                  <a:cs typeface="JasmineUPC" pitchFamily="18" charset="-34"/>
                </a:rPr>
                <a:t> c e</a:t>
              </a:r>
              <a:endParaRPr lang="th-TH" sz="3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FF33CC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JasmineUPC" pitchFamily="18" charset="-34"/>
                <a:cs typeface="JasmineUPC" pitchFamily="18" charset="-34"/>
              </a:endParaRPr>
            </a:p>
          </p:txBody>
        </p:sp>
      </p:grpSp>
      <p:sp>
        <p:nvSpPr>
          <p:cNvPr id="19" name="Rectangle 25"/>
          <p:cNvSpPr>
            <a:spLocks noChangeArrowheads="1"/>
          </p:cNvSpPr>
          <p:nvPr/>
        </p:nvSpPr>
        <p:spPr bwMode="auto">
          <a:xfrm>
            <a:off x="838200" y="932507"/>
            <a:ext cx="2499672" cy="896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th-TH" sz="6600" b="1" dirty="0" smtClean="0">
                <a:solidFill>
                  <a:srgbClr val="FF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JasmineUPC" pitchFamily="18" charset="-34"/>
                <a:cs typeface="JasmineUPC" pitchFamily="18" charset="-34"/>
              </a:rPr>
              <a:t>ขั้นตอนที่</a:t>
            </a:r>
            <a:endParaRPr lang="th-TH" sz="6600" b="1" dirty="0">
              <a:solidFill>
                <a:srgbClr val="FF66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52400" y="152400"/>
            <a:ext cx="8839200" cy="6629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ตัวยึดหมายเลขภาพนิ่ง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6A32BB-9C0B-4B9C-9E60-8F5465FF59F2}" type="slidenum">
              <a:rPr lang="en-US"/>
              <a:pPr>
                <a:defRPr/>
              </a:pPr>
              <a:t>102</a:t>
            </a:fld>
            <a:endParaRPr lang="en-US"/>
          </a:p>
        </p:txBody>
      </p:sp>
      <p:grpSp>
        <p:nvGrpSpPr>
          <p:cNvPr id="2" name="Group 29"/>
          <p:cNvGrpSpPr/>
          <p:nvPr/>
        </p:nvGrpSpPr>
        <p:grpSpPr>
          <a:xfrm>
            <a:off x="533400" y="4191000"/>
            <a:ext cx="685800" cy="1219200"/>
            <a:chOff x="457200" y="4800600"/>
            <a:chExt cx="685800" cy="1219200"/>
          </a:xfrm>
        </p:grpSpPr>
        <p:sp>
          <p:nvSpPr>
            <p:cNvPr id="16" name="เครื่องหมายบั้ง 11"/>
            <p:cNvSpPr/>
            <p:nvPr/>
          </p:nvSpPr>
          <p:spPr>
            <a:xfrm rot="5400000">
              <a:off x="190500" y="5067300"/>
              <a:ext cx="1219200" cy="685800"/>
            </a:xfrm>
            <a:prstGeom prst="chevr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schemeClr val="tx1"/>
                </a:solidFill>
              </a:endParaRPr>
            </a:p>
          </p:txBody>
        </p:sp>
        <p:sp>
          <p:nvSpPr>
            <p:cNvPr id="23" name="วงรี 20"/>
            <p:cNvSpPr/>
            <p:nvPr/>
          </p:nvSpPr>
          <p:spPr>
            <a:xfrm>
              <a:off x="609600" y="5257800"/>
              <a:ext cx="381000" cy="381000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3</a:t>
              </a:r>
              <a:endParaRPr lang="th-TH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" name="Group 48"/>
          <p:cNvGrpSpPr/>
          <p:nvPr/>
        </p:nvGrpSpPr>
        <p:grpSpPr>
          <a:xfrm>
            <a:off x="1442329" y="4191000"/>
            <a:ext cx="7701670" cy="2322493"/>
            <a:chOff x="1442329" y="3925907"/>
            <a:chExt cx="7701670" cy="2322493"/>
          </a:xfrm>
        </p:grpSpPr>
        <p:sp>
          <p:nvSpPr>
            <p:cNvPr id="25" name="Rectangle 24"/>
            <p:cNvSpPr/>
            <p:nvPr/>
          </p:nvSpPr>
          <p:spPr>
            <a:xfrm>
              <a:off x="1442489" y="3925907"/>
              <a:ext cx="6863311" cy="523220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 eaLnBrk="0" hangingPunct="0"/>
              <a:r>
                <a:rPr lang="th-TH" sz="2800" b="1" dirty="0" smtClean="0">
                  <a:solidFill>
                    <a:srgbClr val="C00000"/>
                  </a:solidFill>
                </a:rPr>
                <a:t>กรณีถูกต้องตามเอกสารรายเดียว </a:t>
              </a:r>
              <a:r>
                <a:rPr lang="en-US" sz="2800" b="1" dirty="0" smtClean="0">
                  <a:solidFill>
                    <a:srgbClr val="C00000"/>
                  </a:solidFill>
                </a:rPr>
                <a:t>:</a:t>
              </a:r>
              <a:r>
                <a:rPr lang="th-TH" sz="2800" b="1" dirty="0" smtClean="0">
                  <a:solidFill>
                    <a:srgbClr val="C00000"/>
                  </a:solidFill>
                </a:rPr>
                <a:t> </a:t>
              </a:r>
              <a:endParaRPr lang="en-US" sz="2800" b="1" dirty="0" smtClean="0">
                <a:solidFill>
                  <a:srgbClr val="C00000"/>
                </a:solidFill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1456899" y="4500264"/>
              <a:ext cx="5629701" cy="4924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/>
              <a:r>
                <a:rPr lang="th-TH" sz="2600" b="1" i="1" dirty="0" smtClean="0">
                  <a:solidFill>
                    <a:srgbClr val="FF0000"/>
                  </a:solidFill>
                </a:rPr>
                <a:t>สอบราคา </a:t>
              </a:r>
              <a:r>
                <a:rPr lang="en-US" sz="2600" b="1" i="1" dirty="0" smtClean="0">
                  <a:solidFill>
                    <a:srgbClr val="000099"/>
                  </a:solidFill>
                </a:rPr>
                <a:t>: </a:t>
              </a:r>
              <a:r>
                <a:rPr lang="th-TH" sz="2600" b="1" i="1" dirty="0" smtClean="0">
                  <a:solidFill>
                    <a:srgbClr val="000099"/>
                  </a:solidFill>
                </a:rPr>
                <a:t>ให้ดำเนินการตามขั้นที่ 3 โดยอนุโลม </a:t>
              </a:r>
              <a:endParaRPr lang="th-TH" sz="2600" i="1" dirty="0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1447800" y="5293042"/>
              <a:ext cx="1758071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/>
              <a:r>
                <a:rPr lang="th-TH" b="1" i="1" dirty="0" smtClean="0"/>
                <a:t>ประกวดราคา</a:t>
              </a:r>
              <a:r>
                <a:rPr lang="th-TH" b="1" i="1" dirty="0" smtClean="0">
                  <a:solidFill>
                    <a:srgbClr val="00B050"/>
                  </a:solidFill>
                </a:rPr>
                <a:t> </a:t>
              </a:r>
              <a:r>
                <a:rPr lang="en-US" b="1" i="1" dirty="0" smtClean="0"/>
                <a:t>:</a:t>
              </a:r>
              <a:r>
                <a:rPr lang="th-TH" b="1" i="1" dirty="0" smtClean="0"/>
                <a:t> </a:t>
              </a:r>
              <a:endParaRPr lang="th-TH" i="1" dirty="0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1442329" y="5562600"/>
              <a:ext cx="1654734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/>
              <a:r>
                <a:rPr lang="en-US" sz="2800" b="1" i="1" dirty="0" smtClean="0">
                  <a:solidFill>
                    <a:srgbClr val="CC0099"/>
                  </a:solidFill>
                </a:rPr>
                <a:t>e – Auction : </a:t>
              </a:r>
              <a:endParaRPr lang="th-TH" i="1" dirty="0">
                <a:solidFill>
                  <a:srgbClr val="CC0099"/>
                </a:solidFill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3429000" y="5380910"/>
              <a:ext cx="5714999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h-TH" b="1" i="1" dirty="0" smtClean="0"/>
                <a:t>ให้ยกเลิก  </a:t>
              </a:r>
              <a:r>
                <a:rPr lang="th-TH" b="1" i="1" u="sng" dirty="0" smtClean="0"/>
                <a:t>หรือ</a:t>
              </a:r>
              <a:r>
                <a:rPr lang="th-TH" b="1" i="1" dirty="0" smtClean="0"/>
                <a:t> </a:t>
              </a:r>
            </a:p>
            <a:p>
              <a:r>
                <a:rPr lang="th-TH" b="1" i="1" dirty="0" smtClean="0"/>
                <a:t>หาก </a:t>
              </a:r>
              <a:r>
                <a:rPr lang="th-TH" b="1" i="1" dirty="0" err="1" smtClean="0"/>
                <a:t>คกก.</a:t>
              </a:r>
              <a:r>
                <a:rPr lang="th-TH" b="1" i="1" dirty="0" smtClean="0"/>
                <a:t>พิจารณาผล เห็นควรดำเนินการต่อไป </a:t>
              </a:r>
              <a:r>
                <a:rPr lang="th-TH" b="1" i="1" u="sng" dirty="0" smtClean="0"/>
                <a:t>ก็ได้</a:t>
              </a:r>
              <a:endParaRPr lang="th-TH" i="1" dirty="0"/>
            </a:p>
          </p:txBody>
        </p:sp>
        <p:sp>
          <p:nvSpPr>
            <p:cNvPr id="31" name="Right Brace 30"/>
            <p:cNvSpPr/>
            <p:nvPr/>
          </p:nvSpPr>
          <p:spPr>
            <a:xfrm>
              <a:off x="3200400" y="5449907"/>
              <a:ext cx="76200" cy="798493"/>
            </a:xfrm>
            <a:prstGeom prst="rightBrac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th-TH" i="1" dirty="0"/>
            </a:p>
          </p:txBody>
        </p:sp>
      </p:grpSp>
      <p:grpSp>
        <p:nvGrpSpPr>
          <p:cNvPr id="4" name="Group 31"/>
          <p:cNvGrpSpPr/>
          <p:nvPr/>
        </p:nvGrpSpPr>
        <p:grpSpPr>
          <a:xfrm>
            <a:off x="533400" y="2133600"/>
            <a:ext cx="685800" cy="1219200"/>
            <a:chOff x="457200" y="4800600"/>
            <a:chExt cx="685800" cy="1219200"/>
          </a:xfrm>
        </p:grpSpPr>
        <p:sp>
          <p:nvSpPr>
            <p:cNvPr id="33" name="เครื่องหมายบั้ง 11"/>
            <p:cNvSpPr/>
            <p:nvPr/>
          </p:nvSpPr>
          <p:spPr>
            <a:xfrm rot="5400000">
              <a:off x="190500" y="5067300"/>
              <a:ext cx="1219200" cy="685800"/>
            </a:xfrm>
            <a:prstGeom prst="chevr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schemeClr val="tx1"/>
                </a:solidFill>
              </a:endParaRPr>
            </a:p>
          </p:txBody>
        </p:sp>
        <p:sp>
          <p:nvSpPr>
            <p:cNvPr id="34" name="วงรี 20"/>
            <p:cNvSpPr/>
            <p:nvPr/>
          </p:nvSpPr>
          <p:spPr>
            <a:xfrm>
              <a:off x="609600" y="5257800"/>
              <a:ext cx="381000" cy="381000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2</a:t>
              </a:r>
              <a:endParaRPr lang="th-TH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" name="Group 49"/>
          <p:cNvGrpSpPr/>
          <p:nvPr/>
        </p:nvGrpSpPr>
        <p:grpSpPr>
          <a:xfrm>
            <a:off x="1447800" y="2219980"/>
            <a:ext cx="7162800" cy="1971020"/>
            <a:chOff x="1447800" y="2362200"/>
            <a:chExt cx="7162800" cy="1971020"/>
          </a:xfrm>
        </p:grpSpPr>
        <p:sp>
          <p:nvSpPr>
            <p:cNvPr id="53262" name="Rectangle 13"/>
            <p:cNvSpPr>
              <a:spLocks noChangeArrowheads="1"/>
            </p:cNvSpPr>
            <p:nvPr/>
          </p:nvSpPr>
          <p:spPr bwMode="auto">
            <a:xfrm>
              <a:off x="1447800" y="2362200"/>
              <a:ext cx="6858000" cy="523875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 eaLnBrk="0" hangingPunct="0"/>
              <a:r>
                <a:rPr lang="th-TH" sz="2800" b="1" dirty="0" smtClean="0"/>
                <a:t>เสนอราคา</a:t>
              </a:r>
              <a:r>
                <a:rPr lang="th-TH" sz="2800" b="1" dirty="0"/>
                <a:t>เท่ากันหลายราย </a:t>
              </a: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1447801" y="2895600"/>
              <a:ext cx="2971799" cy="4924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/>
              <a:r>
                <a:rPr lang="th-TH" sz="2600" b="1" i="1" dirty="0" smtClean="0">
                  <a:solidFill>
                    <a:srgbClr val="FF0000"/>
                  </a:solidFill>
                </a:rPr>
                <a:t>สอบราคา </a:t>
              </a:r>
              <a:r>
                <a:rPr lang="th-TH" sz="2600" b="1" i="1" dirty="0" smtClean="0">
                  <a:solidFill>
                    <a:srgbClr val="000099"/>
                  </a:solidFill>
                </a:rPr>
                <a:t>/ ประกวดราคา </a:t>
              </a:r>
              <a:r>
                <a:rPr lang="en-US" sz="2600" b="1" i="1" dirty="0" smtClean="0">
                  <a:solidFill>
                    <a:srgbClr val="000099"/>
                  </a:solidFill>
                </a:rPr>
                <a:t>: </a:t>
              </a:r>
              <a:r>
                <a:rPr lang="th-TH" sz="2600" b="1" i="1" dirty="0" smtClean="0">
                  <a:solidFill>
                    <a:srgbClr val="000099"/>
                  </a:solidFill>
                </a:rPr>
                <a:t>            </a:t>
              </a:r>
              <a:r>
                <a:rPr lang="th-TH" sz="2600" b="1" i="1" dirty="0" smtClean="0"/>
                <a:t> </a:t>
              </a:r>
              <a:endParaRPr lang="th-TH" sz="2600" i="1" dirty="0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1447800" y="3810000"/>
              <a:ext cx="1758071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h-TH" sz="2800" b="1" i="1" dirty="0" smtClean="0">
                  <a:solidFill>
                    <a:srgbClr val="00B050"/>
                  </a:solidFill>
                </a:rPr>
                <a:t> </a:t>
              </a:r>
              <a:endParaRPr lang="th-TH" i="1" dirty="0">
                <a:solidFill>
                  <a:srgbClr val="00B050"/>
                </a:solidFill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3962400" y="2885420"/>
              <a:ext cx="373380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th-TH" b="1" i="1" dirty="0" smtClean="0">
                  <a:solidFill>
                    <a:prstClr val="black"/>
                  </a:solidFill>
                </a:rPr>
                <a:t>ให้ผู้ที่เสนอราคาดังกล่าวยื่นซองใหม่ </a:t>
              </a:r>
              <a:endParaRPr lang="th-TH" i="1" dirty="0">
                <a:solidFill>
                  <a:prstClr val="black"/>
                </a:solidFill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1447800" y="3266420"/>
              <a:ext cx="1654734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/>
              <a:r>
                <a:rPr lang="en-US" sz="2800" b="1" i="1" dirty="0" smtClean="0"/>
                <a:t>e – Auction : </a:t>
              </a:r>
              <a:endParaRPr lang="th-TH" i="1" dirty="0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2895600" y="3338155"/>
              <a:ext cx="571500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th-TH" b="1" i="1" dirty="0" smtClean="0">
                  <a:solidFill>
                    <a:prstClr val="black"/>
                  </a:solidFill>
                </a:rPr>
                <a:t>ระบบต่อเวลาอัตโนมัติ ถ้าไม่สำเร็จ ให้ยกเลิก</a:t>
              </a:r>
              <a:endParaRPr lang="th-TH" i="1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6" name="Group 41"/>
          <p:cNvGrpSpPr/>
          <p:nvPr/>
        </p:nvGrpSpPr>
        <p:grpSpPr>
          <a:xfrm>
            <a:off x="533400" y="381000"/>
            <a:ext cx="685800" cy="1219200"/>
            <a:chOff x="457200" y="4800600"/>
            <a:chExt cx="685800" cy="1219200"/>
          </a:xfrm>
        </p:grpSpPr>
        <p:sp>
          <p:nvSpPr>
            <p:cNvPr id="43" name="เครื่องหมายบั้ง 11"/>
            <p:cNvSpPr/>
            <p:nvPr/>
          </p:nvSpPr>
          <p:spPr>
            <a:xfrm rot="5400000">
              <a:off x="190500" y="5067300"/>
              <a:ext cx="1219200" cy="685800"/>
            </a:xfrm>
            <a:prstGeom prst="chevr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schemeClr val="tx1"/>
                </a:solidFill>
              </a:endParaRPr>
            </a:p>
          </p:txBody>
        </p:sp>
        <p:sp>
          <p:nvSpPr>
            <p:cNvPr id="44" name="วงรี 20"/>
            <p:cNvSpPr/>
            <p:nvPr/>
          </p:nvSpPr>
          <p:spPr>
            <a:xfrm>
              <a:off x="609600" y="5257800"/>
              <a:ext cx="381000" cy="381000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1</a:t>
              </a:r>
              <a:endParaRPr lang="th-TH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" name="Group 53"/>
          <p:cNvGrpSpPr/>
          <p:nvPr/>
        </p:nvGrpSpPr>
        <p:grpSpPr>
          <a:xfrm>
            <a:off x="1447800" y="381000"/>
            <a:ext cx="6934200" cy="1752600"/>
            <a:chOff x="1447800" y="838200"/>
            <a:chExt cx="6934200" cy="1752600"/>
          </a:xfrm>
        </p:grpSpPr>
        <p:sp>
          <p:nvSpPr>
            <p:cNvPr id="53264" name="Rectangle 6"/>
            <p:cNvSpPr>
              <a:spLocks noChangeArrowheads="1"/>
            </p:cNvSpPr>
            <p:nvPr/>
          </p:nvSpPr>
          <p:spPr bwMode="auto">
            <a:xfrm>
              <a:off x="1447800" y="838200"/>
              <a:ext cx="6934200" cy="523220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 eaLnBrk="0" hangingPunct="0"/>
              <a:r>
                <a:rPr lang="th-TH" sz="2800" b="1" dirty="0"/>
                <a:t>รายที่เลือกไม่ยอมเข้า</a:t>
              </a:r>
              <a:r>
                <a:rPr lang="th-TH" sz="2800" b="1" dirty="0" smtClean="0"/>
                <a:t>ทำสัญญา</a:t>
              </a:r>
              <a:endParaRPr lang="th-TH" sz="2800" b="1" dirty="0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4724400" y="1534180"/>
              <a:ext cx="2481263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h-TH" b="1" i="1" dirty="0" smtClean="0">
                  <a:solidFill>
                    <a:prstClr val="black"/>
                  </a:solidFill>
                </a:rPr>
                <a:t>ให้พิจารณารายต่ำถัดไป</a:t>
              </a:r>
              <a:endParaRPr lang="th-TH" i="1" dirty="0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1600201" y="1295400"/>
              <a:ext cx="3809999" cy="4924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/>
              <a:r>
                <a:rPr lang="th-TH" sz="2600" b="1" i="1" dirty="0" smtClean="0">
                  <a:solidFill>
                    <a:srgbClr val="FF0000"/>
                  </a:solidFill>
                </a:rPr>
                <a:t>สอบราคา </a:t>
              </a:r>
              <a:r>
                <a:rPr lang="th-TH" sz="2600" b="1" i="1" dirty="0" smtClean="0">
                  <a:solidFill>
                    <a:srgbClr val="000099"/>
                  </a:solidFill>
                </a:rPr>
                <a:t>/ ประกวดราคา </a:t>
              </a:r>
              <a:r>
                <a:rPr lang="en-US" sz="2600" b="1" i="1" dirty="0" smtClean="0">
                  <a:solidFill>
                    <a:srgbClr val="000099"/>
                  </a:solidFill>
                </a:rPr>
                <a:t>:   </a:t>
              </a:r>
              <a:r>
                <a:rPr lang="th-TH" sz="2600" b="1" i="1" dirty="0" smtClean="0">
                  <a:solidFill>
                    <a:srgbClr val="000099"/>
                  </a:solidFill>
                </a:rPr>
                <a:t>            </a:t>
              </a:r>
              <a:r>
                <a:rPr lang="th-TH" sz="2600" b="1" i="1" dirty="0" smtClean="0"/>
                <a:t> </a:t>
              </a:r>
              <a:endParaRPr lang="th-TH" sz="2600" i="1" dirty="0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1600200" y="1676400"/>
              <a:ext cx="1758071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/>
              <a:r>
                <a:rPr lang="en-US" sz="2800" b="1" i="1" dirty="0" smtClean="0"/>
                <a:t>e – bidding :</a:t>
              </a:r>
              <a:r>
                <a:rPr lang="th-TH" sz="2800" b="1" i="1" dirty="0" smtClean="0"/>
                <a:t> </a:t>
              </a:r>
              <a:endParaRPr lang="th-TH" i="1" dirty="0"/>
            </a:p>
          </p:txBody>
        </p:sp>
        <p:sp>
          <p:nvSpPr>
            <p:cNvPr id="48" name="Right Brace 47"/>
            <p:cNvSpPr/>
            <p:nvPr/>
          </p:nvSpPr>
          <p:spPr>
            <a:xfrm>
              <a:off x="4419600" y="1524000"/>
              <a:ext cx="152400" cy="533400"/>
            </a:xfrm>
            <a:prstGeom prst="rightBrac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th-TH" i="1" dirty="0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1600200" y="2067580"/>
              <a:ext cx="277511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2800" b="1" i="1" dirty="0" smtClean="0">
                  <a:solidFill>
                    <a:srgbClr val="CC0099"/>
                  </a:solidFill>
                </a:rPr>
                <a:t>e – market  </a:t>
              </a:r>
              <a:r>
                <a:rPr lang="th-TH" sz="2800" b="1" i="1" dirty="0" smtClean="0">
                  <a:solidFill>
                    <a:srgbClr val="CC0099"/>
                  </a:solidFill>
                </a:rPr>
                <a:t>/ </a:t>
              </a:r>
              <a:r>
                <a:rPr lang="en-US" sz="2800" b="1" i="1" dirty="0" smtClean="0">
                  <a:solidFill>
                    <a:srgbClr val="CC0099"/>
                  </a:solidFill>
                </a:rPr>
                <a:t>e – Auction : </a:t>
              </a:r>
              <a:endParaRPr lang="th-TH" i="1" dirty="0">
                <a:solidFill>
                  <a:srgbClr val="CC0099"/>
                </a:solidFill>
              </a:endParaRP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4343400" y="2129135"/>
              <a:ext cx="3395663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h-TH" b="1" i="1" dirty="0" smtClean="0">
                  <a:solidFill>
                    <a:prstClr val="black"/>
                  </a:solidFill>
                </a:rPr>
                <a:t>ให้ยกเลิก (เรียกต่ำถัดไปไม่ได้)</a:t>
              </a:r>
              <a:endParaRPr lang="th-TH" i="1" dirty="0"/>
            </a:p>
          </p:txBody>
        </p:sp>
      </p:grpSp>
      <p:sp>
        <p:nvSpPr>
          <p:cNvPr id="51" name="Rectangle 51"/>
          <p:cNvSpPr/>
          <p:nvPr/>
        </p:nvSpPr>
        <p:spPr>
          <a:xfrm>
            <a:off x="1447800" y="3505200"/>
            <a:ext cx="27943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l"/>
            <a:r>
              <a:rPr lang="en-US" sz="2800" b="1" i="1" dirty="0" smtClean="0">
                <a:solidFill>
                  <a:srgbClr val="CC0099"/>
                </a:solidFill>
              </a:rPr>
              <a:t>e – market  </a:t>
            </a:r>
            <a:r>
              <a:rPr lang="th-TH" sz="2800" b="1" i="1" dirty="0" smtClean="0">
                <a:solidFill>
                  <a:srgbClr val="CC0099"/>
                </a:solidFill>
              </a:rPr>
              <a:t>/ </a:t>
            </a:r>
            <a:r>
              <a:rPr lang="en-US" sz="2800" b="1" i="1" dirty="0" smtClean="0">
                <a:solidFill>
                  <a:srgbClr val="CC0099"/>
                </a:solidFill>
              </a:rPr>
              <a:t>e – bidding :  </a:t>
            </a:r>
            <a:endParaRPr lang="th-TH" i="1" dirty="0">
              <a:solidFill>
                <a:srgbClr val="CC0099"/>
              </a:solidFill>
            </a:endParaRPr>
          </a:p>
        </p:txBody>
      </p:sp>
      <p:sp>
        <p:nvSpPr>
          <p:cNvPr id="55" name="Rectangle 38"/>
          <p:cNvSpPr/>
          <p:nvPr/>
        </p:nvSpPr>
        <p:spPr>
          <a:xfrm>
            <a:off x="4038600" y="3576935"/>
            <a:ext cx="4419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th-TH" b="1" i="1" dirty="0" smtClean="0">
                <a:solidFill>
                  <a:prstClr val="black"/>
                </a:solidFill>
              </a:rPr>
              <a:t>ให้ผู้ที่เสนอราคาเข้ามาในระบบเป็นลำดับแรกชนะ</a:t>
            </a:r>
            <a:endParaRPr lang="th-TH" i="1" dirty="0">
              <a:solidFill>
                <a:prstClr val="black"/>
              </a:solidFill>
            </a:endParaRPr>
          </a:p>
        </p:txBody>
      </p:sp>
      <p:sp>
        <p:nvSpPr>
          <p:cNvPr id="56" name="Rectangle 27"/>
          <p:cNvSpPr/>
          <p:nvPr/>
        </p:nvSpPr>
        <p:spPr>
          <a:xfrm>
            <a:off x="1447800" y="6096000"/>
            <a:ext cx="165473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800" b="1" i="1" dirty="0" smtClean="0">
                <a:solidFill>
                  <a:srgbClr val="0033CC"/>
                </a:solidFill>
              </a:rPr>
              <a:t>e – bidding : </a:t>
            </a:r>
            <a:endParaRPr lang="th-TH" i="1" dirty="0">
              <a:solidFill>
                <a:srgbClr val="0033CC"/>
              </a:solidFill>
            </a:endParaRPr>
          </a:p>
        </p:txBody>
      </p:sp>
      <p:sp>
        <p:nvSpPr>
          <p:cNvPr id="57" name="Rectangle 51"/>
          <p:cNvSpPr/>
          <p:nvPr/>
        </p:nvSpPr>
        <p:spPr>
          <a:xfrm>
            <a:off x="1447800" y="5115580"/>
            <a:ext cx="49760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b="1" i="1" dirty="0" smtClean="0">
                <a:solidFill>
                  <a:srgbClr val="CC0099"/>
                </a:solidFill>
              </a:rPr>
              <a:t>e – market  </a:t>
            </a:r>
            <a:r>
              <a:rPr lang="th-TH" sz="2800" b="1" i="1" dirty="0" smtClean="0">
                <a:solidFill>
                  <a:srgbClr val="CC0099"/>
                </a:solidFill>
              </a:rPr>
              <a:t>(</a:t>
            </a:r>
            <a:r>
              <a:rPr lang="th-TH" b="1" i="1" dirty="0" smtClean="0">
                <a:solidFill>
                  <a:srgbClr val="CC0099"/>
                </a:solidFill>
              </a:rPr>
              <a:t>มีเสนอราคารายเดียว</a:t>
            </a:r>
            <a:r>
              <a:rPr lang="th-TH" sz="2800" b="1" i="1" dirty="0" smtClean="0">
                <a:solidFill>
                  <a:srgbClr val="CC0099"/>
                </a:solidFill>
              </a:rPr>
              <a:t>)</a:t>
            </a:r>
            <a:r>
              <a:rPr lang="en-US" sz="2800" b="1" i="1" dirty="0" smtClean="0">
                <a:solidFill>
                  <a:srgbClr val="CC0099"/>
                </a:solidFill>
              </a:rPr>
              <a:t> : </a:t>
            </a:r>
            <a:r>
              <a:rPr lang="th-TH" b="1" i="1" dirty="0" smtClean="0">
                <a:solidFill>
                  <a:srgbClr val="CC0099"/>
                </a:solidFill>
              </a:rPr>
              <a:t>สามารถรับราคาได้</a:t>
            </a:r>
            <a:r>
              <a:rPr lang="en-US" b="1" i="1" dirty="0" smtClean="0">
                <a:solidFill>
                  <a:srgbClr val="CC0099"/>
                </a:solidFill>
              </a:rPr>
              <a:t> </a:t>
            </a:r>
            <a:endParaRPr lang="th-TH" i="1" dirty="0">
              <a:solidFill>
                <a:srgbClr val="CC0099"/>
              </a:solidFill>
            </a:endParaRPr>
          </a:p>
        </p:txBody>
      </p:sp>
      <p:sp>
        <p:nvSpPr>
          <p:cNvPr id="58" name="สี่เหลี่ยมผืนผ้า 57"/>
          <p:cNvSpPr/>
          <p:nvPr/>
        </p:nvSpPr>
        <p:spPr>
          <a:xfrm>
            <a:off x="152400" y="76200"/>
            <a:ext cx="8915400" cy="6629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2" name="Rectangle 17"/>
          <p:cNvSpPr>
            <a:spLocks noChangeArrowheads="1"/>
          </p:cNvSpPr>
          <p:nvPr/>
        </p:nvSpPr>
        <p:spPr bwMode="auto">
          <a:xfrm>
            <a:off x="7812360" y="159296"/>
            <a:ext cx="1158240" cy="533400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l" eaLnBrk="0" hangingPunct="0">
              <a:lnSpc>
                <a:spcPct val="90000"/>
              </a:lnSpc>
            </a:pPr>
            <a:r>
              <a:rPr lang="th-TH" sz="2800" b="1" i="1" dirty="0">
                <a:solidFill>
                  <a:srgbClr val="EF0B05"/>
                </a:solidFill>
              </a:rPr>
              <a:t>ข้อสังเกต</a:t>
            </a:r>
            <a:r>
              <a:rPr lang="th-TH" sz="2800" b="1" i="1" dirty="0">
                <a:solidFill>
                  <a:schemeClr val="tx2"/>
                </a:solidFill>
              </a:rPr>
              <a:t>    </a:t>
            </a:r>
            <a:r>
              <a:rPr lang="th-TH" sz="2800" b="1" i="1" dirty="0">
                <a:solidFill>
                  <a:schemeClr val="hlink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686033-02FC-4F24-8FF0-9A3141F9A3F8}" type="slidenum">
              <a:rPr lang="en-US" smtClean="0"/>
              <a:pPr>
                <a:defRPr/>
              </a:pPr>
              <a:t>103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4267200" y="1066800"/>
            <a:ext cx="1676400" cy="4572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 smtClean="0">
                <a:solidFill>
                  <a:schemeClr val="tx1"/>
                </a:solidFill>
              </a:rPr>
              <a:t>ราคาต่ำสุด</a:t>
            </a:r>
            <a:endParaRPr lang="th-TH" b="1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447800" y="1066800"/>
            <a:ext cx="1600200" cy="457200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 smtClean="0">
                <a:solidFill>
                  <a:schemeClr val="tx1"/>
                </a:solidFill>
              </a:rPr>
              <a:t>งบประมาณ</a:t>
            </a:r>
            <a:endParaRPr lang="th-TH" b="1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7086600" y="1066800"/>
            <a:ext cx="1600200" cy="457200"/>
          </a:xfrm>
          <a:prstGeom prst="round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 smtClean="0">
                <a:solidFill>
                  <a:schemeClr val="tx1"/>
                </a:solidFill>
              </a:rPr>
              <a:t>ราคากลาง</a:t>
            </a:r>
            <a:endParaRPr lang="th-TH" b="1" dirty="0">
              <a:solidFill>
                <a:schemeClr val="tx1"/>
              </a:solidFill>
            </a:endParaRPr>
          </a:p>
        </p:txBody>
      </p:sp>
      <p:grpSp>
        <p:nvGrpSpPr>
          <p:cNvPr id="2" name="Group 9"/>
          <p:cNvGrpSpPr/>
          <p:nvPr/>
        </p:nvGrpSpPr>
        <p:grpSpPr>
          <a:xfrm>
            <a:off x="609600" y="381000"/>
            <a:ext cx="685800" cy="1219200"/>
            <a:chOff x="457200" y="4800600"/>
            <a:chExt cx="685800" cy="1219200"/>
          </a:xfrm>
        </p:grpSpPr>
        <p:sp>
          <p:nvSpPr>
            <p:cNvPr id="11" name="เครื่องหมายบั้ง 11"/>
            <p:cNvSpPr/>
            <p:nvPr/>
          </p:nvSpPr>
          <p:spPr>
            <a:xfrm rot="5400000">
              <a:off x="190500" y="5067300"/>
              <a:ext cx="1219200" cy="685800"/>
            </a:xfrm>
            <a:prstGeom prst="chevr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schemeClr val="tx1"/>
                </a:solidFill>
              </a:endParaRPr>
            </a:p>
          </p:txBody>
        </p:sp>
        <p:sp>
          <p:nvSpPr>
            <p:cNvPr id="12" name="วงรี 20"/>
            <p:cNvSpPr/>
            <p:nvPr/>
          </p:nvSpPr>
          <p:spPr>
            <a:xfrm>
              <a:off x="609600" y="5257800"/>
              <a:ext cx="381000" cy="381000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4</a:t>
              </a:r>
              <a:endParaRPr lang="th-TH" dirty="0">
                <a:solidFill>
                  <a:schemeClr val="bg1"/>
                </a:solidFill>
              </a:endParaRPr>
            </a:p>
          </p:txBody>
        </p:sp>
      </p:grpSp>
      <p:sp>
        <p:nvSpPr>
          <p:cNvPr id="13" name="Rounded Rectangle 12"/>
          <p:cNvSpPr/>
          <p:nvPr/>
        </p:nvSpPr>
        <p:spPr>
          <a:xfrm>
            <a:off x="1447800" y="381000"/>
            <a:ext cx="7239000" cy="4572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 smtClean="0">
                <a:solidFill>
                  <a:schemeClr val="tx1"/>
                </a:solidFill>
              </a:rPr>
              <a:t>การเปรียบเทียบราคา</a:t>
            </a:r>
            <a:endParaRPr lang="th-TH" sz="3200" b="1" dirty="0">
              <a:solidFill>
                <a:schemeClr val="tx1"/>
              </a:solidFill>
            </a:endParaRPr>
          </a:p>
        </p:txBody>
      </p:sp>
      <p:cxnSp>
        <p:nvCxnSpPr>
          <p:cNvPr id="15" name="Straight Connector 14"/>
          <p:cNvCxnSpPr>
            <a:stCxn id="6" idx="3"/>
            <a:endCxn id="5" idx="1"/>
          </p:cNvCxnSpPr>
          <p:nvPr/>
        </p:nvCxnSpPr>
        <p:spPr>
          <a:xfrm>
            <a:off x="3048000" y="1295400"/>
            <a:ext cx="1219200" cy="158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endCxn id="7" idx="1"/>
          </p:cNvCxnSpPr>
          <p:nvPr/>
        </p:nvCxnSpPr>
        <p:spPr>
          <a:xfrm>
            <a:off x="5943600" y="1295400"/>
            <a:ext cx="114300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0" name="วงรี 20"/>
          <p:cNvSpPr/>
          <p:nvPr/>
        </p:nvSpPr>
        <p:spPr>
          <a:xfrm>
            <a:off x="3581400" y="1219200"/>
            <a:ext cx="381000" cy="381000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1</a:t>
            </a:r>
            <a:endParaRPr lang="th-TH" dirty="0">
              <a:solidFill>
                <a:schemeClr val="bg1"/>
              </a:solidFill>
            </a:endParaRPr>
          </a:p>
        </p:txBody>
      </p:sp>
      <p:sp>
        <p:nvSpPr>
          <p:cNvPr id="21" name="วงรี 20"/>
          <p:cNvSpPr/>
          <p:nvPr/>
        </p:nvSpPr>
        <p:spPr>
          <a:xfrm>
            <a:off x="6248400" y="1219200"/>
            <a:ext cx="381000" cy="381000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2</a:t>
            </a:r>
            <a:endParaRPr lang="th-TH" dirty="0">
              <a:solidFill>
                <a:schemeClr val="bg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04800" y="1905000"/>
            <a:ext cx="2362200" cy="1261884"/>
          </a:xfrm>
          <a:prstGeom prst="rect">
            <a:avLst/>
          </a:prstGeom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th-TH" b="1" i="1" dirty="0" smtClean="0">
                <a:solidFill>
                  <a:srgbClr val="000099"/>
                </a:solidFill>
              </a:rPr>
              <a:t>ต่อรองราคา</a:t>
            </a:r>
          </a:p>
          <a:p>
            <a:pPr algn="ctr"/>
            <a:r>
              <a:rPr lang="th-TH" b="1" i="1" dirty="0" smtClean="0">
                <a:solidFill>
                  <a:srgbClr val="FF0000"/>
                </a:solidFill>
              </a:rPr>
              <a:t>สอบราคา </a:t>
            </a:r>
            <a:r>
              <a:rPr lang="th-TH" b="1" i="1" dirty="0" smtClean="0">
                <a:solidFill>
                  <a:srgbClr val="000099"/>
                </a:solidFill>
              </a:rPr>
              <a:t>/ ประกวดราคา</a:t>
            </a:r>
          </a:p>
          <a:p>
            <a:pPr algn="ctr"/>
            <a:r>
              <a:rPr lang="th-TH" b="1" i="1" dirty="0" smtClean="0">
                <a:solidFill>
                  <a:srgbClr val="000099"/>
                </a:solidFill>
              </a:rPr>
              <a:t>* ระเบียบ 35 ข้อ 43 *</a:t>
            </a:r>
            <a:r>
              <a:rPr lang="th-TH" sz="2800" b="1" i="1" dirty="0" smtClean="0">
                <a:solidFill>
                  <a:srgbClr val="000099"/>
                </a:solidFill>
              </a:rPr>
              <a:t>           </a:t>
            </a:r>
            <a:r>
              <a:rPr lang="th-TH" sz="2800" b="1" i="1" dirty="0" smtClean="0"/>
              <a:t> </a:t>
            </a:r>
            <a:endParaRPr lang="th-TH" i="1" dirty="0"/>
          </a:p>
        </p:txBody>
      </p:sp>
      <p:sp>
        <p:nvSpPr>
          <p:cNvPr id="25" name="Rectangle 24"/>
          <p:cNvSpPr/>
          <p:nvPr/>
        </p:nvSpPr>
        <p:spPr>
          <a:xfrm>
            <a:off x="3124200" y="3538716"/>
            <a:ext cx="1905000" cy="1015663"/>
          </a:xfrm>
          <a:prstGeom prst="rect">
            <a:avLst/>
          </a:prstGeom>
          <a:ln>
            <a:solidFill>
              <a:srgbClr val="FF0066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000" b="1" i="1" dirty="0" smtClean="0">
                <a:solidFill>
                  <a:srgbClr val="CC0099"/>
                </a:solidFill>
              </a:rPr>
              <a:t>e – Auction :</a:t>
            </a:r>
            <a:r>
              <a:rPr lang="th-TH" sz="2000" b="1" i="1" dirty="0" smtClean="0">
                <a:solidFill>
                  <a:srgbClr val="CC0099"/>
                </a:solidFill>
              </a:rPr>
              <a:t> </a:t>
            </a:r>
          </a:p>
          <a:p>
            <a:pPr algn="ctr"/>
            <a:r>
              <a:rPr lang="th-TH" sz="2000" b="1" i="1" dirty="0" smtClean="0"/>
              <a:t>ต่อรองตาม ว</a:t>
            </a:r>
            <a:r>
              <a:rPr lang="en-US" sz="2000" b="1" i="1" dirty="0" smtClean="0"/>
              <a:t>. 113</a:t>
            </a:r>
          </a:p>
          <a:p>
            <a:pPr algn="ctr"/>
            <a:r>
              <a:rPr lang="th-TH" sz="2000" b="1" i="1" dirty="0" err="1" smtClean="0"/>
              <a:t>ลว.</a:t>
            </a:r>
            <a:r>
              <a:rPr lang="th-TH" sz="2000" b="1" i="1" dirty="0" smtClean="0"/>
              <a:t> </a:t>
            </a:r>
            <a:r>
              <a:rPr lang="en-US" sz="2000" b="1" i="1" dirty="0" smtClean="0"/>
              <a:t>23 </a:t>
            </a:r>
            <a:r>
              <a:rPr lang="th-TH" sz="2000" b="1" i="1" dirty="0" smtClean="0"/>
              <a:t>มี.ค. </a:t>
            </a:r>
            <a:r>
              <a:rPr lang="en-US" sz="2000" b="1" i="1" dirty="0" smtClean="0"/>
              <a:t>49</a:t>
            </a:r>
            <a:endParaRPr lang="th-TH" sz="2000" i="1" dirty="0">
              <a:solidFill>
                <a:srgbClr val="CC0099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04800" y="3505200"/>
            <a:ext cx="2362200" cy="1015663"/>
          </a:xfrm>
          <a:prstGeom prst="rect">
            <a:avLst/>
          </a:prstGeom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th-TH" sz="2000" b="1" i="1" dirty="0" smtClean="0">
                <a:solidFill>
                  <a:srgbClr val="000099"/>
                </a:solidFill>
              </a:rPr>
              <a:t>ต่อรองราคา</a:t>
            </a:r>
            <a:endParaRPr lang="en-US" sz="2000" b="1" i="1" dirty="0" smtClean="0">
              <a:solidFill>
                <a:srgbClr val="000099"/>
              </a:solidFill>
            </a:endParaRPr>
          </a:p>
          <a:p>
            <a:pPr algn="ctr"/>
            <a:r>
              <a:rPr lang="en-US" sz="2000" b="1" i="1" dirty="0" smtClean="0"/>
              <a:t>e – market : </a:t>
            </a:r>
            <a:r>
              <a:rPr lang="th-TH" sz="2000" b="1" i="1" dirty="0" smtClean="0"/>
              <a:t>ระเบียบ ข้อ </a:t>
            </a:r>
            <a:r>
              <a:rPr lang="en-US" sz="2000" b="1" i="1" dirty="0" smtClean="0"/>
              <a:t>23</a:t>
            </a:r>
          </a:p>
          <a:p>
            <a:pPr algn="ctr"/>
            <a:r>
              <a:rPr lang="th-TH" sz="2000" b="1" i="1" dirty="0" smtClean="0"/>
              <a:t> </a:t>
            </a:r>
            <a:r>
              <a:rPr lang="en-US" sz="2000" b="1" i="1" dirty="0" smtClean="0"/>
              <a:t>e – bidding : </a:t>
            </a:r>
            <a:r>
              <a:rPr lang="th-TH" sz="2000" b="1" i="1" dirty="0" smtClean="0"/>
              <a:t>ระเบียบ ข้อ </a:t>
            </a:r>
            <a:r>
              <a:rPr lang="en-US" sz="2000" b="1" i="1" dirty="0" smtClean="0"/>
              <a:t>40</a:t>
            </a:r>
            <a:r>
              <a:rPr lang="th-TH" sz="2000" b="1" i="1" dirty="0" smtClean="0"/>
              <a:t>         </a:t>
            </a:r>
            <a:endParaRPr lang="th-TH" sz="2000" i="1" dirty="0"/>
          </a:p>
        </p:txBody>
      </p:sp>
      <p:sp>
        <p:nvSpPr>
          <p:cNvPr id="28" name="Rectangle 27"/>
          <p:cNvSpPr/>
          <p:nvPr/>
        </p:nvSpPr>
        <p:spPr>
          <a:xfrm>
            <a:off x="2338637" y="4963180"/>
            <a:ext cx="937963" cy="523220"/>
          </a:xfrm>
          <a:prstGeom prst="rect">
            <a:avLst/>
          </a:prstGeom>
          <a:ln>
            <a:solidFill>
              <a:srgbClr val="FF0066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en-US" sz="2800" b="1" i="1" dirty="0" smtClean="0">
                <a:solidFill>
                  <a:srgbClr val="CC0099"/>
                </a:solidFill>
              </a:rPr>
              <a:t>10 %</a:t>
            </a:r>
            <a:endParaRPr lang="th-TH" i="1" dirty="0">
              <a:solidFill>
                <a:srgbClr val="CC0099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7417814" y="2891135"/>
            <a:ext cx="1421386" cy="461665"/>
          </a:xfrm>
          <a:prstGeom prst="rect">
            <a:avLst/>
          </a:prstGeom>
          <a:ln>
            <a:solidFill>
              <a:srgbClr val="FF0066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th-TH" b="1" i="1" dirty="0" smtClean="0">
                <a:solidFill>
                  <a:srgbClr val="CC0099"/>
                </a:solidFill>
              </a:rPr>
              <a:t>งานก่อสร้าง</a:t>
            </a:r>
            <a:endParaRPr lang="th-TH" i="1" dirty="0">
              <a:solidFill>
                <a:srgbClr val="CC0099"/>
              </a:solidFill>
            </a:endParaRPr>
          </a:p>
        </p:txBody>
      </p:sp>
      <p:grpSp>
        <p:nvGrpSpPr>
          <p:cNvPr id="3" name="Group 37"/>
          <p:cNvGrpSpPr/>
          <p:nvPr/>
        </p:nvGrpSpPr>
        <p:grpSpPr>
          <a:xfrm>
            <a:off x="7696200" y="3657600"/>
            <a:ext cx="1066800" cy="523220"/>
            <a:chOff x="7010400" y="2895600"/>
            <a:chExt cx="1066800" cy="523220"/>
          </a:xfrm>
        </p:grpSpPr>
        <p:sp>
          <p:nvSpPr>
            <p:cNvPr id="31" name="Rectangle 30"/>
            <p:cNvSpPr/>
            <p:nvPr/>
          </p:nvSpPr>
          <p:spPr>
            <a:xfrm>
              <a:off x="7010400" y="2895600"/>
              <a:ext cx="1066800" cy="523220"/>
            </a:xfrm>
            <a:prstGeom prst="rect">
              <a:avLst/>
            </a:prstGeom>
            <a:ln>
              <a:solidFill>
                <a:srgbClr val="002060"/>
              </a:solidFill>
            </a:ln>
          </p:spPr>
          <p:txBody>
            <a:bodyPr wrap="square">
              <a:spAutoFit/>
            </a:bodyPr>
            <a:lstStyle/>
            <a:p>
              <a:pPr lvl="0" algn="ctr"/>
              <a:r>
                <a:rPr lang="en-US" sz="2800" b="1" i="1" dirty="0" smtClean="0">
                  <a:solidFill>
                    <a:srgbClr val="CC0099"/>
                  </a:solidFill>
                </a:rPr>
                <a:t>15 %</a:t>
              </a:r>
              <a:endParaRPr lang="th-TH" i="1" dirty="0">
                <a:solidFill>
                  <a:srgbClr val="CC0099"/>
                </a:solidFill>
              </a:endParaRPr>
            </a:p>
          </p:txBody>
        </p:sp>
        <p:cxnSp>
          <p:nvCxnSpPr>
            <p:cNvPr id="33" name="Straight Arrow Connector 32"/>
            <p:cNvCxnSpPr/>
            <p:nvPr/>
          </p:nvCxnSpPr>
          <p:spPr>
            <a:xfrm>
              <a:off x="7162800" y="3048000"/>
              <a:ext cx="0" cy="304800"/>
            </a:xfrm>
            <a:prstGeom prst="straightConnector1">
              <a:avLst/>
            </a:prstGeom>
            <a:ln>
              <a:solidFill>
                <a:srgbClr val="002060"/>
              </a:solidFill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/>
            <p:nvPr/>
          </p:nvCxnSpPr>
          <p:spPr>
            <a:xfrm flipV="1">
              <a:off x="7924800" y="3048000"/>
              <a:ext cx="0" cy="304800"/>
            </a:xfrm>
            <a:prstGeom prst="straightConnector1">
              <a:avLst/>
            </a:prstGeom>
            <a:ln>
              <a:solidFill>
                <a:srgbClr val="002060"/>
              </a:solidFill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39" name="Rectangle 38"/>
          <p:cNvSpPr/>
          <p:nvPr/>
        </p:nvSpPr>
        <p:spPr>
          <a:xfrm>
            <a:off x="5562600" y="2979003"/>
            <a:ext cx="1600200" cy="830997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th-TH" b="1" i="1" dirty="0" smtClean="0">
                <a:solidFill>
                  <a:srgbClr val="CC0099"/>
                </a:solidFill>
              </a:rPr>
              <a:t>งานซื้อจ้าง</a:t>
            </a:r>
          </a:p>
          <a:p>
            <a:pPr lvl="0" algn="ctr"/>
            <a:r>
              <a:rPr lang="th-TH" b="1" i="1" dirty="0" smtClean="0">
                <a:solidFill>
                  <a:srgbClr val="CC0099"/>
                </a:solidFill>
              </a:rPr>
              <a:t>อย่างอื่น</a:t>
            </a:r>
            <a:endParaRPr lang="th-TH" i="1" dirty="0">
              <a:solidFill>
                <a:srgbClr val="CC0099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5562600" y="4191000"/>
            <a:ext cx="1524000" cy="628710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 anchor="ctr" anchorCtr="0">
            <a:spAutoFit/>
          </a:bodyPr>
          <a:lstStyle/>
          <a:p>
            <a:pPr lvl="0" algn="ctr"/>
            <a:r>
              <a:rPr lang="th-TH" sz="2000" b="1" i="1" dirty="0" smtClean="0">
                <a:solidFill>
                  <a:srgbClr val="CC0099"/>
                </a:solidFill>
              </a:rPr>
              <a:t>ไม่ได้กำหนดไว้</a:t>
            </a:r>
            <a:endParaRPr lang="th-TH" sz="2000" i="1" dirty="0">
              <a:solidFill>
                <a:srgbClr val="CC0099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838200" y="5646003"/>
            <a:ext cx="4267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Wingdings" pitchFamily="2" charset="2"/>
              <a:buChar char="Ø"/>
            </a:pPr>
            <a:r>
              <a:rPr lang="th-TH" b="1" i="1" dirty="0" smtClean="0">
                <a:solidFill>
                  <a:srgbClr val="006600"/>
                </a:solidFill>
              </a:rPr>
              <a:t>งานก่อสร้าง ให้ประเมินราคา</a:t>
            </a:r>
          </a:p>
          <a:p>
            <a:pPr algn="ctr"/>
            <a:r>
              <a:rPr lang="th-TH" b="1" i="1" dirty="0" smtClean="0">
                <a:solidFill>
                  <a:srgbClr val="006600"/>
                </a:solidFill>
              </a:rPr>
              <a:t>ตามหนังสือ ที่ </a:t>
            </a:r>
            <a:r>
              <a:rPr lang="th-TH" b="1" i="1" dirty="0" err="1" smtClean="0">
                <a:solidFill>
                  <a:srgbClr val="006600"/>
                </a:solidFill>
              </a:rPr>
              <a:t>นร</a:t>
            </a:r>
            <a:r>
              <a:rPr lang="th-TH" b="1" i="1" dirty="0" smtClean="0">
                <a:solidFill>
                  <a:srgbClr val="006600"/>
                </a:solidFill>
              </a:rPr>
              <a:t> (</a:t>
            </a:r>
            <a:r>
              <a:rPr lang="th-TH" b="1" i="1" dirty="0" err="1" smtClean="0">
                <a:solidFill>
                  <a:srgbClr val="006600"/>
                </a:solidFill>
              </a:rPr>
              <a:t>กวพ</a:t>
            </a:r>
            <a:r>
              <a:rPr lang="th-TH" b="1" i="1" dirty="0" smtClean="0">
                <a:solidFill>
                  <a:srgbClr val="006600"/>
                </a:solidFill>
              </a:rPr>
              <a:t>) 1002/ว 6 </a:t>
            </a:r>
            <a:r>
              <a:rPr lang="th-TH" b="1" i="1" dirty="0" err="1" smtClean="0">
                <a:solidFill>
                  <a:srgbClr val="006600"/>
                </a:solidFill>
              </a:rPr>
              <a:t>ลว.</a:t>
            </a:r>
            <a:r>
              <a:rPr lang="th-TH" b="1" i="1" dirty="0" smtClean="0">
                <a:solidFill>
                  <a:srgbClr val="006600"/>
                </a:solidFill>
              </a:rPr>
              <a:t> 16 ก.พ. 32 </a:t>
            </a:r>
            <a:endParaRPr lang="th-TH" i="1" dirty="0"/>
          </a:p>
        </p:txBody>
      </p:sp>
      <p:sp>
        <p:nvSpPr>
          <p:cNvPr id="45" name="Rectangle 44"/>
          <p:cNvSpPr/>
          <p:nvPr/>
        </p:nvSpPr>
        <p:spPr>
          <a:xfrm>
            <a:off x="3124201" y="2205335"/>
            <a:ext cx="1219199" cy="461665"/>
          </a:xfrm>
          <a:prstGeom prst="rect">
            <a:avLst/>
          </a:prstGeom>
          <a:ln>
            <a:solidFill>
              <a:srgbClr val="FF0066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th-TH" b="1" i="1" dirty="0" smtClean="0">
                <a:solidFill>
                  <a:srgbClr val="0070C0"/>
                </a:solidFill>
              </a:rPr>
              <a:t>สูงกว่างบ</a:t>
            </a:r>
            <a:endParaRPr lang="th-TH" i="1" dirty="0">
              <a:solidFill>
                <a:srgbClr val="0070C0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5562600" y="2129135"/>
            <a:ext cx="1600199" cy="461665"/>
          </a:xfrm>
          <a:prstGeom prst="rect">
            <a:avLst/>
          </a:prstGeom>
          <a:ln>
            <a:solidFill>
              <a:srgbClr val="FF0066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th-TH" b="1" i="1" dirty="0" smtClean="0">
                <a:solidFill>
                  <a:srgbClr val="0070C0"/>
                </a:solidFill>
              </a:rPr>
              <a:t>สูงกว่าราคากลาง</a:t>
            </a:r>
            <a:endParaRPr lang="th-TH" i="1" dirty="0">
              <a:solidFill>
                <a:srgbClr val="0070C0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7239000" y="4667071"/>
            <a:ext cx="1600200" cy="1200329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th-TH" b="1" i="1" dirty="0" smtClean="0">
                <a:solidFill>
                  <a:srgbClr val="C00000"/>
                </a:solidFill>
              </a:rPr>
              <a:t>ส่งการคำนวณราคากลาง</a:t>
            </a:r>
          </a:p>
          <a:p>
            <a:pPr lvl="0" algn="ctr"/>
            <a:r>
              <a:rPr lang="th-TH" b="1" i="1" dirty="0" smtClean="0">
                <a:solidFill>
                  <a:srgbClr val="C00000"/>
                </a:solidFill>
              </a:rPr>
              <a:t>ให้ </a:t>
            </a:r>
            <a:r>
              <a:rPr lang="th-TH" b="1" i="1" dirty="0" err="1" smtClean="0">
                <a:solidFill>
                  <a:srgbClr val="C00000"/>
                </a:solidFill>
              </a:rPr>
              <a:t>สตง.</a:t>
            </a:r>
            <a:endParaRPr lang="th-TH" i="1" dirty="0">
              <a:solidFill>
                <a:srgbClr val="C00000"/>
              </a:solidFill>
            </a:endParaRPr>
          </a:p>
        </p:txBody>
      </p:sp>
      <p:cxnSp>
        <p:nvCxnSpPr>
          <p:cNvPr id="62" name="Straight Connector 61"/>
          <p:cNvCxnSpPr/>
          <p:nvPr/>
        </p:nvCxnSpPr>
        <p:spPr>
          <a:xfrm flipV="1">
            <a:off x="6477000" y="1604666"/>
            <a:ext cx="0" cy="528934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stCxn id="45" idx="1"/>
          </p:cNvCxnSpPr>
          <p:nvPr/>
        </p:nvCxnSpPr>
        <p:spPr>
          <a:xfrm flipH="1">
            <a:off x="2590800" y="2436168"/>
            <a:ext cx="533401" cy="22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2" name="Elbow Connector 71"/>
          <p:cNvCxnSpPr>
            <a:stCxn id="26" idx="2"/>
            <a:endCxn id="28" idx="1"/>
          </p:cNvCxnSpPr>
          <p:nvPr/>
        </p:nvCxnSpPr>
        <p:spPr>
          <a:xfrm rot="16200000" flipH="1">
            <a:off x="1560305" y="4446457"/>
            <a:ext cx="703927" cy="852737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5" name="Shape 74"/>
          <p:cNvCxnSpPr>
            <a:stCxn id="25" idx="2"/>
            <a:endCxn id="28" idx="3"/>
          </p:cNvCxnSpPr>
          <p:nvPr/>
        </p:nvCxnSpPr>
        <p:spPr>
          <a:xfrm rot="5400000">
            <a:off x="3341445" y="4489534"/>
            <a:ext cx="670411" cy="800100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/>
          <p:nvPr/>
        </p:nvCxnSpPr>
        <p:spPr>
          <a:xfrm>
            <a:off x="6400800" y="2590800"/>
            <a:ext cx="1" cy="381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/>
          <p:nvPr/>
        </p:nvCxnSpPr>
        <p:spPr>
          <a:xfrm rot="5400000">
            <a:off x="6205210" y="3995410"/>
            <a:ext cx="39118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0" name="Shape 79"/>
          <p:cNvCxnSpPr>
            <a:stCxn id="46" idx="3"/>
            <a:endCxn id="30" idx="0"/>
          </p:cNvCxnSpPr>
          <p:nvPr/>
        </p:nvCxnSpPr>
        <p:spPr>
          <a:xfrm>
            <a:off x="7162799" y="2359968"/>
            <a:ext cx="965708" cy="531167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/>
          <p:nvPr/>
        </p:nvCxnSpPr>
        <p:spPr>
          <a:xfrm flipH="1">
            <a:off x="8153399" y="3352800"/>
            <a:ext cx="1" cy="304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/>
          <p:nvPr/>
        </p:nvCxnSpPr>
        <p:spPr>
          <a:xfrm rot="5400000">
            <a:off x="7924800" y="4419600"/>
            <a:ext cx="4572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47" name="สี่เหลี่ยมผืนผ้า 46"/>
          <p:cNvSpPr/>
          <p:nvPr/>
        </p:nvSpPr>
        <p:spPr>
          <a:xfrm>
            <a:off x="152400" y="76200"/>
            <a:ext cx="8915400" cy="6629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cxnSp>
        <p:nvCxnSpPr>
          <p:cNvPr id="57" name="ตัวเชื่อมต่อตรง 56"/>
          <p:cNvCxnSpPr>
            <a:endCxn id="45" idx="0"/>
          </p:cNvCxnSpPr>
          <p:nvPr/>
        </p:nvCxnSpPr>
        <p:spPr>
          <a:xfrm rot="16200000" flipH="1">
            <a:off x="3431233" y="1902766"/>
            <a:ext cx="605135" cy="1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69" name="ลูกศรเชื่อมต่อแบบตรง 68"/>
          <p:cNvCxnSpPr/>
          <p:nvPr/>
        </p:nvCxnSpPr>
        <p:spPr>
          <a:xfrm rot="5400000">
            <a:off x="2438400" y="2819400"/>
            <a:ext cx="838200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3" name="ลูกศรเชื่อมต่อแบบตรง 82"/>
          <p:cNvCxnSpPr>
            <a:stCxn id="45" idx="2"/>
          </p:cNvCxnSpPr>
          <p:nvPr/>
        </p:nvCxnSpPr>
        <p:spPr>
          <a:xfrm rot="5400000">
            <a:off x="3276601" y="3124200"/>
            <a:ext cx="914400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9" name="ตัวเชื่อมต่อตรง 88"/>
          <p:cNvCxnSpPr>
            <a:stCxn id="26" idx="0"/>
            <a:endCxn id="22" idx="2"/>
          </p:cNvCxnSpPr>
          <p:nvPr/>
        </p:nvCxnSpPr>
        <p:spPr>
          <a:xfrm rot="5400000" flipH="1" flipV="1">
            <a:off x="1316742" y="3336042"/>
            <a:ext cx="338316" cy="158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ตัวยึดหมายเลขภาพนิ่ง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4CE9FC-7411-46B9-B0C4-D12E1CEA57E3}" type="slidenum">
              <a:rPr lang="en-US"/>
              <a:pPr>
                <a:defRPr/>
              </a:pPr>
              <a:t>104</a:t>
            </a:fld>
            <a:endParaRPr lang="en-US"/>
          </a:p>
        </p:txBody>
      </p:sp>
      <p:sp>
        <p:nvSpPr>
          <p:cNvPr id="54275" name="Oval 7"/>
          <p:cNvSpPr>
            <a:spLocks noChangeArrowheads="1"/>
          </p:cNvSpPr>
          <p:nvPr/>
        </p:nvSpPr>
        <p:spPr bwMode="auto">
          <a:xfrm>
            <a:off x="1066800" y="1371600"/>
            <a:ext cx="3733800" cy="838200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l" eaLnBrk="0" hangingPunct="0"/>
            <a:r>
              <a:rPr lang="th-TH" sz="4800" b="1">
                <a:solidFill>
                  <a:srgbClr val="CC0000"/>
                </a:solidFill>
              </a:rPr>
              <a:t>กรณีเกินวงเงิน (ข้อ 43)</a:t>
            </a:r>
          </a:p>
        </p:txBody>
      </p:sp>
      <p:sp>
        <p:nvSpPr>
          <p:cNvPr id="54276" name="Rectangle 8"/>
          <p:cNvSpPr>
            <a:spLocks noChangeArrowheads="1"/>
          </p:cNvSpPr>
          <p:nvPr/>
        </p:nvSpPr>
        <p:spPr bwMode="auto">
          <a:xfrm>
            <a:off x="609600" y="3962400"/>
            <a:ext cx="7696200" cy="278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0" hangingPunct="0">
              <a:lnSpc>
                <a:spcPct val="130000"/>
              </a:lnSpc>
              <a:buFontTx/>
              <a:buChar char="•"/>
            </a:pPr>
            <a:r>
              <a:rPr lang="th-TH" sz="3600" b="1">
                <a:solidFill>
                  <a:srgbClr val="0000CC"/>
                </a:solidFill>
              </a:rPr>
              <a:t> ถ้าไม่ได้ผลอีก ให้เสนอความเห็นต่อหัวหน้าส่วนราชการ เพื่อ</a:t>
            </a:r>
          </a:p>
          <a:p>
            <a:pPr algn="l" eaLnBrk="0" hangingPunct="0">
              <a:lnSpc>
                <a:spcPct val="130000"/>
              </a:lnSpc>
            </a:pPr>
            <a:r>
              <a:rPr lang="th-TH" sz="3600" b="1">
                <a:solidFill>
                  <a:srgbClr val="0000CC"/>
                </a:solidFill>
              </a:rPr>
              <a:t>  </a:t>
            </a:r>
            <a:r>
              <a:rPr lang="th-TH" sz="3200" b="1">
                <a:solidFill>
                  <a:srgbClr val="0000CC"/>
                </a:solidFill>
              </a:rPr>
              <a:t>** ขอลดรายการ ลดจำนวน หรือลดเนื้องาน</a:t>
            </a:r>
          </a:p>
          <a:p>
            <a:pPr algn="l" eaLnBrk="0" hangingPunct="0">
              <a:lnSpc>
                <a:spcPct val="130000"/>
              </a:lnSpc>
            </a:pPr>
            <a:r>
              <a:rPr lang="th-TH" sz="3200" b="1">
                <a:solidFill>
                  <a:srgbClr val="0000CC"/>
                </a:solidFill>
              </a:rPr>
              <a:t>  ** ขอเงินเพิ่มเติม</a:t>
            </a:r>
          </a:p>
          <a:p>
            <a:pPr algn="l" eaLnBrk="0" hangingPunct="0">
              <a:lnSpc>
                <a:spcPct val="130000"/>
              </a:lnSpc>
            </a:pPr>
            <a:r>
              <a:rPr lang="th-TH" sz="3200" b="1">
                <a:solidFill>
                  <a:srgbClr val="0000CC"/>
                </a:solidFill>
              </a:rPr>
              <a:t>  ** ยกเลิกการสอบราคา</a:t>
            </a:r>
          </a:p>
        </p:txBody>
      </p:sp>
      <p:sp>
        <p:nvSpPr>
          <p:cNvPr id="54277" name="Rectangle 9"/>
          <p:cNvSpPr>
            <a:spLocks noChangeArrowheads="1"/>
          </p:cNvSpPr>
          <p:nvPr/>
        </p:nvSpPr>
        <p:spPr bwMode="auto">
          <a:xfrm>
            <a:off x="609600" y="2395538"/>
            <a:ext cx="8534400" cy="846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0" hangingPunct="0">
              <a:lnSpc>
                <a:spcPct val="130000"/>
              </a:lnSpc>
              <a:buFontTx/>
              <a:buChar char="•"/>
            </a:pPr>
            <a:r>
              <a:rPr lang="th-TH" sz="3800" b="1">
                <a:solidFill>
                  <a:srgbClr val="0000CC"/>
                </a:solidFill>
              </a:rPr>
              <a:t> เรียกรายต่ำสุดมาต่อรองให้อยู่ในวงเงินหรือสูงกว่าไม่เกิน 10 %</a:t>
            </a:r>
          </a:p>
        </p:txBody>
      </p:sp>
      <p:sp>
        <p:nvSpPr>
          <p:cNvPr id="54278" name="Rectangle 10"/>
          <p:cNvSpPr>
            <a:spLocks noChangeArrowheads="1"/>
          </p:cNvSpPr>
          <p:nvPr/>
        </p:nvSpPr>
        <p:spPr bwMode="auto">
          <a:xfrm>
            <a:off x="609600" y="3352800"/>
            <a:ext cx="6538913" cy="6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0" hangingPunct="0">
              <a:buFontTx/>
              <a:buChar char="•"/>
            </a:pPr>
            <a:r>
              <a:rPr lang="th-TH" sz="3800" b="1">
                <a:solidFill>
                  <a:srgbClr val="0000CC"/>
                </a:solidFill>
              </a:rPr>
              <a:t> ถ้าไม่ได้ผลให้เรียกทุกรายมายื่นซองใหม่</a:t>
            </a:r>
          </a:p>
        </p:txBody>
      </p:sp>
      <p:sp>
        <p:nvSpPr>
          <p:cNvPr id="94223" name="Rectangle 15"/>
          <p:cNvSpPr>
            <a:spLocks noChangeArrowheads="1"/>
          </p:cNvSpPr>
          <p:nvPr/>
        </p:nvSpPr>
        <p:spPr bwMode="auto">
          <a:xfrm>
            <a:off x="685800" y="152400"/>
            <a:ext cx="7086600" cy="1006475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 eaLnBrk="0" hangingPunct="0"/>
            <a:r>
              <a:rPr lang="th-TH" sz="5800" b="1">
                <a:solidFill>
                  <a:srgbClr val="1902C2"/>
                </a:solidFill>
              </a:rPr>
              <a:t>การดำเนินการโดยวิธีสอบราคา</a:t>
            </a:r>
            <a:r>
              <a:rPr lang="th-TH" sz="6000" b="1">
                <a:solidFill>
                  <a:srgbClr val="1902C2"/>
                </a:solidFill>
              </a:rPr>
              <a:t> </a:t>
            </a:r>
            <a:r>
              <a:rPr lang="en-US" b="1">
                <a:solidFill>
                  <a:srgbClr val="1902C2"/>
                </a:solidFill>
              </a:rPr>
              <a:t>(4)</a:t>
            </a:r>
            <a:endParaRPr lang="th-TH" sz="3600" b="1">
              <a:solidFill>
                <a:srgbClr val="1902C2"/>
              </a:solidFill>
            </a:endParaRPr>
          </a:p>
        </p:txBody>
      </p:sp>
      <p:pic>
        <p:nvPicPr>
          <p:cNvPr id="54280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7500" y="914400"/>
            <a:ext cx="1962150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152400" y="152400"/>
            <a:ext cx="8839200" cy="6629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4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4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23" grpId="0" animBg="1"/>
    </p:bld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724009-AA84-43D0-A24B-E9B4760580F2}" type="slidenum">
              <a:rPr lang="en-US"/>
              <a:pPr>
                <a:defRPr/>
              </a:pPr>
              <a:t>105</a:t>
            </a:fld>
            <a:endParaRPr lang="th-TH"/>
          </a:p>
        </p:txBody>
      </p:sp>
      <p:grpSp>
        <p:nvGrpSpPr>
          <p:cNvPr id="2" name="Group 29"/>
          <p:cNvGrpSpPr>
            <a:grpSpLocks/>
          </p:cNvGrpSpPr>
          <p:nvPr/>
        </p:nvGrpSpPr>
        <p:grpSpPr bwMode="auto">
          <a:xfrm>
            <a:off x="457200" y="609600"/>
            <a:ext cx="7962900" cy="5391150"/>
            <a:chOff x="288" y="384"/>
            <a:chExt cx="5016" cy="3396"/>
          </a:xfrm>
        </p:grpSpPr>
        <p:pic>
          <p:nvPicPr>
            <p:cNvPr id="335898" name="Picture 26" descr="document_fan"/>
            <p:cNvPicPr>
              <a:picLocks noChangeAspect="1" noChangeArrowheads="1"/>
            </p:cNvPicPr>
            <p:nvPr/>
          </p:nvPicPr>
          <p:blipFill>
            <a:blip r:embed="rId2" cstate="print">
              <a:lum bright="8000" contrast="-22000"/>
            </a:blip>
            <a:srcRect/>
            <a:stretch>
              <a:fillRect/>
            </a:stretch>
          </p:blipFill>
          <p:spPr bwMode="auto">
            <a:xfrm rot="1063261">
              <a:off x="1816" y="1599"/>
              <a:ext cx="3383" cy="218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grpSp>
          <p:nvGrpSpPr>
            <p:cNvPr id="3" name="Group 18"/>
            <p:cNvGrpSpPr>
              <a:grpSpLocks/>
            </p:cNvGrpSpPr>
            <p:nvPr/>
          </p:nvGrpSpPr>
          <p:grpSpPr bwMode="auto">
            <a:xfrm>
              <a:off x="720" y="384"/>
              <a:ext cx="2640" cy="1392"/>
              <a:chOff x="384" y="192"/>
              <a:chExt cx="2976" cy="1536"/>
            </a:xfrm>
          </p:grpSpPr>
          <p:grpSp>
            <p:nvGrpSpPr>
              <p:cNvPr id="4" name="Group 25"/>
              <p:cNvGrpSpPr>
                <a:grpSpLocks/>
              </p:cNvGrpSpPr>
              <p:nvPr/>
            </p:nvGrpSpPr>
            <p:grpSpPr bwMode="auto">
              <a:xfrm>
                <a:off x="1824" y="192"/>
                <a:ext cx="1536" cy="1536"/>
                <a:chOff x="3938" y="1968"/>
                <a:chExt cx="430" cy="437"/>
              </a:xfrm>
            </p:grpSpPr>
            <p:grpSp>
              <p:nvGrpSpPr>
                <p:cNvPr id="5" name="Group 26"/>
                <p:cNvGrpSpPr>
                  <a:grpSpLocks/>
                </p:cNvGrpSpPr>
                <p:nvPr/>
              </p:nvGrpSpPr>
              <p:grpSpPr bwMode="auto">
                <a:xfrm>
                  <a:off x="3938" y="1968"/>
                  <a:ext cx="430" cy="437"/>
                  <a:chOff x="2016" y="1920"/>
                  <a:chExt cx="1680" cy="1680"/>
                </a:xfrm>
              </p:grpSpPr>
              <p:sp>
                <p:nvSpPr>
                  <p:cNvPr id="136219" name="Oval 27"/>
                  <p:cNvSpPr>
                    <a:spLocks noChangeArrowheads="1"/>
                  </p:cNvSpPr>
                  <p:nvPr/>
                </p:nvSpPr>
                <p:spPr bwMode="gray">
                  <a:xfrm>
                    <a:off x="2018" y="1918"/>
                    <a:ext cx="1677" cy="1681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chemeClr val="hlink"/>
                      </a:gs>
                      <a:gs pos="100000">
                        <a:schemeClr val="hlink">
                          <a:gamma/>
                          <a:shade val="62353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>
                      <a:defRPr/>
                    </a:pPr>
                    <a:endParaRPr lang="en-US" sz="1800">
                      <a:latin typeface="Arial" pitchFamily="34" charset="0"/>
                      <a:cs typeface="+mn-cs"/>
                    </a:endParaRPr>
                  </a:p>
                </p:txBody>
              </p:sp>
              <p:sp>
                <p:nvSpPr>
                  <p:cNvPr id="147471" name="Freeform 28"/>
                  <p:cNvSpPr>
                    <a:spLocks/>
                  </p:cNvSpPr>
                  <p:nvPr/>
                </p:nvSpPr>
                <p:spPr bwMode="gray">
                  <a:xfrm>
                    <a:off x="2208" y="1948"/>
                    <a:ext cx="1296" cy="634"/>
                  </a:xfrm>
                  <a:custGeom>
                    <a:avLst/>
                    <a:gdLst>
                      <a:gd name="T0" fmla="*/ 1095 w 1321"/>
                      <a:gd name="T1" fmla="*/ 141 h 712"/>
                      <a:gd name="T2" fmla="*/ 1109 w 1321"/>
                      <a:gd name="T3" fmla="*/ 156 h 712"/>
                      <a:gd name="T4" fmla="*/ 1112 w 1321"/>
                      <a:gd name="T5" fmla="*/ 170 h 712"/>
                      <a:gd name="T6" fmla="*/ 1107 w 1321"/>
                      <a:gd name="T7" fmla="*/ 182 h 712"/>
                      <a:gd name="T8" fmla="*/ 1093 w 1321"/>
                      <a:gd name="T9" fmla="*/ 192 h 712"/>
                      <a:gd name="T10" fmla="*/ 1071 w 1321"/>
                      <a:gd name="T11" fmla="*/ 204 h 712"/>
                      <a:gd name="T12" fmla="*/ 1043 w 1321"/>
                      <a:gd name="T13" fmla="*/ 213 h 712"/>
                      <a:gd name="T14" fmla="*/ 1007 w 1321"/>
                      <a:gd name="T15" fmla="*/ 221 h 712"/>
                      <a:gd name="T16" fmla="*/ 966 w 1321"/>
                      <a:gd name="T17" fmla="*/ 229 h 712"/>
                      <a:gd name="T18" fmla="*/ 919 w 1321"/>
                      <a:gd name="T19" fmla="*/ 235 h 712"/>
                      <a:gd name="T20" fmla="*/ 868 w 1321"/>
                      <a:gd name="T21" fmla="*/ 240 h 712"/>
                      <a:gd name="T22" fmla="*/ 814 w 1321"/>
                      <a:gd name="T23" fmla="*/ 243 h 712"/>
                      <a:gd name="T24" fmla="*/ 754 w 1321"/>
                      <a:gd name="T25" fmla="*/ 248 h 712"/>
                      <a:gd name="T26" fmla="*/ 694 w 1321"/>
                      <a:gd name="T27" fmla="*/ 249 h 712"/>
                      <a:gd name="T28" fmla="*/ 670 w 1321"/>
                      <a:gd name="T29" fmla="*/ 250 h 712"/>
                      <a:gd name="T30" fmla="*/ 401 w 1321"/>
                      <a:gd name="T31" fmla="*/ 250 h 712"/>
                      <a:gd name="T32" fmla="*/ 397 w 1321"/>
                      <a:gd name="T33" fmla="*/ 250 h 712"/>
                      <a:gd name="T34" fmla="*/ 344 w 1321"/>
                      <a:gd name="T35" fmla="*/ 249 h 712"/>
                      <a:gd name="T36" fmla="*/ 293 w 1321"/>
                      <a:gd name="T37" fmla="*/ 248 h 712"/>
                      <a:gd name="T38" fmla="*/ 245 w 1321"/>
                      <a:gd name="T39" fmla="*/ 245 h 712"/>
                      <a:gd name="T40" fmla="*/ 199 w 1321"/>
                      <a:gd name="T41" fmla="*/ 242 h 712"/>
                      <a:gd name="T42" fmla="*/ 158 w 1321"/>
                      <a:gd name="T43" fmla="*/ 238 h 712"/>
                      <a:gd name="T44" fmla="*/ 120 w 1321"/>
                      <a:gd name="T45" fmla="*/ 232 h 712"/>
                      <a:gd name="T46" fmla="*/ 84 w 1321"/>
                      <a:gd name="T47" fmla="*/ 228 h 712"/>
                      <a:gd name="T48" fmla="*/ 58 w 1321"/>
                      <a:gd name="T49" fmla="*/ 222 h 712"/>
                      <a:gd name="T50" fmla="*/ 30 w 1321"/>
                      <a:gd name="T51" fmla="*/ 214 h 712"/>
                      <a:gd name="T52" fmla="*/ 18 w 1321"/>
                      <a:gd name="T53" fmla="*/ 205 h 712"/>
                      <a:gd name="T54" fmla="*/ 6 w 1321"/>
                      <a:gd name="T55" fmla="*/ 195 h 712"/>
                      <a:gd name="T56" fmla="*/ 0 w 1321"/>
                      <a:gd name="T57" fmla="*/ 184 h 712"/>
                      <a:gd name="T58" fmla="*/ 0 w 1321"/>
                      <a:gd name="T59" fmla="*/ 183 h 712"/>
                      <a:gd name="T60" fmla="*/ 4 w 1321"/>
                      <a:gd name="T61" fmla="*/ 170 h 712"/>
                      <a:gd name="T62" fmla="*/ 16 w 1321"/>
                      <a:gd name="T63" fmla="*/ 157 h 712"/>
                      <a:gd name="T64" fmla="*/ 42 w 1321"/>
                      <a:gd name="T65" fmla="*/ 130 h 712"/>
                      <a:gd name="T66" fmla="*/ 77 w 1321"/>
                      <a:gd name="T67" fmla="*/ 105 h 712"/>
                      <a:gd name="T68" fmla="*/ 124 w 1321"/>
                      <a:gd name="T69" fmla="*/ 83 h 712"/>
                      <a:gd name="T70" fmla="*/ 172 w 1321"/>
                      <a:gd name="T71" fmla="*/ 61 h 712"/>
                      <a:gd name="T72" fmla="*/ 227 w 1321"/>
                      <a:gd name="T73" fmla="*/ 43 h 712"/>
                      <a:gd name="T74" fmla="*/ 287 w 1321"/>
                      <a:gd name="T75" fmla="*/ 29 h 712"/>
                      <a:gd name="T76" fmla="*/ 349 w 1321"/>
                      <a:gd name="T77" fmla="*/ 16 h 712"/>
                      <a:gd name="T78" fmla="*/ 419 w 1321"/>
                      <a:gd name="T79" fmla="*/ 8 h 712"/>
                      <a:gd name="T80" fmla="*/ 489 w 1321"/>
                      <a:gd name="T81" fmla="*/ 4 h 712"/>
                      <a:gd name="T82" fmla="*/ 562 w 1321"/>
                      <a:gd name="T83" fmla="*/ 0 h 712"/>
                      <a:gd name="T84" fmla="*/ 562 w 1321"/>
                      <a:gd name="T85" fmla="*/ 0 h 712"/>
                      <a:gd name="T86" fmla="*/ 639 w 1321"/>
                      <a:gd name="T87" fmla="*/ 4 h 712"/>
                      <a:gd name="T88" fmla="*/ 713 w 1321"/>
                      <a:gd name="T89" fmla="*/ 8 h 712"/>
                      <a:gd name="T90" fmla="*/ 785 w 1321"/>
                      <a:gd name="T91" fmla="*/ 18 h 712"/>
                      <a:gd name="T92" fmla="*/ 851 w 1321"/>
                      <a:gd name="T93" fmla="*/ 32 h 712"/>
                      <a:gd name="T94" fmla="*/ 911 w 1321"/>
                      <a:gd name="T95" fmla="*/ 48 h 712"/>
                      <a:gd name="T96" fmla="*/ 967 w 1321"/>
                      <a:gd name="T97" fmla="*/ 69 h 712"/>
                      <a:gd name="T98" fmla="*/ 1017 w 1321"/>
                      <a:gd name="T99" fmla="*/ 90 h 712"/>
                      <a:gd name="T100" fmla="*/ 1060 w 1321"/>
                      <a:gd name="T101" fmla="*/ 114 h 712"/>
                      <a:gd name="T102" fmla="*/ 1095 w 1321"/>
                      <a:gd name="T103" fmla="*/ 141 h 712"/>
                      <a:gd name="T104" fmla="*/ 1095 w 1321"/>
                      <a:gd name="T105" fmla="*/ 141 h 712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w 1321"/>
                      <a:gd name="T160" fmla="*/ 0 h 712"/>
                      <a:gd name="T161" fmla="*/ 1321 w 1321"/>
                      <a:gd name="T162" fmla="*/ 712 h 712"/>
                    </a:gdLst>
                    <a:ahLst/>
                    <a:cxnLst>
                      <a:cxn ang="T106">
                        <a:pos x="T0" y="T1"/>
                      </a:cxn>
                      <a:cxn ang="T107">
                        <a:pos x="T2" y="T3"/>
                      </a:cxn>
                      <a:cxn ang="T108">
                        <a:pos x="T4" y="T5"/>
                      </a:cxn>
                      <a:cxn ang="T109">
                        <a:pos x="T6" y="T7"/>
                      </a:cxn>
                      <a:cxn ang="T110">
                        <a:pos x="T8" y="T9"/>
                      </a:cxn>
                      <a:cxn ang="T111">
                        <a:pos x="T10" y="T11"/>
                      </a:cxn>
                      <a:cxn ang="T112">
                        <a:pos x="T12" y="T13"/>
                      </a:cxn>
                      <a:cxn ang="T113">
                        <a:pos x="T14" y="T15"/>
                      </a:cxn>
                      <a:cxn ang="T114">
                        <a:pos x="T16" y="T17"/>
                      </a:cxn>
                      <a:cxn ang="T115">
                        <a:pos x="T18" y="T19"/>
                      </a:cxn>
                      <a:cxn ang="T116">
                        <a:pos x="T20" y="T21"/>
                      </a:cxn>
                      <a:cxn ang="T117">
                        <a:pos x="T22" y="T23"/>
                      </a:cxn>
                      <a:cxn ang="T118">
                        <a:pos x="T24" y="T25"/>
                      </a:cxn>
                      <a:cxn ang="T119">
                        <a:pos x="T26" y="T27"/>
                      </a:cxn>
                      <a:cxn ang="T120">
                        <a:pos x="T28" y="T29"/>
                      </a:cxn>
                      <a:cxn ang="T121">
                        <a:pos x="T30" y="T31"/>
                      </a:cxn>
                      <a:cxn ang="T122">
                        <a:pos x="T32" y="T33"/>
                      </a:cxn>
                      <a:cxn ang="T123">
                        <a:pos x="T34" y="T35"/>
                      </a:cxn>
                      <a:cxn ang="T124">
                        <a:pos x="T36" y="T37"/>
                      </a:cxn>
                      <a:cxn ang="T125">
                        <a:pos x="T38" y="T39"/>
                      </a:cxn>
                      <a:cxn ang="T126">
                        <a:pos x="T40" y="T41"/>
                      </a:cxn>
                      <a:cxn ang="T127">
                        <a:pos x="T42" y="T43"/>
                      </a:cxn>
                      <a:cxn ang="T128">
                        <a:pos x="T44" y="T45"/>
                      </a:cxn>
                      <a:cxn ang="T129">
                        <a:pos x="T46" y="T47"/>
                      </a:cxn>
                      <a:cxn ang="T130">
                        <a:pos x="T48" y="T49"/>
                      </a:cxn>
                      <a:cxn ang="T131">
                        <a:pos x="T50" y="T51"/>
                      </a:cxn>
                      <a:cxn ang="T132">
                        <a:pos x="T52" y="T53"/>
                      </a:cxn>
                      <a:cxn ang="T133">
                        <a:pos x="T54" y="T55"/>
                      </a:cxn>
                      <a:cxn ang="T134">
                        <a:pos x="T56" y="T57"/>
                      </a:cxn>
                      <a:cxn ang="T135">
                        <a:pos x="T58" y="T59"/>
                      </a:cxn>
                      <a:cxn ang="T136">
                        <a:pos x="T60" y="T61"/>
                      </a:cxn>
                      <a:cxn ang="T137">
                        <a:pos x="T62" y="T63"/>
                      </a:cxn>
                      <a:cxn ang="T138">
                        <a:pos x="T64" y="T65"/>
                      </a:cxn>
                      <a:cxn ang="T139">
                        <a:pos x="T66" y="T67"/>
                      </a:cxn>
                      <a:cxn ang="T140">
                        <a:pos x="T68" y="T69"/>
                      </a:cxn>
                      <a:cxn ang="T141">
                        <a:pos x="T70" y="T71"/>
                      </a:cxn>
                      <a:cxn ang="T142">
                        <a:pos x="T72" y="T73"/>
                      </a:cxn>
                      <a:cxn ang="T143">
                        <a:pos x="T74" y="T75"/>
                      </a:cxn>
                      <a:cxn ang="T144">
                        <a:pos x="T76" y="T77"/>
                      </a:cxn>
                      <a:cxn ang="T145">
                        <a:pos x="T78" y="T79"/>
                      </a:cxn>
                      <a:cxn ang="T146">
                        <a:pos x="T80" y="T81"/>
                      </a:cxn>
                      <a:cxn ang="T147">
                        <a:pos x="T82" y="T83"/>
                      </a:cxn>
                      <a:cxn ang="T148">
                        <a:pos x="T84" y="T85"/>
                      </a:cxn>
                      <a:cxn ang="T149">
                        <a:pos x="T86" y="T87"/>
                      </a:cxn>
                      <a:cxn ang="T150">
                        <a:pos x="T88" y="T89"/>
                      </a:cxn>
                      <a:cxn ang="T151">
                        <a:pos x="T90" y="T91"/>
                      </a:cxn>
                      <a:cxn ang="T152">
                        <a:pos x="T92" y="T93"/>
                      </a:cxn>
                      <a:cxn ang="T153">
                        <a:pos x="T94" y="T95"/>
                      </a:cxn>
                      <a:cxn ang="T154">
                        <a:pos x="T96" y="T97"/>
                      </a:cxn>
                      <a:cxn ang="T155">
                        <a:pos x="T98" y="T99"/>
                      </a:cxn>
                      <a:cxn ang="T156">
                        <a:pos x="T100" y="T101"/>
                      </a:cxn>
                      <a:cxn ang="T157">
                        <a:pos x="T102" y="T103"/>
                      </a:cxn>
                      <a:cxn ang="T158">
                        <a:pos x="T104" y="T105"/>
                      </a:cxn>
                    </a:cxnLst>
                    <a:rect l="T159" t="T160" r="T161" b="T162"/>
                    <a:pathLst>
                      <a:path w="1321" h="712">
                        <a:moveTo>
                          <a:pt x="1301" y="401"/>
                        </a:moveTo>
                        <a:lnTo>
                          <a:pt x="1317" y="442"/>
                        </a:lnTo>
                        <a:lnTo>
                          <a:pt x="1321" y="481"/>
                        </a:lnTo>
                        <a:lnTo>
                          <a:pt x="1315" y="516"/>
                        </a:lnTo>
                        <a:lnTo>
                          <a:pt x="1298" y="550"/>
                        </a:lnTo>
                        <a:lnTo>
                          <a:pt x="1272" y="579"/>
                        </a:lnTo>
                        <a:lnTo>
                          <a:pt x="1239" y="604"/>
                        </a:lnTo>
                        <a:lnTo>
                          <a:pt x="1196" y="628"/>
                        </a:lnTo>
                        <a:lnTo>
                          <a:pt x="1147" y="649"/>
                        </a:lnTo>
                        <a:lnTo>
                          <a:pt x="1092" y="667"/>
                        </a:lnTo>
                        <a:lnTo>
                          <a:pt x="1031" y="683"/>
                        </a:lnTo>
                        <a:lnTo>
                          <a:pt x="967" y="694"/>
                        </a:lnTo>
                        <a:lnTo>
                          <a:pt x="896" y="704"/>
                        </a:lnTo>
                        <a:lnTo>
                          <a:pt x="824" y="710"/>
                        </a:lnTo>
                        <a:lnTo>
                          <a:pt x="795" y="712"/>
                        </a:lnTo>
                        <a:lnTo>
                          <a:pt x="476" y="712"/>
                        </a:lnTo>
                        <a:lnTo>
                          <a:pt x="472" y="712"/>
                        </a:lnTo>
                        <a:lnTo>
                          <a:pt x="409" y="708"/>
                        </a:lnTo>
                        <a:lnTo>
                          <a:pt x="348" y="704"/>
                        </a:lnTo>
                        <a:lnTo>
                          <a:pt x="290" y="696"/>
                        </a:lnTo>
                        <a:lnTo>
                          <a:pt x="235" y="689"/>
                        </a:lnTo>
                        <a:lnTo>
                          <a:pt x="186" y="677"/>
                        </a:lnTo>
                        <a:lnTo>
                          <a:pt x="141" y="663"/>
                        </a:lnTo>
                        <a:lnTo>
                          <a:pt x="102" y="648"/>
                        </a:lnTo>
                        <a:lnTo>
                          <a:pt x="67" y="630"/>
                        </a:lnTo>
                        <a:lnTo>
                          <a:pt x="39" y="608"/>
                        </a:lnTo>
                        <a:lnTo>
                          <a:pt x="18" y="583"/>
                        </a:lnTo>
                        <a:lnTo>
                          <a:pt x="6" y="554"/>
                        </a:lnTo>
                        <a:lnTo>
                          <a:pt x="0" y="524"/>
                        </a:lnTo>
                        <a:lnTo>
                          <a:pt x="0" y="520"/>
                        </a:lnTo>
                        <a:lnTo>
                          <a:pt x="4" y="487"/>
                        </a:lnTo>
                        <a:lnTo>
                          <a:pt x="16" y="446"/>
                        </a:lnTo>
                        <a:lnTo>
                          <a:pt x="51" y="370"/>
                        </a:lnTo>
                        <a:lnTo>
                          <a:pt x="94" y="299"/>
                        </a:lnTo>
                        <a:lnTo>
                          <a:pt x="147" y="235"/>
                        </a:lnTo>
                        <a:lnTo>
                          <a:pt x="204" y="176"/>
                        </a:lnTo>
                        <a:lnTo>
                          <a:pt x="270" y="125"/>
                        </a:lnTo>
                        <a:lnTo>
                          <a:pt x="341" y="82"/>
                        </a:lnTo>
                        <a:lnTo>
                          <a:pt x="415" y="47"/>
                        </a:lnTo>
                        <a:lnTo>
                          <a:pt x="497" y="21"/>
                        </a:lnTo>
                        <a:lnTo>
                          <a:pt x="581" y="6"/>
                        </a:lnTo>
                        <a:lnTo>
                          <a:pt x="667" y="0"/>
                        </a:lnTo>
                        <a:lnTo>
                          <a:pt x="759" y="6"/>
                        </a:lnTo>
                        <a:lnTo>
                          <a:pt x="847" y="23"/>
                        </a:lnTo>
                        <a:lnTo>
                          <a:pt x="932" y="53"/>
                        </a:lnTo>
                        <a:lnTo>
                          <a:pt x="1010" y="90"/>
                        </a:lnTo>
                        <a:lnTo>
                          <a:pt x="1082" y="137"/>
                        </a:lnTo>
                        <a:lnTo>
                          <a:pt x="1149" y="194"/>
                        </a:lnTo>
                        <a:lnTo>
                          <a:pt x="1208" y="256"/>
                        </a:lnTo>
                        <a:lnTo>
                          <a:pt x="1258" y="325"/>
                        </a:lnTo>
                        <a:lnTo>
                          <a:pt x="1301" y="401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FFFFFF"/>
                      </a:gs>
                      <a:gs pos="100000">
                        <a:schemeClr val="hlink"/>
                      </a:gs>
                    </a:gsLst>
                    <a:lin ang="5400000" scaled="1"/>
                  </a:gradFill>
                  <a:ln w="0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th-TH"/>
                  </a:p>
                </p:txBody>
              </p:sp>
            </p:grpSp>
            <p:sp>
              <p:nvSpPr>
                <p:cNvPr id="147469" name="Text Box 29"/>
                <p:cNvSpPr txBox="1">
                  <a:spLocks noChangeArrowheads="1"/>
                </p:cNvSpPr>
                <p:nvPr/>
              </p:nvSpPr>
              <p:spPr bwMode="gray">
                <a:xfrm>
                  <a:off x="4086" y="2025"/>
                  <a:ext cx="137" cy="109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 eaLnBrk="0" hangingPunct="0"/>
                  <a:endParaRPr lang="th-TH" sz="3000">
                    <a:solidFill>
                      <a:srgbClr val="FFFFFF"/>
                    </a:solidFill>
                  </a:endParaRPr>
                </a:p>
              </p:txBody>
            </p:sp>
          </p:grpSp>
          <p:sp>
            <p:nvSpPr>
              <p:cNvPr id="335896" name="Rectangle 24"/>
              <p:cNvSpPr>
                <a:spLocks noChangeArrowheads="1"/>
              </p:cNvSpPr>
              <p:nvPr/>
            </p:nvSpPr>
            <p:spPr bwMode="auto">
              <a:xfrm>
                <a:off x="2352" y="528"/>
                <a:ext cx="480" cy="8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th-TH" sz="15000" dirty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glow rad="101600">
                        <a:srgbClr val="FF33CC">
                          <a:alpha val="60000"/>
                        </a:srgbClr>
                      </a:glow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cs typeface="EucrosiaUPC" pitchFamily="18" charset="-34"/>
                  </a:rPr>
                  <a:t>5</a:t>
                </a:r>
              </a:p>
            </p:txBody>
          </p:sp>
          <p:sp>
            <p:nvSpPr>
              <p:cNvPr id="335897" name="Rectangle 25"/>
              <p:cNvSpPr>
                <a:spLocks noChangeArrowheads="1"/>
              </p:cNvSpPr>
              <p:nvPr/>
            </p:nvSpPr>
            <p:spPr bwMode="auto">
              <a:xfrm>
                <a:off x="384" y="337"/>
                <a:ext cx="1775" cy="6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th-TH" sz="6600" b="1" dirty="0" smtClean="0">
                    <a:solidFill>
                      <a:srgbClr val="FF66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JasmineUPC" pitchFamily="18" charset="-34"/>
                    <a:cs typeface="JasmineUPC" pitchFamily="18" charset="-34"/>
                  </a:rPr>
                  <a:t>ขั้นตอนที่</a:t>
                </a:r>
                <a:endParaRPr lang="th-TH" sz="6600" b="1" dirty="0">
                  <a:solidFill>
                    <a:srgbClr val="FF66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JasmineUPC" pitchFamily="18" charset="-34"/>
                  <a:cs typeface="JasmineUPC" pitchFamily="18" charset="-34"/>
                </a:endParaRPr>
              </a:p>
            </p:txBody>
          </p:sp>
        </p:grpSp>
        <p:pic>
          <p:nvPicPr>
            <p:cNvPr id="335899" name="Picture 27" descr="nw-9021015441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8" y="2174"/>
              <a:ext cx="2208" cy="1474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01600" cap="sq">
              <a:solidFill>
                <a:srgbClr val="FDFDFD"/>
              </a:solidFill>
              <a:miter lim="800000"/>
            </a:ln>
            <a:effectLst>
              <a:outerShdw blurRad="57150" dist="37500" dir="7560000" sy="98000" kx="110000" ky="200000" algn="tl" rotWithShape="0">
                <a:srgbClr val="000000">
                  <a:alpha val="20000"/>
                </a:srgbClr>
              </a:outerShdw>
            </a:effectLst>
            <a:scene3d>
              <a:camera prst="perspectiveRelaxed">
                <a:rot lat="18960000" lon="0" rev="0"/>
              </a:camera>
              <a:lightRig rig="twoPt" dir="t">
                <a:rot lat="0" lon="0" rev="7200000"/>
              </a:lightRig>
            </a:scene3d>
            <a:sp3d prstMaterial="matte">
              <a:bevelT w="22860" h="12700"/>
              <a:contourClr>
                <a:srgbClr val="FFFFFF"/>
              </a:contourClr>
            </a:sp3d>
          </p:spPr>
        </p:pic>
        <p:pic>
          <p:nvPicPr>
            <p:cNvPr id="335900" name="Picture 28" descr="News_160810_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239792">
              <a:off x="3696" y="912"/>
              <a:ext cx="1608" cy="1608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rnd">
              <a:solidFill>
                <a:srgbClr val="FFFFFF"/>
              </a:solidFill>
            </a:ln>
            <a:effectLst>
              <a:outerShdw blurRad="36195" dist="12700" dir="11400000" algn="tl" rotWithShape="0">
                <a:srgbClr val="000000">
                  <a:alpha val="33000"/>
                </a:srgbClr>
              </a:outerShdw>
            </a:effectLst>
            <a:scene3d>
              <a:camera prst="perspectiveContrastingLeftFacing">
                <a:rot lat="540000" lon="2100000" rev="0"/>
              </a:camera>
              <a:lightRig rig="soft" dir="t"/>
            </a:scene3d>
            <a:sp3d contourW="12700" prstMaterial="matte">
              <a:bevelT w="63500" h="50800"/>
              <a:contourClr>
                <a:srgbClr val="C0C0C0"/>
              </a:contourClr>
            </a:sp3d>
          </p:spPr>
        </p:pic>
        <p:sp>
          <p:nvSpPr>
            <p:cNvPr id="335888" name="Rectangle 16"/>
            <p:cNvSpPr>
              <a:spLocks noChangeArrowheads="1"/>
            </p:cNvSpPr>
            <p:nvPr/>
          </p:nvSpPr>
          <p:spPr bwMode="auto">
            <a:xfrm>
              <a:off x="576" y="2160"/>
              <a:ext cx="4464" cy="12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342900" indent="-342900" algn="ctr">
                <a:lnSpc>
                  <a:spcPct val="90000"/>
                </a:lnSpc>
                <a:defRPr/>
              </a:pPr>
              <a:r>
                <a:rPr lang="th-TH" sz="5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glow rad="101600">
                      <a:srgbClr val="FF33CC">
                        <a:alpha val="60000"/>
                      </a:srgbClr>
                    </a:glow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JasmineUPC" pitchFamily="18" charset="-34"/>
                  <a:cs typeface="JasmineUPC" pitchFamily="18" charset="-34"/>
                </a:rPr>
                <a:t>รายงานผลและความเห็น ....</a:t>
              </a:r>
            </a:p>
            <a:p>
              <a:pPr marL="342900" indent="-342900" algn="ctr">
                <a:lnSpc>
                  <a:spcPct val="90000"/>
                </a:lnSpc>
                <a:defRPr/>
              </a:pPr>
              <a:r>
                <a:rPr lang="th-TH" sz="54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glow rad="101600">
                      <a:srgbClr val="0000FF">
                        <a:alpha val="60000"/>
                      </a:srgbClr>
                    </a:glow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JasmineUPC" pitchFamily="18" charset="-34"/>
                  <a:cs typeface="JasmineUPC" pitchFamily="18" charset="-34"/>
                </a:rPr>
                <a:t>ต่อผู้มีอำนาจสั่งซื้อสั่งจ้าง</a:t>
              </a:r>
              <a:endParaRPr lang="th-TH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00FF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JasmineUPC" pitchFamily="18" charset="-34"/>
                <a:cs typeface="JasmineUPC" pitchFamily="18" charset="-34"/>
              </a:endParaRPr>
            </a:p>
            <a:p>
              <a:pPr marL="342900" indent="-342900" algn="ctr">
                <a:lnSpc>
                  <a:spcPct val="90000"/>
                </a:lnSpc>
                <a:defRPr/>
              </a:pPr>
              <a:r>
                <a:rPr lang="th-TH" sz="54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glow rad="101600">
                      <a:srgbClr val="0000FF">
                        <a:alpha val="60000"/>
                      </a:srgbClr>
                    </a:glow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JasmineUPC" pitchFamily="18" charset="-34"/>
                  <a:cs typeface="JasmineUPC" pitchFamily="18" charset="-34"/>
                </a:rPr>
                <a:t>เพื่อพิจารณาอนุมัติ</a:t>
              </a:r>
              <a:endParaRPr lang="th-TH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00FF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JasmineUPC" pitchFamily="18" charset="-34"/>
                <a:cs typeface="JasmineUPC" pitchFamily="18" charset="-34"/>
              </a:endParaRPr>
            </a:p>
          </p:txBody>
        </p:sp>
      </p:grpSp>
      <p:sp>
        <p:nvSpPr>
          <p:cNvPr id="16" name="Rectangle 15"/>
          <p:cNvSpPr/>
          <p:nvPr/>
        </p:nvSpPr>
        <p:spPr>
          <a:xfrm>
            <a:off x="152400" y="152400"/>
            <a:ext cx="8839200" cy="6629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/>
          </p:cNvSpPr>
          <p:nvPr>
            <p:ph type="ctrTitle"/>
          </p:nvPr>
        </p:nvSpPr>
        <p:spPr bwMode="auto">
          <a:xfrm>
            <a:off x="1758950" y="500063"/>
            <a:ext cx="5853113" cy="676275"/>
          </a:xfrm>
          <a:solidFill>
            <a:srgbClr val="CCFFFF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b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  <a:flatTx/>
          </a:bodyPr>
          <a:lstStyle/>
          <a:p>
            <a:pPr algn="ctr">
              <a:defRPr/>
            </a:pPr>
            <a:r>
              <a:rPr lang="th-TH" sz="4400" b="1" cap="none" smtClean="0">
                <a:solidFill>
                  <a:srgbClr val="EF0B05"/>
                </a:solidFill>
                <a:effectLst/>
              </a:rPr>
              <a:t>ขั้นตอนการประกวดราคา</a:t>
            </a:r>
          </a:p>
        </p:txBody>
      </p:sp>
      <p:sp>
        <p:nvSpPr>
          <p:cNvPr id="95235" name="Rectangle 3"/>
          <p:cNvSpPr>
            <a:spLocks noGrp="1"/>
          </p:cNvSpPr>
          <p:nvPr>
            <p:ph type="subTitle" idx="1"/>
          </p:nvPr>
        </p:nvSpPr>
        <p:spPr>
          <a:xfrm>
            <a:off x="395288" y="1557338"/>
            <a:ext cx="2160587" cy="1800225"/>
          </a:xfrm>
          <a:solidFill>
            <a:srgbClr val="FFFF99"/>
          </a:solidFill>
          <a:ln w="127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algn="ctr">
              <a:buFont typeface="Wingdings 2" pitchFamily="18" charset="2"/>
              <a:buNone/>
            </a:pPr>
            <a:r>
              <a:rPr lang="th-TH" b="1" smtClean="0">
                <a:solidFill>
                  <a:srgbClr val="0000FF"/>
                </a:solidFill>
                <a:cs typeface="AngsanaUPC" pitchFamily="18" charset="-34"/>
              </a:rPr>
              <a:t>จัดทำเอกสาร</a:t>
            </a:r>
          </a:p>
          <a:p>
            <a:pPr algn="ctr">
              <a:buFont typeface="Wingdings 2" pitchFamily="18" charset="2"/>
              <a:buNone/>
            </a:pPr>
            <a:r>
              <a:rPr lang="th-TH" b="1" smtClean="0">
                <a:solidFill>
                  <a:srgbClr val="0000FF"/>
                </a:solidFill>
                <a:cs typeface="AngsanaUPC" pitchFamily="18" charset="-34"/>
              </a:rPr>
              <a:t>ประกวดราคา</a:t>
            </a:r>
          </a:p>
          <a:p>
            <a:pPr algn="ctr">
              <a:buFont typeface="Wingdings 2" pitchFamily="18" charset="2"/>
              <a:buNone/>
            </a:pPr>
            <a:r>
              <a:rPr lang="th-TH" b="1" smtClean="0">
                <a:solidFill>
                  <a:srgbClr val="0000FF"/>
                </a:solidFill>
                <a:cs typeface="AngsanaUPC" pitchFamily="18" charset="-34"/>
              </a:rPr>
              <a:t>(ข้อ 44)</a:t>
            </a:r>
          </a:p>
        </p:txBody>
      </p:sp>
      <p:sp>
        <p:nvSpPr>
          <p:cNvPr id="18" name="ตัวยึดหมายเลขภาพนิ่ง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3CF5EF-4587-4B91-A32B-1D6D727C8298}" type="slidenum">
              <a:rPr lang="en-US"/>
              <a:pPr>
                <a:defRPr/>
              </a:pPr>
              <a:t>106</a:t>
            </a:fld>
            <a:endParaRPr lang="en-US"/>
          </a:p>
        </p:txBody>
      </p:sp>
      <p:sp>
        <p:nvSpPr>
          <p:cNvPr id="95236" name="Rectangle 4"/>
          <p:cNvSpPr>
            <a:spLocks noChangeArrowheads="1"/>
          </p:cNvSpPr>
          <p:nvPr/>
        </p:nvSpPr>
        <p:spPr bwMode="auto">
          <a:xfrm>
            <a:off x="3059113" y="1557338"/>
            <a:ext cx="2952750" cy="1800225"/>
          </a:xfrm>
          <a:prstGeom prst="rect">
            <a:avLst/>
          </a:prstGeom>
          <a:solidFill>
            <a:srgbClr val="FFFF99"/>
          </a:solidFill>
          <a:ln w="1270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None/>
            </a:pPr>
            <a:r>
              <a:rPr lang="th-TH" sz="3200" b="1">
                <a:solidFill>
                  <a:srgbClr val="0000FF"/>
                </a:solidFill>
                <a:latin typeface="Franklin Gothic Book" pitchFamily="34" charset="0"/>
                <a:cs typeface="AngsanaUPC" pitchFamily="18" charset="-34"/>
              </a:rPr>
              <a:t>จัดทำรายงานขอซื้อ/จ้าง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None/>
            </a:pPr>
            <a:r>
              <a:rPr lang="th-TH" sz="3200" b="1">
                <a:solidFill>
                  <a:srgbClr val="0000FF"/>
                </a:solidFill>
                <a:latin typeface="Franklin Gothic Book" pitchFamily="34" charset="0"/>
                <a:cs typeface="AngsanaUPC" pitchFamily="18" charset="-34"/>
              </a:rPr>
              <a:t>และแต่งตั้งคณะ-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None/>
            </a:pPr>
            <a:r>
              <a:rPr lang="th-TH" sz="3200" b="1">
                <a:solidFill>
                  <a:srgbClr val="0000FF"/>
                </a:solidFill>
                <a:latin typeface="Franklin Gothic Book" pitchFamily="34" charset="0"/>
                <a:cs typeface="AngsanaUPC" pitchFamily="18" charset="-34"/>
              </a:rPr>
              <a:t>กรรมการ (ข้อ 27)</a:t>
            </a:r>
          </a:p>
        </p:txBody>
      </p:sp>
      <p:sp>
        <p:nvSpPr>
          <p:cNvPr id="95237" name="Rectangle 5"/>
          <p:cNvSpPr>
            <a:spLocks noChangeArrowheads="1"/>
          </p:cNvSpPr>
          <p:nvPr/>
        </p:nvSpPr>
        <p:spPr bwMode="auto">
          <a:xfrm>
            <a:off x="6084888" y="3789363"/>
            <a:ext cx="2663825" cy="1368425"/>
          </a:xfrm>
          <a:prstGeom prst="rect">
            <a:avLst/>
          </a:prstGeom>
          <a:solidFill>
            <a:srgbClr val="FFFF99"/>
          </a:solidFill>
          <a:ln w="1270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None/>
            </a:pPr>
            <a:r>
              <a:rPr lang="th-TH" sz="3200" b="1">
                <a:solidFill>
                  <a:srgbClr val="0000FF"/>
                </a:solidFill>
                <a:latin typeface="Franklin Gothic Book" pitchFamily="34" charset="0"/>
                <a:cs typeface="AngsanaUPC" pitchFamily="18" charset="-34"/>
              </a:rPr>
              <a:t>การรับและเปิดซอง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None/>
            </a:pPr>
            <a:r>
              <a:rPr lang="th-TH" sz="3200" b="1">
                <a:solidFill>
                  <a:srgbClr val="0000FF"/>
                </a:solidFill>
                <a:latin typeface="Franklin Gothic Book" pitchFamily="34" charset="0"/>
                <a:cs typeface="AngsanaUPC" pitchFamily="18" charset="-34"/>
              </a:rPr>
              <a:t>(ข้อ 49)</a:t>
            </a:r>
          </a:p>
        </p:txBody>
      </p:sp>
      <p:sp>
        <p:nvSpPr>
          <p:cNvPr id="95238" name="Rectangle 6"/>
          <p:cNvSpPr>
            <a:spLocks noChangeArrowheads="1"/>
          </p:cNvSpPr>
          <p:nvPr/>
        </p:nvSpPr>
        <p:spPr bwMode="auto">
          <a:xfrm>
            <a:off x="6372225" y="1628775"/>
            <a:ext cx="2519363" cy="1584325"/>
          </a:xfrm>
          <a:prstGeom prst="rect">
            <a:avLst/>
          </a:prstGeom>
          <a:solidFill>
            <a:srgbClr val="FFFF99"/>
          </a:solidFill>
          <a:ln w="1270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None/>
            </a:pPr>
            <a:r>
              <a:rPr lang="th-TH" sz="3200" b="1">
                <a:solidFill>
                  <a:srgbClr val="0000FF"/>
                </a:solidFill>
                <a:latin typeface="Franklin Gothic Book" pitchFamily="34" charset="0"/>
                <a:cs typeface="AngsanaUPC" pitchFamily="18" charset="-34"/>
              </a:rPr>
              <a:t>การประกาศเผยแพร่การประกวดราคา</a:t>
            </a:r>
          </a:p>
          <a:p>
            <a: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None/>
            </a:pPr>
            <a:r>
              <a:rPr lang="th-TH" sz="3200" b="1">
                <a:solidFill>
                  <a:srgbClr val="0000FF"/>
                </a:solidFill>
                <a:latin typeface="Franklin Gothic Book" pitchFamily="34" charset="0"/>
                <a:cs typeface="AngsanaUPC" pitchFamily="18" charset="-34"/>
              </a:rPr>
              <a:t> (ข้อ 45, 46)</a:t>
            </a:r>
          </a:p>
        </p:txBody>
      </p:sp>
      <p:sp>
        <p:nvSpPr>
          <p:cNvPr id="95239" name="Rectangle 7"/>
          <p:cNvSpPr>
            <a:spLocks noChangeArrowheads="1"/>
          </p:cNvSpPr>
          <p:nvPr/>
        </p:nvSpPr>
        <p:spPr bwMode="auto">
          <a:xfrm>
            <a:off x="539750" y="3644900"/>
            <a:ext cx="1835150" cy="1800225"/>
          </a:xfrm>
          <a:prstGeom prst="rect">
            <a:avLst/>
          </a:prstGeom>
          <a:solidFill>
            <a:srgbClr val="FFFF99"/>
          </a:solidFill>
          <a:ln w="1270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None/>
            </a:pPr>
            <a:r>
              <a:rPr lang="th-TH" sz="3200" b="1">
                <a:solidFill>
                  <a:srgbClr val="0000FF"/>
                </a:solidFill>
                <a:latin typeface="Franklin Gothic Book" pitchFamily="34" charset="0"/>
                <a:cs typeface="AngsanaUPC" pitchFamily="18" charset="-34"/>
              </a:rPr>
              <a:t>การขออนุมัติสั่งซื้อ/จ้าง (ข้อ 65)</a:t>
            </a:r>
          </a:p>
        </p:txBody>
      </p:sp>
      <p:sp>
        <p:nvSpPr>
          <p:cNvPr id="95240" name="Rectangle 8"/>
          <p:cNvSpPr>
            <a:spLocks noChangeArrowheads="1"/>
          </p:cNvSpPr>
          <p:nvPr/>
        </p:nvSpPr>
        <p:spPr bwMode="auto">
          <a:xfrm>
            <a:off x="3132138" y="3716338"/>
            <a:ext cx="2519362" cy="1439862"/>
          </a:xfrm>
          <a:prstGeom prst="rect">
            <a:avLst/>
          </a:prstGeom>
          <a:solidFill>
            <a:srgbClr val="FFFF99"/>
          </a:solidFill>
          <a:ln w="1270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None/>
            </a:pPr>
            <a:r>
              <a:rPr lang="th-TH" sz="3200" b="1">
                <a:solidFill>
                  <a:srgbClr val="0000FF"/>
                </a:solidFill>
                <a:latin typeface="Franklin Gothic Book" pitchFamily="34" charset="0"/>
                <a:cs typeface="AngsanaUPC" pitchFamily="18" charset="-34"/>
              </a:rPr>
              <a:t>การพิจารณาผล</a:t>
            </a:r>
            <a:br>
              <a:rPr lang="th-TH" sz="3200" b="1">
                <a:solidFill>
                  <a:srgbClr val="0000FF"/>
                </a:solidFill>
                <a:latin typeface="Franklin Gothic Book" pitchFamily="34" charset="0"/>
                <a:cs typeface="AngsanaUPC" pitchFamily="18" charset="-34"/>
              </a:rPr>
            </a:br>
            <a:r>
              <a:rPr lang="th-TH" sz="3200" b="1">
                <a:solidFill>
                  <a:srgbClr val="0000FF"/>
                </a:solidFill>
                <a:latin typeface="Franklin Gothic Book" pitchFamily="34" charset="0"/>
                <a:cs typeface="AngsanaUPC" pitchFamily="18" charset="-34"/>
              </a:rPr>
              <a:t>การประกวดราคา (ข้อ 50)</a:t>
            </a:r>
          </a:p>
        </p:txBody>
      </p:sp>
      <p:sp>
        <p:nvSpPr>
          <p:cNvPr id="95241" name="Rectangle 9"/>
          <p:cNvSpPr>
            <a:spLocks noChangeArrowheads="1"/>
          </p:cNvSpPr>
          <p:nvPr/>
        </p:nvSpPr>
        <p:spPr bwMode="auto">
          <a:xfrm>
            <a:off x="3059113" y="5373688"/>
            <a:ext cx="2819400" cy="1222375"/>
          </a:xfrm>
          <a:prstGeom prst="rect">
            <a:avLst/>
          </a:prstGeom>
          <a:solidFill>
            <a:srgbClr val="FFFF99"/>
          </a:solidFill>
          <a:ln w="1270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None/>
            </a:pPr>
            <a:r>
              <a:rPr lang="th-TH" sz="3200" b="1">
                <a:solidFill>
                  <a:srgbClr val="0000FF"/>
                </a:solidFill>
                <a:latin typeface="Franklin Gothic Book" pitchFamily="34" charset="0"/>
                <a:cs typeface="AngsanaUPC" pitchFamily="18" charset="-34"/>
              </a:rPr>
              <a:t>การทำสัญญา </a:t>
            </a:r>
            <a:br>
              <a:rPr lang="th-TH" sz="3200" b="1">
                <a:solidFill>
                  <a:srgbClr val="0000FF"/>
                </a:solidFill>
                <a:latin typeface="Franklin Gothic Book" pitchFamily="34" charset="0"/>
                <a:cs typeface="AngsanaUPC" pitchFamily="18" charset="-34"/>
              </a:rPr>
            </a:br>
            <a:r>
              <a:rPr lang="th-TH" sz="3200" b="1">
                <a:solidFill>
                  <a:srgbClr val="0000FF"/>
                </a:solidFill>
                <a:latin typeface="Franklin Gothic Book" pitchFamily="34" charset="0"/>
                <a:cs typeface="AngsanaUPC" pitchFamily="18" charset="-34"/>
              </a:rPr>
              <a:t>(ข้อ 132-133)</a:t>
            </a: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1258888" y="2420938"/>
            <a:ext cx="6265862" cy="3960812"/>
            <a:chOff x="793" y="1525"/>
            <a:chExt cx="3947" cy="2495"/>
          </a:xfrm>
        </p:grpSpPr>
        <p:sp>
          <p:nvSpPr>
            <p:cNvPr id="55308" name="Line 11"/>
            <p:cNvSpPr>
              <a:spLocks noChangeShapeType="1"/>
            </p:cNvSpPr>
            <p:nvPr/>
          </p:nvSpPr>
          <p:spPr bwMode="auto">
            <a:xfrm flipV="1">
              <a:off x="3787" y="1525"/>
              <a:ext cx="227" cy="0"/>
            </a:xfrm>
            <a:prstGeom prst="line">
              <a:avLst/>
            </a:prstGeom>
            <a:noFill/>
            <a:ln w="57150">
              <a:solidFill>
                <a:srgbClr val="CC33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55309" name="Line 12"/>
            <p:cNvSpPr>
              <a:spLocks noChangeShapeType="1"/>
            </p:cNvSpPr>
            <p:nvPr/>
          </p:nvSpPr>
          <p:spPr bwMode="auto">
            <a:xfrm flipH="1">
              <a:off x="1474" y="2840"/>
              <a:ext cx="454" cy="0"/>
            </a:xfrm>
            <a:prstGeom prst="line">
              <a:avLst/>
            </a:prstGeom>
            <a:noFill/>
            <a:ln w="57150">
              <a:solidFill>
                <a:srgbClr val="CC33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55310" name="Line 13"/>
            <p:cNvSpPr>
              <a:spLocks noChangeShapeType="1"/>
            </p:cNvSpPr>
            <p:nvPr/>
          </p:nvSpPr>
          <p:spPr bwMode="auto">
            <a:xfrm flipH="1">
              <a:off x="3560" y="2840"/>
              <a:ext cx="273" cy="0"/>
            </a:xfrm>
            <a:prstGeom prst="line">
              <a:avLst/>
            </a:prstGeom>
            <a:noFill/>
            <a:ln w="57150">
              <a:solidFill>
                <a:srgbClr val="CC33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55311" name="Line 14"/>
            <p:cNvSpPr>
              <a:spLocks noChangeShapeType="1"/>
            </p:cNvSpPr>
            <p:nvPr/>
          </p:nvSpPr>
          <p:spPr bwMode="auto">
            <a:xfrm>
              <a:off x="4740" y="2024"/>
              <a:ext cx="0" cy="363"/>
            </a:xfrm>
            <a:prstGeom prst="line">
              <a:avLst/>
            </a:prstGeom>
            <a:noFill/>
            <a:ln w="57150">
              <a:solidFill>
                <a:srgbClr val="CC33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55312" name="Line 15"/>
            <p:cNvSpPr>
              <a:spLocks noChangeShapeType="1"/>
            </p:cNvSpPr>
            <p:nvPr/>
          </p:nvSpPr>
          <p:spPr bwMode="auto">
            <a:xfrm flipV="1">
              <a:off x="1610" y="1570"/>
              <a:ext cx="318" cy="0"/>
            </a:xfrm>
            <a:prstGeom prst="line">
              <a:avLst/>
            </a:prstGeom>
            <a:noFill/>
            <a:ln w="57150">
              <a:solidFill>
                <a:srgbClr val="CC33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55313" name="Line 16"/>
            <p:cNvSpPr>
              <a:spLocks noChangeShapeType="1"/>
            </p:cNvSpPr>
            <p:nvPr/>
          </p:nvSpPr>
          <p:spPr bwMode="auto">
            <a:xfrm>
              <a:off x="793" y="3974"/>
              <a:ext cx="1134" cy="0"/>
            </a:xfrm>
            <a:prstGeom prst="line">
              <a:avLst/>
            </a:prstGeom>
            <a:noFill/>
            <a:ln w="57150">
              <a:solidFill>
                <a:srgbClr val="CC33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55314" name="Line 17"/>
            <p:cNvSpPr>
              <a:spLocks noChangeShapeType="1"/>
            </p:cNvSpPr>
            <p:nvPr/>
          </p:nvSpPr>
          <p:spPr bwMode="auto">
            <a:xfrm>
              <a:off x="793" y="3430"/>
              <a:ext cx="0" cy="590"/>
            </a:xfrm>
            <a:prstGeom prst="line">
              <a:avLst/>
            </a:prstGeom>
            <a:noFill/>
            <a:ln w="57150">
              <a:solidFill>
                <a:srgbClr val="CC3399"/>
              </a:solidFill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</p:grpSp>
      <p:sp>
        <p:nvSpPr>
          <p:cNvPr id="19" name="Rectangle 18"/>
          <p:cNvSpPr/>
          <p:nvPr/>
        </p:nvSpPr>
        <p:spPr>
          <a:xfrm>
            <a:off x="152400" y="152400"/>
            <a:ext cx="8839200" cy="6629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5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95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95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95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95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95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95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9523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95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95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4" grpId="0" animBg="1"/>
      <p:bldP spid="95235" grpId="0" build="p" animBg="1"/>
      <p:bldP spid="95236" grpId="0" animBg="1"/>
      <p:bldP spid="95237" grpId="0" animBg="1"/>
      <p:bldP spid="95238" grpId="0" animBg="1"/>
      <p:bldP spid="95239" grpId="0" animBg="1"/>
      <p:bldP spid="95240" grpId="0" animBg="1"/>
      <p:bldP spid="95241" grpId="0" animBg="1"/>
    </p:bld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ตัวยึดหมายเลขภาพนิ่ง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D1F91F-229A-46F0-A9BA-A72B62076822}" type="slidenum">
              <a:rPr lang="en-US"/>
              <a:pPr>
                <a:defRPr/>
              </a:pPr>
              <a:t>107</a:t>
            </a:fld>
            <a:endParaRPr lang="en-US"/>
          </a:p>
        </p:txBody>
      </p:sp>
      <p:sp>
        <p:nvSpPr>
          <p:cNvPr id="56323" name="AutoShape 5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782050" y="6591300"/>
            <a:ext cx="361950" cy="266700"/>
          </a:xfrm>
          <a:prstGeom prst="actionButtonForwardNext">
            <a:avLst/>
          </a:prstGeom>
          <a:noFill/>
          <a:ln w="12700">
            <a:solidFill>
              <a:srgbClr val="4D4D4D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th-TH"/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382588" y="1600200"/>
            <a:ext cx="8761412" cy="5019675"/>
            <a:chOff x="228" y="948"/>
            <a:chExt cx="5519" cy="3162"/>
          </a:xfrm>
        </p:grpSpPr>
        <p:grpSp>
          <p:nvGrpSpPr>
            <p:cNvPr id="56326" name="Group 7"/>
            <p:cNvGrpSpPr>
              <a:grpSpLocks/>
            </p:cNvGrpSpPr>
            <p:nvPr/>
          </p:nvGrpSpPr>
          <p:grpSpPr bwMode="auto">
            <a:xfrm>
              <a:off x="228" y="948"/>
              <a:ext cx="5448" cy="1116"/>
              <a:chOff x="228" y="948"/>
              <a:chExt cx="5448" cy="1116"/>
            </a:xfrm>
          </p:grpSpPr>
          <p:sp>
            <p:nvSpPr>
              <p:cNvPr id="56331" name="Oval 8"/>
              <p:cNvSpPr>
                <a:spLocks noChangeArrowheads="1"/>
              </p:cNvSpPr>
              <p:nvPr/>
            </p:nvSpPr>
            <p:spPr bwMode="auto">
              <a:xfrm>
                <a:off x="3360" y="1068"/>
                <a:ext cx="2208" cy="756"/>
              </a:xfrm>
              <a:prstGeom prst="ellipse">
                <a:avLst/>
              </a:prstGeom>
              <a:solidFill>
                <a:srgbClr val="CCFFFF"/>
              </a:solidFill>
              <a:ln w="9525">
                <a:noFill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none" anchor="ctr"/>
              <a:lstStyle/>
              <a:p>
                <a:endParaRPr lang="th-TH"/>
              </a:p>
            </p:txBody>
          </p:sp>
          <p:sp>
            <p:nvSpPr>
              <p:cNvPr id="56332" name="Oval 9"/>
              <p:cNvSpPr>
                <a:spLocks noChangeArrowheads="1"/>
              </p:cNvSpPr>
              <p:nvPr/>
            </p:nvSpPr>
            <p:spPr bwMode="auto">
              <a:xfrm>
                <a:off x="228" y="1104"/>
                <a:ext cx="1680" cy="720"/>
              </a:xfrm>
              <a:prstGeom prst="ellipse">
                <a:avLst/>
              </a:prstGeom>
              <a:solidFill>
                <a:srgbClr val="CCFFFF"/>
              </a:solidFill>
              <a:ln w="9525">
                <a:noFill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none" anchor="ctr"/>
              <a:lstStyle/>
              <a:p>
                <a:endParaRPr lang="th-TH"/>
              </a:p>
            </p:txBody>
          </p:sp>
          <p:sp>
            <p:nvSpPr>
              <p:cNvPr id="56333" name="AutoShape 10"/>
              <p:cNvSpPr>
                <a:spLocks noChangeArrowheads="1"/>
              </p:cNvSpPr>
              <p:nvPr/>
            </p:nvSpPr>
            <p:spPr bwMode="auto">
              <a:xfrm>
                <a:off x="2088" y="1440"/>
                <a:ext cx="1104" cy="624"/>
              </a:xfrm>
              <a:prstGeom prst="leftArrow">
                <a:avLst>
                  <a:gd name="adj1" fmla="val 50000"/>
                  <a:gd name="adj2" fmla="val 44231"/>
                </a:avLst>
              </a:prstGeom>
              <a:solidFill>
                <a:srgbClr val="FF99CC"/>
              </a:solidFill>
              <a:ln w="9525">
                <a:noFill/>
                <a:miter lim="800000"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none" anchor="ctr"/>
              <a:lstStyle/>
              <a:p>
                <a:endParaRPr lang="th-TH"/>
              </a:p>
            </p:txBody>
          </p:sp>
          <p:sp>
            <p:nvSpPr>
              <p:cNvPr id="56334" name="AutoShape 11"/>
              <p:cNvSpPr>
                <a:spLocks noChangeArrowheads="1"/>
              </p:cNvSpPr>
              <p:nvPr/>
            </p:nvSpPr>
            <p:spPr bwMode="auto">
              <a:xfrm>
                <a:off x="2160" y="948"/>
                <a:ext cx="1044" cy="600"/>
              </a:xfrm>
              <a:prstGeom prst="rightArrow">
                <a:avLst>
                  <a:gd name="adj1" fmla="val 50000"/>
                  <a:gd name="adj2" fmla="val 43500"/>
                </a:avLst>
              </a:prstGeom>
              <a:solidFill>
                <a:srgbClr val="FF99CC"/>
              </a:solidFill>
              <a:ln w="9525">
                <a:noFill/>
                <a:miter lim="800000"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none" anchor="ctr"/>
              <a:lstStyle/>
              <a:p>
                <a:endParaRPr lang="th-TH"/>
              </a:p>
            </p:txBody>
          </p:sp>
          <p:sp>
            <p:nvSpPr>
              <p:cNvPr id="56335" name="Text Box 12"/>
              <p:cNvSpPr txBox="1">
                <a:spLocks noChangeArrowheads="1"/>
              </p:cNvSpPr>
              <p:nvPr/>
            </p:nvSpPr>
            <p:spPr bwMode="auto">
              <a:xfrm>
                <a:off x="288" y="1240"/>
                <a:ext cx="1536" cy="4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l" eaLnBrk="0" hangingPunct="0">
                  <a:spcBef>
                    <a:spcPct val="50000"/>
                  </a:spcBef>
                </a:pPr>
                <a:r>
                  <a:rPr lang="th-TH" sz="4000" b="1" dirty="0">
                    <a:solidFill>
                      <a:srgbClr val="1902C2"/>
                    </a:solidFill>
                  </a:rPr>
                  <a:t>   เจ้าหน้าที่พัสดุ</a:t>
                </a:r>
              </a:p>
            </p:txBody>
          </p:sp>
          <p:sp>
            <p:nvSpPr>
              <p:cNvPr id="56336" name="Text Box 13"/>
              <p:cNvSpPr txBox="1">
                <a:spLocks noChangeArrowheads="1"/>
              </p:cNvSpPr>
              <p:nvPr/>
            </p:nvSpPr>
            <p:spPr bwMode="auto">
              <a:xfrm>
                <a:off x="3468" y="1228"/>
                <a:ext cx="2208" cy="4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l" eaLnBrk="0" hangingPunct="0">
                  <a:spcBef>
                    <a:spcPct val="50000"/>
                  </a:spcBef>
                </a:pPr>
                <a:r>
                  <a:rPr lang="th-TH" sz="4000" b="1">
                    <a:solidFill>
                      <a:srgbClr val="1902C2"/>
                    </a:solidFill>
                  </a:rPr>
                  <a:t>  หัวหน้าส่วนราชการ</a:t>
                </a:r>
              </a:p>
            </p:txBody>
          </p:sp>
          <p:sp>
            <p:nvSpPr>
              <p:cNvPr id="56337" name="Rectangle 14"/>
              <p:cNvSpPr>
                <a:spLocks noChangeArrowheads="1"/>
              </p:cNvSpPr>
              <p:nvPr/>
            </p:nvSpPr>
            <p:spPr bwMode="auto">
              <a:xfrm>
                <a:off x="2304" y="1545"/>
                <a:ext cx="680" cy="4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eaLnBrk="0" hangingPunct="0"/>
                <a:r>
                  <a:rPr lang="th-TH" sz="3600" b="1"/>
                  <a:t>  ข้อ 29</a:t>
                </a:r>
              </a:p>
            </p:txBody>
          </p:sp>
          <p:sp>
            <p:nvSpPr>
              <p:cNvPr id="56338" name="Rectangle 15"/>
              <p:cNvSpPr>
                <a:spLocks noChangeArrowheads="1"/>
              </p:cNvSpPr>
              <p:nvPr/>
            </p:nvSpPr>
            <p:spPr bwMode="auto">
              <a:xfrm>
                <a:off x="2292" y="1041"/>
                <a:ext cx="680" cy="4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eaLnBrk="0" hangingPunct="0"/>
                <a:r>
                  <a:rPr lang="th-TH" sz="3600" b="1"/>
                  <a:t>  ข้อ 27</a:t>
                </a:r>
              </a:p>
            </p:txBody>
          </p:sp>
        </p:grpSp>
        <p:sp>
          <p:nvSpPr>
            <p:cNvPr id="56327" name="Rectangle 16"/>
            <p:cNvSpPr>
              <a:spLocks noChangeArrowheads="1"/>
            </p:cNvSpPr>
            <p:nvPr/>
          </p:nvSpPr>
          <p:spPr bwMode="auto">
            <a:xfrm>
              <a:off x="2736" y="2526"/>
              <a:ext cx="3011" cy="14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>
                <a:lnSpc>
                  <a:spcPct val="65000"/>
                </a:lnSpc>
                <a:spcBef>
                  <a:spcPct val="50000"/>
                </a:spcBef>
                <a:buFontTx/>
                <a:buChar char="-"/>
              </a:pPr>
              <a:r>
                <a:rPr lang="th-TH" sz="3600" b="1">
                  <a:solidFill>
                    <a:srgbClr val="1902C2"/>
                  </a:solidFill>
                </a:rPr>
                <a:t> ทำตามตัวอย่างที่ กวพ. กำหนด หรือ</a:t>
              </a:r>
            </a:p>
            <a:p>
              <a:pPr algn="l" eaLnBrk="0" hangingPunct="0">
                <a:lnSpc>
                  <a:spcPct val="65000"/>
                </a:lnSpc>
                <a:spcBef>
                  <a:spcPct val="50000"/>
                </a:spcBef>
              </a:pPr>
              <a:r>
                <a:rPr lang="th-TH" sz="3600" b="1">
                  <a:solidFill>
                    <a:srgbClr val="1902C2"/>
                  </a:solidFill>
                </a:rPr>
                <a:t>ที่ผ่านการตรวจจาก สนง.อัยการสูงสุด</a:t>
              </a:r>
            </a:p>
            <a:p>
              <a:pPr algn="l" eaLnBrk="0" hangingPunct="0">
                <a:lnSpc>
                  <a:spcPct val="65000"/>
                </a:lnSpc>
                <a:spcBef>
                  <a:spcPct val="50000"/>
                </a:spcBef>
              </a:pPr>
              <a:r>
                <a:rPr lang="th-TH" sz="3200" b="1">
                  <a:solidFill>
                    <a:srgbClr val="1902C2"/>
                  </a:solidFill>
                </a:rPr>
                <a:t>- </a:t>
              </a:r>
              <a:r>
                <a:rPr lang="th-TH" sz="3600" b="1">
                  <a:solidFill>
                    <a:srgbClr val="1902C2"/>
                  </a:solidFill>
                </a:rPr>
                <a:t>แตกต่างหรือไม่รัดกุมส่ง</a:t>
              </a:r>
            </a:p>
            <a:p>
              <a:pPr algn="l" eaLnBrk="0" hangingPunct="0">
                <a:lnSpc>
                  <a:spcPct val="65000"/>
                </a:lnSpc>
                <a:spcBef>
                  <a:spcPct val="50000"/>
                </a:spcBef>
              </a:pPr>
              <a:r>
                <a:rPr lang="th-TH" sz="3600" b="1">
                  <a:solidFill>
                    <a:srgbClr val="1902C2"/>
                  </a:solidFill>
                </a:rPr>
                <a:t>  สนง.อัยการสูงสุดตรวจ</a:t>
              </a:r>
              <a:endParaRPr lang="th-TH" sz="3200" b="1">
                <a:solidFill>
                  <a:srgbClr val="1902C2"/>
                </a:solidFill>
              </a:endParaRPr>
            </a:p>
          </p:txBody>
        </p:sp>
        <p:pic>
          <p:nvPicPr>
            <p:cNvPr id="56328" name="Picture 1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64" y="3156"/>
              <a:ext cx="1200" cy="9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6329" name="Rectangle 18"/>
            <p:cNvSpPr>
              <a:spLocks noChangeArrowheads="1"/>
            </p:cNvSpPr>
            <p:nvPr/>
          </p:nvSpPr>
          <p:spPr bwMode="auto">
            <a:xfrm>
              <a:off x="228" y="2424"/>
              <a:ext cx="2016" cy="480"/>
            </a:xfrm>
            <a:prstGeom prst="rect">
              <a:avLst/>
            </a:prstGeom>
            <a:solidFill>
              <a:srgbClr val="E6CDFF"/>
            </a:solidFill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56330" name="Text Box 19"/>
            <p:cNvSpPr txBox="1">
              <a:spLocks noChangeArrowheads="1"/>
            </p:cNvSpPr>
            <p:nvPr/>
          </p:nvSpPr>
          <p:spPr bwMode="auto">
            <a:xfrm>
              <a:off x="252" y="2460"/>
              <a:ext cx="2064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0" hangingPunct="0">
                <a:spcBef>
                  <a:spcPct val="50000"/>
                </a:spcBef>
              </a:pPr>
              <a:r>
                <a:rPr lang="th-TH" sz="3600" b="1" dirty="0">
                  <a:solidFill>
                    <a:schemeClr val="hlink"/>
                  </a:solidFill>
                </a:rPr>
                <a:t> </a:t>
              </a:r>
              <a:r>
                <a:rPr lang="th-TH" sz="3600" b="1" dirty="0"/>
                <a:t>จัดทำเอกสาร (ข้อ 44)</a:t>
              </a:r>
            </a:p>
          </p:txBody>
        </p:sp>
      </p:grpSp>
      <p:sp>
        <p:nvSpPr>
          <p:cNvPr id="56325" name="Rectangle 21"/>
          <p:cNvSpPr>
            <a:spLocks noChangeArrowheads="1"/>
          </p:cNvSpPr>
          <p:nvPr/>
        </p:nvSpPr>
        <p:spPr bwMode="auto">
          <a:xfrm>
            <a:off x="552450" y="476250"/>
            <a:ext cx="8123238" cy="936625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rgbClr val="FFFF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/>
          <a:lstStyle/>
          <a:p>
            <a:r>
              <a:rPr lang="th-TH" sz="4400" b="1">
                <a:solidFill>
                  <a:srgbClr val="0000FF"/>
                </a:solidFill>
              </a:rPr>
              <a:t>การดำเนินการโดยวิธีประกวดราคา </a:t>
            </a:r>
            <a:r>
              <a:rPr lang="th-TH" sz="3000" b="1">
                <a:solidFill>
                  <a:srgbClr val="0000FF"/>
                </a:solidFill>
              </a:rPr>
              <a:t>(1)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ตัวยึดหมายเลขภาพนิ่ง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32E52F-13AB-4C2F-93D0-4CF89F488A6D}" type="slidenum">
              <a:rPr lang="en-US"/>
              <a:pPr>
                <a:defRPr/>
              </a:pPr>
              <a:t>108</a:t>
            </a:fld>
            <a:endParaRPr lang="en-US"/>
          </a:p>
        </p:txBody>
      </p:sp>
      <p:sp>
        <p:nvSpPr>
          <p:cNvPr id="57347" name="Rectangle 2"/>
          <p:cNvSpPr>
            <a:spLocks noChangeArrowheads="1"/>
          </p:cNvSpPr>
          <p:nvPr/>
        </p:nvSpPr>
        <p:spPr bwMode="auto">
          <a:xfrm>
            <a:off x="552450" y="476250"/>
            <a:ext cx="8123238" cy="936625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rgbClr val="FFFF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/>
          <a:lstStyle/>
          <a:p>
            <a:r>
              <a:rPr lang="th-TH" sz="4400" b="1">
                <a:solidFill>
                  <a:srgbClr val="0000FF"/>
                </a:solidFill>
                <a:latin typeface="Arial" pitchFamily="34" charset="0"/>
              </a:rPr>
              <a:t>การดำเนินการโดยวิธีประกวดราคา </a:t>
            </a:r>
            <a:r>
              <a:rPr lang="th-TH" sz="3000" b="1">
                <a:solidFill>
                  <a:srgbClr val="0000FF"/>
                </a:solidFill>
                <a:latin typeface="Arial" pitchFamily="34" charset="0"/>
              </a:rPr>
              <a:t>(2)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190500" y="1905000"/>
            <a:ext cx="8705850" cy="4743450"/>
            <a:chOff x="120" y="1200"/>
            <a:chExt cx="5484" cy="2988"/>
          </a:xfrm>
        </p:grpSpPr>
        <p:grpSp>
          <p:nvGrpSpPr>
            <p:cNvPr id="57353" name="Group 6"/>
            <p:cNvGrpSpPr>
              <a:grpSpLocks/>
            </p:cNvGrpSpPr>
            <p:nvPr/>
          </p:nvGrpSpPr>
          <p:grpSpPr bwMode="auto">
            <a:xfrm>
              <a:off x="120" y="1200"/>
              <a:ext cx="5484" cy="601"/>
              <a:chOff x="120" y="1200"/>
              <a:chExt cx="5484" cy="601"/>
            </a:xfrm>
          </p:grpSpPr>
          <p:sp>
            <p:nvSpPr>
              <p:cNvPr id="57359" name="AutoShape 7"/>
              <p:cNvSpPr>
                <a:spLocks noChangeArrowheads="1"/>
              </p:cNvSpPr>
              <p:nvPr/>
            </p:nvSpPr>
            <p:spPr bwMode="auto">
              <a:xfrm rot="-5375144">
                <a:off x="3255" y="1303"/>
                <a:ext cx="601" cy="395"/>
              </a:xfrm>
              <a:prstGeom prst="downArrow">
                <a:avLst>
                  <a:gd name="adj1" fmla="val 42861"/>
                  <a:gd name="adj2" fmla="val 39815"/>
                </a:avLst>
              </a:prstGeom>
              <a:solidFill>
                <a:srgbClr val="FF99CC"/>
              </a:solidFill>
              <a:ln w="38100">
                <a:solidFill>
                  <a:srgbClr val="CC3399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th-TH"/>
              </a:p>
            </p:txBody>
          </p:sp>
          <p:sp>
            <p:nvSpPr>
              <p:cNvPr id="57360" name="AutoShape 8"/>
              <p:cNvSpPr>
                <a:spLocks noChangeArrowheads="1"/>
              </p:cNvSpPr>
              <p:nvPr/>
            </p:nvSpPr>
            <p:spPr bwMode="auto">
              <a:xfrm>
                <a:off x="120" y="1212"/>
                <a:ext cx="3144" cy="516"/>
              </a:xfrm>
              <a:prstGeom prst="flowChartAlternateProcess">
                <a:avLst/>
              </a:prstGeom>
              <a:noFill/>
              <a:ln w="9525">
                <a:solidFill>
                  <a:srgbClr val="CC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r>
                  <a:rPr lang="th-TH" sz="4000" b="1">
                    <a:solidFill>
                      <a:srgbClr val="D42CA4"/>
                    </a:solidFill>
                  </a:rPr>
                  <a:t>การเผยแพร่ข่าวการประกวดราคา</a:t>
                </a:r>
              </a:p>
            </p:txBody>
          </p:sp>
          <p:sp>
            <p:nvSpPr>
              <p:cNvPr id="57361" name="AutoShape 9"/>
              <p:cNvSpPr>
                <a:spLocks noChangeArrowheads="1"/>
              </p:cNvSpPr>
              <p:nvPr/>
            </p:nvSpPr>
            <p:spPr bwMode="auto">
              <a:xfrm>
                <a:off x="3840" y="1236"/>
                <a:ext cx="1764" cy="516"/>
              </a:xfrm>
              <a:prstGeom prst="foldedCorner">
                <a:avLst>
                  <a:gd name="adj" fmla="val 31250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r>
                  <a:rPr lang="th-TH" sz="4000" b="1">
                    <a:solidFill>
                      <a:srgbClr val="CC3399"/>
                    </a:solidFill>
                  </a:rPr>
                  <a:t>ส่งไปรษณีย์ </a:t>
                </a:r>
                <a:r>
                  <a:rPr lang="en-US" sz="4000" b="1">
                    <a:solidFill>
                      <a:srgbClr val="CC3399"/>
                    </a:solidFill>
                  </a:rPr>
                  <a:t>EMS</a:t>
                </a:r>
                <a:endParaRPr lang="th-TH" sz="4000" b="1">
                  <a:solidFill>
                    <a:srgbClr val="CC3399"/>
                  </a:solidFill>
                </a:endParaRPr>
              </a:p>
            </p:txBody>
          </p:sp>
        </p:grpSp>
        <p:sp>
          <p:nvSpPr>
            <p:cNvPr id="57354" name="Rectangle 10"/>
            <p:cNvSpPr>
              <a:spLocks noChangeArrowheads="1"/>
            </p:cNvSpPr>
            <p:nvPr/>
          </p:nvSpPr>
          <p:spPr bwMode="auto">
            <a:xfrm>
              <a:off x="312" y="1920"/>
              <a:ext cx="2517" cy="2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>
                <a:buFontTx/>
                <a:buChar char="•"/>
              </a:pPr>
              <a:r>
                <a:rPr lang="th-TH" sz="3600" b="1">
                  <a:solidFill>
                    <a:srgbClr val="1902C2"/>
                  </a:solidFill>
                </a:rPr>
                <a:t> ให้จัดทำเป็นประกาศ</a:t>
              </a:r>
            </a:p>
            <a:p>
              <a:pPr algn="l" eaLnBrk="0" hangingPunct="0">
                <a:buFontTx/>
                <a:buChar char="•"/>
              </a:pPr>
              <a:r>
                <a:rPr lang="th-TH" sz="3600" b="1">
                  <a:solidFill>
                    <a:srgbClr val="1902C2"/>
                  </a:solidFill>
                </a:rPr>
                <a:t> ส่งวิทยุและหนังสือพิมพ์</a:t>
              </a:r>
            </a:p>
            <a:p>
              <a:pPr algn="l" eaLnBrk="0" hangingPunct="0">
                <a:buFontTx/>
                <a:buChar char="•"/>
              </a:pPr>
              <a:r>
                <a:rPr lang="th-TH" sz="3600" b="1">
                  <a:solidFill>
                    <a:srgbClr val="1902C2"/>
                  </a:solidFill>
                </a:rPr>
                <a:t> ส่งกรมประชาสัมพันธ์</a:t>
              </a:r>
            </a:p>
            <a:p>
              <a:pPr algn="l" eaLnBrk="0" hangingPunct="0">
                <a:buFontTx/>
                <a:buChar char="•"/>
              </a:pPr>
              <a:r>
                <a:rPr lang="th-TH" sz="3600" b="1">
                  <a:solidFill>
                    <a:srgbClr val="1902C2"/>
                  </a:solidFill>
                </a:rPr>
                <a:t> ส่งองค์การสื่อสารมวลชน</a:t>
              </a:r>
            </a:p>
            <a:p>
              <a:pPr algn="l" eaLnBrk="0" hangingPunct="0">
                <a:buFontTx/>
                <a:buChar char="•"/>
              </a:pPr>
              <a:r>
                <a:rPr lang="th-TH" sz="3600" b="1">
                  <a:solidFill>
                    <a:srgbClr val="1902C2"/>
                  </a:solidFill>
                </a:rPr>
                <a:t> ส่งศูนย์รวมข่าวประกวดราคา</a:t>
              </a:r>
            </a:p>
            <a:p>
              <a:pPr algn="l" eaLnBrk="0" hangingPunct="0">
                <a:buFontTx/>
                <a:buChar char="•"/>
              </a:pPr>
              <a:r>
                <a:rPr lang="th-TH" sz="3600" b="1">
                  <a:solidFill>
                    <a:srgbClr val="1902C2"/>
                  </a:solidFill>
                </a:rPr>
                <a:t> ส่ง สตง.</a:t>
              </a:r>
            </a:p>
          </p:txBody>
        </p:sp>
        <p:grpSp>
          <p:nvGrpSpPr>
            <p:cNvPr id="57355" name="Group 11"/>
            <p:cNvGrpSpPr>
              <a:grpSpLocks/>
            </p:cNvGrpSpPr>
            <p:nvPr/>
          </p:nvGrpSpPr>
          <p:grpSpPr bwMode="auto">
            <a:xfrm>
              <a:off x="2772" y="2160"/>
              <a:ext cx="2736" cy="1346"/>
              <a:chOff x="2832" y="2160"/>
              <a:chExt cx="2736" cy="1346"/>
            </a:xfrm>
          </p:grpSpPr>
          <p:sp>
            <p:nvSpPr>
              <p:cNvPr id="57357" name="AutoShape 12"/>
              <p:cNvSpPr>
                <a:spLocks noChangeArrowheads="1"/>
              </p:cNvSpPr>
              <p:nvPr/>
            </p:nvSpPr>
            <p:spPr bwMode="auto">
              <a:xfrm>
                <a:off x="2832" y="2160"/>
                <a:ext cx="2736" cy="1152"/>
              </a:xfrm>
              <a:prstGeom prst="wedgeRoundRectCallout">
                <a:avLst>
                  <a:gd name="adj1" fmla="val -63046"/>
                  <a:gd name="adj2" fmla="val -45398"/>
                  <a:gd name="adj3" fmla="val 16667"/>
                </a:avLst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th-TH" sz="2800">
                  <a:solidFill>
                    <a:schemeClr val="accent2"/>
                  </a:solidFill>
                </a:endParaRPr>
              </a:p>
            </p:txBody>
          </p:sp>
          <p:sp>
            <p:nvSpPr>
              <p:cNvPr id="57358" name="Rectangle 13"/>
              <p:cNvSpPr>
                <a:spLocks noChangeArrowheads="1"/>
              </p:cNvSpPr>
              <p:nvPr/>
            </p:nvSpPr>
            <p:spPr bwMode="auto">
              <a:xfrm>
                <a:off x="2916" y="2220"/>
                <a:ext cx="2624" cy="12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eaLnBrk="0" hangingPunct="0">
                  <a:buFontTx/>
                  <a:buChar char="•"/>
                </a:pPr>
                <a:r>
                  <a:rPr lang="th-TH" sz="3200" b="1">
                    <a:solidFill>
                      <a:srgbClr val="1902C2"/>
                    </a:solidFill>
                  </a:rPr>
                  <a:t> ปิดประกาศ ณ ที่ ทำการ</a:t>
                </a:r>
              </a:p>
              <a:p>
                <a:pPr algn="l" eaLnBrk="0" hangingPunct="0">
                  <a:buFontTx/>
                  <a:buChar char="•"/>
                </a:pPr>
                <a:r>
                  <a:rPr lang="th-TH" sz="3200" b="1">
                    <a:solidFill>
                      <a:srgbClr val="1902C2"/>
                    </a:solidFill>
                  </a:rPr>
                  <a:t> ในตู้ปิดประกาศมีกุญแจปิด</a:t>
                </a:r>
              </a:p>
              <a:p>
                <a:pPr algn="l" eaLnBrk="0" hangingPunct="0">
                  <a:buFontTx/>
                  <a:buChar char="•"/>
                </a:pPr>
                <a:r>
                  <a:rPr lang="th-TH" sz="3200" b="1">
                    <a:solidFill>
                      <a:srgbClr val="1902C2"/>
                    </a:solidFill>
                  </a:rPr>
                  <a:t> มีผู้ปิดและผู้ปลดประกาศ ซึ่งมิใช่</a:t>
                </a:r>
                <a:br>
                  <a:rPr lang="th-TH" sz="3200" b="1">
                    <a:solidFill>
                      <a:srgbClr val="1902C2"/>
                    </a:solidFill>
                  </a:rPr>
                </a:br>
                <a:r>
                  <a:rPr lang="th-TH" sz="3200" b="1">
                    <a:solidFill>
                      <a:srgbClr val="1902C2"/>
                    </a:solidFill>
                  </a:rPr>
                  <a:t>   คนเดียวกัน และมีพยานรับรองด้วย</a:t>
                </a:r>
              </a:p>
            </p:txBody>
          </p:sp>
        </p:grpSp>
        <p:pic>
          <p:nvPicPr>
            <p:cNvPr id="57356" name="Picture 1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212" y="3204"/>
              <a:ext cx="1164" cy="9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7349" name="AutoShape 15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753475" y="6553200"/>
            <a:ext cx="361950" cy="266700"/>
          </a:xfrm>
          <a:prstGeom prst="actionButtonForwardNext">
            <a:avLst/>
          </a:prstGeom>
          <a:noFill/>
          <a:ln w="12700">
            <a:solidFill>
              <a:schemeClr val="bg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57350" name="AutoShape 16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8353425" y="6553200"/>
            <a:ext cx="352425" cy="266700"/>
          </a:xfrm>
          <a:prstGeom prst="actionButtonBackPrevious">
            <a:avLst/>
          </a:prstGeom>
          <a:noFill/>
          <a:ln w="12700">
            <a:solidFill>
              <a:schemeClr val="bg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57351" name="AutoShape 26"/>
          <p:cNvSpPr>
            <a:spLocks noChangeArrowheads="1"/>
          </p:cNvSpPr>
          <p:nvPr/>
        </p:nvSpPr>
        <p:spPr bwMode="auto">
          <a:xfrm>
            <a:off x="3505200" y="2971800"/>
            <a:ext cx="2362200" cy="762000"/>
          </a:xfrm>
          <a:custGeom>
            <a:avLst/>
            <a:gdLst>
              <a:gd name="T0" fmla="*/ 1180991 w 21600"/>
              <a:gd name="T1" fmla="*/ 0 h 21600"/>
              <a:gd name="T2" fmla="*/ 295275 w 21600"/>
              <a:gd name="T3" fmla="*/ 381000 h 21600"/>
              <a:gd name="T4" fmla="*/ 1180991 w 21600"/>
              <a:gd name="T5" fmla="*/ 190500 h 21600"/>
              <a:gd name="T6" fmla="*/ 2657475 w 21600"/>
              <a:gd name="T7" fmla="*/ 381000 h 21600"/>
              <a:gd name="T8" fmla="*/ 2066925 w 21600"/>
              <a:gd name="T9" fmla="*/ 571500 h 21600"/>
              <a:gd name="T10" fmla="*/ 1476375 w 21600"/>
              <a:gd name="T11" fmla="*/ 381000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6200" y="10800"/>
                </a:moveTo>
                <a:cubicBezTo>
                  <a:pt x="16200" y="7817"/>
                  <a:pt x="13782" y="5400"/>
                  <a:pt x="10800" y="5400"/>
                </a:cubicBezTo>
                <a:cubicBezTo>
                  <a:pt x="7817" y="5400"/>
                  <a:pt x="5400" y="7817"/>
                  <a:pt x="5400" y="10800"/>
                </a:cubicBezTo>
                <a:lnTo>
                  <a:pt x="0" y="10800"/>
                </a:lnTo>
                <a:cubicBezTo>
                  <a:pt x="0" y="4835"/>
                  <a:pt x="4835" y="0"/>
                  <a:pt x="10800" y="0"/>
                </a:cubicBezTo>
                <a:cubicBezTo>
                  <a:pt x="16764" y="0"/>
                  <a:pt x="21599" y="4835"/>
                  <a:pt x="21600" y="10799"/>
                </a:cubicBezTo>
                <a:lnTo>
                  <a:pt x="21600" y="10800"/>
                </a:lnTo>
                <a:lnTo>
                  <a:pt x="24300" y="10800"/>
                </a:lnTo>
                <a:lnTo>
                  <a:pt x="18900" y="16200"/>
                </a:lnTo>
                <a:lnTo>
                  <a:pt x="13500" y="10800"/>
                </a:lnTo>
                <a:lnTo>
                  <a:pt x="16200" y="108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57352" name="Rectangle 27"/>
          <p:cNvSpPr>
            <a:spLocks noChangeArrowheads="1"/>
          </p:cNvSpPr>
          <p:nvPr/>
        </p:nvSpPr>
        <p:spPr bwMode="auto">
          <a:xfrm>
            <a:off x="685800" y="6324600"/>
            <a:ext cx="6019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th-TH" sz="3000" b="1">
                <a:solidFill>
                  <a:srgbClr val="336600"/>
                </a:solidFill>
              </a:rPr>
              <a:t>หากเห็นสมควรจะส่งประกาศไปยังผู้มีอาชีพขาย/รับจ้างก็ได้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ตัวยึดหมายเลขภาพนิ่ง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4E199E-A0A0-4605-9C64-E34BE71424B8}" type="slidenum">
              <a:rPr lang="en-US"/>
              <a:pPr>
                <a:defRPr/>
              </a:pPr>
              <a:t>109</a:t>
            </a:fld>
            <a:endParaRPr lang="en-US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304800" y="1581150"/>
            <a:ext cx="8724900" cy="4930775"/>
            <a:chOff x="192" y="996"/>
            <a:chExt cx="5496" cy="3106"/>
          </a:xfrm>
        </p:grpSpPr>
        <p:grpSp>
          <p:nvGrpSpPr>
            <p:cNvPr id="58373" name="Group 5"/>
            <p:cNvGrpSpPr>
              <a:grpSpLocks/>
            </p:cNvGrpSpPr>
            <p:nvPr/>
          </p:nvGrpSpPr>
          <p:grpSpPr bwMode="auto">
            <a:xfrm>
              <a:off x="576" y="996"/>
              <a:ext cx="4668" cy="792"/>
              <a:chOff x="576" y="996"/>
              <a:chExt cx="4668" cy="792"/>
            </a:xfrm>
          </p:grpSpPr>
          <p:sp>
            <p:nvSpPr>
              <p:cNvPr id="58389" name="AutoShape 6"/>
              <p:cNvSpPr>
                <a:spLocks noChangeArrowheads="1"/>
              </p:cNvSpPr>
              <p:nvPr/>
            </p:nvSpPr>
            <p:spPr bwMode="auto">
              <a:xfrm>
                <a:off x="576" y="996"/>
                <a:ext cx="1296" cy="456"/>
              </a:xfrm>
              <a:prstGeom prst="flowChartAlternateProcess">
                <a:avLst/>
              </a:prstGeom>
              <a:solidFill>
                <a:srgbClr val="CCFFFF"/>
              </a:solidFill>
              <a:ln w="9525">
                <a:noFill/>
                <a:miter lim="800000"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none" anchor="ctr"/>
              <a:lstStyle/>
              <a:p>
                <a:pPr eaLnBrk="0" hangingPunct="0"/>
                <a:r>
                  <a:rPr lang="th-TH" sz="4000" b="1"/>
                  <a:t>ประกาศ</a:t>
                </a:r>
              </a:p>
            </p:txBody>
          </p:sp>
          <p:sp>
            <p:nvSpPr>
              <p:cNvPr id="58390" name="AutoShape 7"/>
              <p:cNvSpPr>
                <a:spLocks noChangeArrowheads="1"/>
              </p:cNvSpPr>
              <p:nvPr/>
            </p:nvSpPr>
            <p:spPr bwMode="auto">
              <a:xfrm>
                <a:off x="1044" y="1500"/>
                <a:ext cx="336" cy="288"/>
              </a:xfrm>
              <a:prstGeom prst="downArrow">
                <a:avLst>
                  <a:gd name="adj1" fmla="val 50000"/>
                  <a:gd name="adj2" fmla="val 25000"/>
                </a:avLst>
              </a:prstGeom>
              <a:solidFill>
                <a:srgbClr val="FF99CC"/>
              </a:solidFill>
              <a:ln w="9525">
                <a:noFill/>
                <a:miter lim="800000"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none" anchor="ctr"/>
              <a:lstStyle/>
              <a:p>
                <a:endParaRPr lang="th-TH"/>
              </a:p>
            </p:txBody>
          </p:sp>
          <p:sp>
            <p:nvSpPr>
              <p:cNvPr id="58391" name="AutoShape 8"/>
              <p:cNvSpPr>
                <a:spLocks noChangeArrowheads="1"/>
              </p:cNvSpPr>
              <p:nvPr/>
            </p:nvSpPr>
            <p:spPr bwMode="auto">
              <a:xfrm>
                <a:off x="2604" y="1032"/>
                <a:ext cx="336" cy="432"/>
              </a:xfrm>
              <a:prstGeom prst="rightArrow">
                <a:avLst>
                  <a:gd name="adj1" fmla="val 50000"/>
                  <a:gd name="adj2" fmla="val 25000"/>
                </a:avLst>
              </a:prstGeom>
              <a:solidFill>
                <a:srgbClr val="FF99CC"/>
              </a:solidFill>
              <a:ln w="9525">
                <a:noFill/>
                <a:miter lim="800000"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none" anchor="ctr"/>
              <a:lstStyle/>
              <a:p>
                <a:endParaRPr lang="th-TH"/>
              </a:p>
            </p:txBody>
          </p:sp>
          <p:sp>
            <p:nvSpPr>
              <p:cNvPr id="58392" name="Text Box 9"/>
              <p:cNvSpPr txBox="1">
                <a:spLocks noChangeArrowheads="1"/>
              </p:cNvSpPr>
              <p:nvPr/>
            </p:nvSpPr>
            <p:spPr bwMode="auto">
              <a:xfrm>
                <a:off x="3036" y="998"/>
                <a:ext cx="2208" cy="4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l" eaLnBrk="0" hangingPunct="0">
                  <a:spcBef>
                    <a:spcPct val="50000"/>
                  </a:spcBef>
                </a:pPr>
                <a:r>
                  <a:rPr lang="th-TH" sz="4000" b="1">
                    <a:solidFill>
                      <a:srgbClr val="1902C2"/>
                    </a:solidFill>
                  </a:rPr>
                  <a:t>ไม่น้อยกว่า 7 วัน ทำการ</a:t>
                </a:r>
                <a:endParaRPr lang="en-GB" sz="4000" b="1">
                  <a:solidFill>
                    <a:srgbClr val="1902C2"/>
                  </a:solidFill>
                </a:endParaRPr>
              </a:p>
            </p:txBody>
          </p:sp>
        </p:grpSp>
        <p:grpSp>
          <p:nvGrpSpPr>
            <p:cNvPr id="58374" name="Group 10"/>
            <p:cNvGrpSpPr>
              <a:grpSpLocks/>
            </p:cNvGrpSpPr>
            <p:nvPr/>
          </p:nvGrpSpPr>
          <p:grpSpPr bwMode="auto">
            <a:xfrm>
              <a:off x="780" y="1764"/>
              <a:ext cx="4908" cy="816"/>
              <a:chOff x="780" y="1764"/>
              <a:chExt cx="4908" cy="816"/>
            </a:xfrm>
          </p:grpSpPr>
          <p:sp>
            <p:nvSpPr>
              <p:cNvPr id="58384" name="AutoShape 11"/>
              <p:cNvSpPr>
                <a:spLocks noChangeArrowheads="1"/>
              </p:cNvSpPr>
              <p:nvPr/>
            </p:nvSpPr>
            <p:spPr bwMode="auto">
              <a:xfrm>
                <a:off x="780" y="1848"/>
                <a:ext cx="912" cy="384"/>
              </a:xfrm>
              <a:prstGeom prst="flowChartAlternateProcess">
                <a:avLst/>
              </a:prstGeom>
              <a:solidFill>
                <a:srgbClr val="CCFFFF"/>
              </a:solidFill>
              <a:ln w="9525">
                <a:noFill/>
                <a:miter lim="800000"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none" anchor="ctr"/>
              <a:lstStyle/>
              <a:p>
                <a:pPr eaLnBrk="0" hangingPunct="0"/>
                <a:r>
                  <a:rPr lang="th-TH" sz="4000" b="1"/>
                  <a:t>ให้ / ขาย</a:t>
                </a:r>
              </a:p>
            </p:txBody>
          </p:sp>
          <p:sp>
            <p:nvSpPr>
              <p:cNvPr id="58385" name="AutoShape 12"/>
              <p:cNvSpPr>
                <a:spLocks noChangeArrowheads="1"/>
              </p:cNvSpPr>
              <p:nvPr/>
            </p:nvSpPr>
            <p:spPr bwMode="auto">
              <a:xfrm>
                <a:off x="1044" y="2292"/>
                <a:ext cx="336" cy="288"/>
              </a:xfrm>
              <a:prstGeom prst="downArrow">
                <a:avLst>
                  <a:gd name="adj1" fmla="val 50000"/>
                  <a:gd name="adj2" fmla="val 25000"/>
                </a:avLst>
              </a:prstGeom>
              <a:solidFill>
                <a:srgbClr val="FF99CC"/>
              </a:solidFill>
              <a:ln w="9525">
                <a:noFill/>
                <a:miter lim="800000"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none" anchor="ctr"/>
              <a:lstStyle/>
              <a:p>
                <a:endParaRPr lang="th-TH"/>
              </a:p>
            </p:txBody>
          </p:sp>
          <p:sp>
            <p:nvSpPr>
              <p:cNvPr id="58386" name="Rectangle 13"/>
              <p:cNvSpPr>
                <a:spLocks noChangeArrowheads="1"/>
              </p:cNvSpPr>
              <p:nvPr/>
            </p:nvSpPr>
            <p:spPr bwMode="auto">
              <a:xfrm>
                <a:off x="2940" y="1764"/>
                <a:ext cx="2317" cy="4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eaLnBrk="0" hangingPunct="0">
                  <a:buFontTx/>
                  <a:buChar char="•"/>
                </a:pPr>
                <a:r>
                  <a:rPr lang="th-TH" sz="4000" b="1">
                    <a:solidFill>
                      <a:srgbClr val="1902C2"/>
                    </a:solidFill>
                  </a:rPr>
                  <a:t> ไม่น้อยกว่า 7 วัน ทำการ</a:t>
                </a:r>
              </a:p>
            </p:txBody>
          </p:sp>
          <p:sp>
            <p:nvSpPr>
              <p:cNvPr id="58387" name="AutoShape 14"/>
              <p:cNvSpPr>
                <a:spLocks noChangeArrowheads="1"/>
              </p:cNvSpPr>
              <p:nvPr/>
            </p:nvSpPr>
            <p:spPr bwMode="auto">
              <a:xfrm>
                <a:off x="2604" y="1788"/>
                <a:ext cx="336" cy="432"/>
              </a:xfrm>
              <a:prstGeom prst="rightArrow">
                <a:avLst>
                  <a:gd name="adj1" fmla="val 50000"/>
                  <a:gd name="adj2" fmla="val 25000"/>
                </a:avLst>
              </a:prstGeom>
              <a:solidFill>
                <a:srgbClr val="FF99CC"/>
              </a:solidFill>
              <a:ln w="9525">
                <a:noFill/>
                <a:miter lim="800000"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none" anchor="ctr"/>
              <a:lstStyle/>
              <a:p>
                <a:endParaRPr lang="th-TH"/>
              </a:p>
            </p:txBody>
          </p:sp>
          <p:sp>
            <p:nvSpPr>
              <p:cNvPr id="58388" name="Text Box 15"/>
              <p:cNvSpPr txBox="1">
                <a:spLocks noChangeArrowheads="1"/>
              </p:cNvSpPr>
              <p:nvPr/>
            </p:nvSpPr>
            <p:spPr bwMode="auto">
              <a:xfrm>
                <a:off x="2952" y="2136"/>
                <a:ext cx="2736" cy="4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l" eaLnBrk="0" hangingPunct="0">
                  <a:spcBef>
                    <a:spcPct val="50000"/>
                  </a:spcBef>
                  <a:buFontTx/>
                  <a:buChar char="•"/>
                </a:pPr>
                <a:r>
                  <a:rPr lang="th-TH" sz="4000" b="1">
                    <a:solidFill>
                      <a:srgbClr val="1902C2"/>
                    </a:solidFill>
                  </a:rPr>
                  <a:t> ห้ามมีเงื่อนไขในการให้/ขาย</a:t>
                </a:r>
                <a:endParaRPr lang="en-GB" sz="4000" b="1">
                  <a:solidFill>
                    <a:srgbClr val="1902C2"/>
                  </a:solidFill>
                </a:endParaRPr>
              </a:p>
            </p:txBody>
          </p:sp>
        </p:grpSp>
        <p:grpSp>
          <p:nvGrpSpPr>
            <p:cNvPr id="58375" name="Group 16"/>
            <p:cNvGrpSpPr>
              <a:grpSpLocks/>
            </p:cNvGrpSpPr>
            <p:nvPr/>
          </p:nvGrpSpPr>
          <p:grpSpPr bwMode="auto">
            <a:xfrm>
              <a:off x="480" y="2628"/>
              <a:ext cx="5196" cy="756"/>
              <a:chOff x="480" y="2628"/>
              <a:chExt cx="5196" cy="756"/>
            </a:xfrm>
          </p:grpSpPr>
          <p:sp>
            <p:nvSpPr>
              <p:cNvPr id="58380" name="AutoShape 17"/>
              <p:cNvSpPr>
                <a:spLocks noChangeArrowheads="1"/>
              </p:cNvSpPr>
              <p:nvPr/>
            </p:nvSpPr>
            <p:spPr bwMode="auto">
              <a:xfrm>
                <a:off x="480" y="2628"/>
                <a:ext cx="1392" cy="432"/>
              </a:xfrm>
              <a:prstGeom prst="flowChartAlternateProcess">
                <a:avLst/>
              </a:prstGeom>
              <a:solidFill>
                <a:srgbClr val="CCFFFF"/>
              </a:solidFill>
              <a:ln w="9525">
                <a:noFill/>
                <a:miter lim="800000"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none" anchor="ctr"/>
              <a:lstStyle/>
              <a:p>
                <a:pPr eaLnBrk="0" hangingPunct="0"/>
                <a:r>
                  <a:rPr lang="th-TH" sz="4000" b="1"/>
                  <a:t>คำนวณราคา</a:t>
                </a:r>
              </a:p>
            </p:txBody>
          </p:sp>
          <p:sp>
            <p:nvSpPr>
              <p:cNvPr id="58381" name="Text Box 18"/>
              <p:cNvSpPr txBox="1">
                <a:spLocks noChangeArrowheads="1"/>
              </p:cNvSpPr>
              <p:nvPr/>
            </p:nvSpPr>
            <p:spPr bwMode="auto">
              <a:xfrm>
                <a:off x="3000" y="2688"/>
                <a:ext cx="2676" cy="4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l" eaLnBrk="0" hangingPunct="0">
                  <a:spcBef>
                    <a:spcPct val="50000"/>
                  </a:spcBef>
                </a:pPr>
                <a:r>
                  <a:rPr lang="th-TH" sz="4000" b="1">
                    <a:solidFill>
                      <a:srgbClr val="1902C2"/>
                    </a:solidFill>
                  </a:rPr>
                  <a:t> ไม่น้อยกว่า 7 วัน ทำการ</a:t>
                </a:r>
                <a:endParaRPr lang="en-GB" sz="4000" b="1">
                  <a:solidFill>
                    <a:srgbClr val="1902C2"/>
                  </a:solidFill>
                </a:endParaRPr>
              </a:p>
            </p:txBody>
          </p:sp>
          <p:sp>
            <p:nvSpPr>
              <p:cNvPr id="58382" name="AutoShape 19"/>
              <p:cNvSpPr>
                <a:spLocks noChangeArrowheads="1"/>
              </p:cNvSpPr>
              <p:nvPr/>
            </p:nvSpPr>
            <p:spPr bwMode="auto">
              <a:xfrm>
                <a:off x="1056" y="3096"/>
                <a:ext cx="336" cy="288"/>
              </a:xfrm>
              <a:prstGeom prst="downArrow">
                <a:avLst>
                  <a:gd name="adj1" fmla="val 50000"/>
                  <a:gd name="adj2" fmla="val 25000"/>
                </a:avLst>
              </a:prstGeom>
              <a:solidFill>
                <a:srgbClr val="FF99CC"/>
              </a:solidFill>
              <a:ln w="9525">
                <a:noFill/>
                <a:miter lim="800000"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none" anchor="ctr"/>
              <a:lstStyle/>
              <a:p>
                <a:endParaRPr lang="th-TH"/>
              </a:p>
            </p:txBody>
          </p:sp>
          <p:sp>
            <p:nvSpPr>
              <p:cNvPr id="58383" name="AutoShape 20"/>
              <p:cNvSpPr>
                <a:spLocks noChangeArrowheads="1"/>
              </p:cNvSpPr>
              <p:nvPr/>
            </p:nvSpPr>
            <p:spPr bwMode="auto">
              <a:xfrm>
                <a:off x="2604" y="2712"/>
                <a:ext cx="336" cy="432"/>
              </a:xfrm>
              <a:prstGeom prst="rightArrow">
                <a:avLst>
                  <a:gd name="adj1" fmla="val 50000"/>
                  <a:gd name="adj2" fmla="val 25000"/>
                </a:avLst>
              </a:prstGeom>
              <a:solidFill>
                <a:srgbClr val="FF99CC"/>
              </a:solidFill>
              <a:ln w="9525">
                <a:noFill/>
                <a:miter lim="800000"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none" anchor="ctr"/>
              <a:lstStyle/>
              <a:p>
                <a:endParaRPr lang="th-TH"/>
              </a:p>
            </p:txBody>
          </p:sp>
        </p:grpSp>
        <p:grpSp>
          <p:nvGrpSpPr>
            <p:cNvPr id="58376" name="Group 21"/>
            <p:cNvGrpSpPr>
              <a:grpSpLocks/>
            </p:cNvGrpSpPr>
            <p:nvPr/>
          </p:nvGrpSpPr>
          <p:grpSpPr bwMode="auto">
            <a:xfrm>
              <a:off x="192" y="3276"/>
              <a:ext cx="5376" cy="826"/>
              <a:chOff x="192" y="3276"/>
              <a:chExt cx="5376" cy="826"/>
            </a:xfrm>
          </p:grpSpPr>
          <p:sp>
            <p:nvSpPr>
              <p:cNvPr id="58377" name="AutoShape 22"/>
              <p:cNvSpPr>
                <a:spLocks noChangeArrowheads="1"/>
              </p:cNvSpPr>
              <p:nvPr/>
            </p:nvSpPr>
            <p:spPr bwMode="auto">
              <a:xfrm>
                <a:off x="192" y="3444"/>
                <a:ext cx="2304" cy="420"/>
              </a:xfrm>
              <a:prstGeom prst="flowChartAlternateProcess">
                <a:avLst/>
              </a:prstGeom>
              <a:solidFill>
                <a:srgbClr val="CCFFFF"/>
              </a:solidFill>
              <a:ln w="9525">
                <a:noFill/>
                <a:miter lim="800000"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none" anchor="ctr"/>
              <a:lstStyle/>
              <a:p>
                <a:pPr eaLnBrk="0" hangingPunct="0"/>
                <a:r>
                  <a:rPr lang="th-TH" sz="4000" b="1"/>
                  <a:t>วันรับซองประกวดราคา</a:t>
                </a:r>
              </a:p>
            </p:txBody>
          </p:sp>
          <p:sp>
            <p:nvSpPr>
              <p:cNvPr id="58378" name="Text Box 23"/>
              <p:cNvSpPr txBox="1">
                <a:spLocks noChangeArrowheads="1"/>
              </p:cNvSpPr>
              <p:nvPr/>
            </p:nvSpPr>
            <p:spPr bwMode="auto">
              <a:xfrm>
                <a:off x="3072" y="3276"/>
                <a:ext cx="2496" cy="8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l" eaLnBrk="0" hangingPunct="0">
                  <a:spcBef>
                    <a:spcPct val="50000"/>
                  </a:spcBef>
                </a:pPr>
                <a:r>
                  <a:rPr lang="th-TH" sz="4000" b="1">
                    <a:solidFill>
                      <a:srgbClr val="1902C2"/>
                    </a:solidFill>
                  </a:rPr>
                  <a:t>ห้ามร่นหรือเลื่อนวันรับซอง และเปิดซองประกวดราคา</a:t>
                </a:r>
                <a:endParaRPr lang="en-GB" sz="4000" b="1">
                  <a:solidFill>
                    <a:srgbClr val="1902C2"/>
                  </a:solidFill>
                </a:endParaRPr>
              </a:p>
            </p:txBody>
          </p:sp>
          <p:sp>
            <p:nvSpPr>
              <p:cNvPr id="58379" name="AutoShape 24"/>
              <p:cNvSpPr>
                <a:spLocks noChangeArrowheads="1"/>
              </p:cNvSpPr>
              <p:nvPr/>
            </p:nvSpPr>
            <p:spPr bwMode="auto">
              <a:xfrm>
                <a:off x="2592" y="3468"/>
                <a:ext cx="336" cy="432"/>
              </a:xfrm>
              <a:prstGeom prst="rightArrow">
                <a:avLst>
                  <a:gd name="adj1" fmla="val 50000"/>
                  <a:gd name="adj2" fmla="val 25000"/>
                </a:avLst>
              </a:prstGeom>
              <a:solidFill>
                <a:srgbClr val="FF99CC"/>
              </a:solidFill>
              <a:ln w="9525">
                <a:noFill/>
                <a:miter lim="800000"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none" anchor="ctr"/>
              <a:lstStyle/>
              <a:p>
                <a:endParaRPr lang="th-TH"/>
              </a:p>
            </p:txBody>
          </p:sp>
        </p:grpSp>
      </p:grpSp>
      <p:sp>
        <p:nvSpPr>
          <p:cNvPr id="58372" name="Rectangle 26"/>
          <p:cNvSpPr>
            <a:spLocks noChangeArrowheads="1"/>
          </p:cNvSpPr>
          <p:nvPr/>
        </p:nvSpPr>
        <p:spPr bwMode="auto">
          <a:xfrm>
            <a:off x="552450" y="476250"/>
            <a:ext cx="8123238" cy="936625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rgbClr val="FFFF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/>
          <a:lstStyle/>
          <a:p>
            <a:r>
              <a:rPr lang="th-TH" sz="4400" b="1">
                <a:solidFill>
                  <a:srgbClr val="0000FF"/>
                </a:solidFill>
                <a:latin typeface="Arial" pitchFamily="34" charset="0"/>
              </a:rPr>
              <a:t>การดำเนินการโดยวิธีประกวดราคา </a:t>
            </a:r>
            <a:r>
              <a:rPr lang="th-TH" sz="3000" b="1">
                <a:solidFill>
                  <a:srgbClr val="0000FF"/>
                </a:solidFill>
                <a:latin typeface="Arial" pitchFamily="34" charset="0"/>
              </a:rPr>
              <a:t>(3)</a:t>
            </a:r>
          </a:p>
        </p:txBody>
      </p:sp>
      <p:sp>
        <p:nvSpPr>
          <p:cNvPr id="25" name="Rectangle 24"/>
          <p:cNvSpPr/>
          <p:nvPr/>
        </p:nvSpPr>
        <p:spPr>
          <a:xfrm>
            <a:off x="152400" y="152400"/>
            <a:ext cx="8839200" cy="6629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ED135-0BF2-4C6D-9C22-8325722388D5}" type="slidenum">
              <a:rPr lang="en-US"/>
              <a:pPr/>
              <a:t>11</a:t>
            </a:fld>
            <a:endParaRPr lang="th-TH"/>
          </a:p>
        </p:txBody>
      </p:sp>
      <p:sp>
        <p:nvSpPr>
          <p:cNvPr id="12" name="Rectangle 11"/>
          <p:cNvSpPr/>
          <p:nvPr/>
        </p:nvSpPr>
        <p:spPr>
          <a:xfrm>
            <a:off x="685800" y="1524000"/>
            <a:ext cx="8001000" cy="457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l">
              <a:buFont typeface="Wingdings" pitchFamily="2" charset="2"/>
              <a:buChar char="Ø"/>
            </a:pPr>
            <a:r>
              <a:rPr lang="th-TH" sz="3400" b="1" dirty="0">
                <a:solidFill>
                  <a:srgbClr val="0000FF"/>
                </a:solidFill>
                <a:latin typeface="Browallia New" pitchFamily="34" charset="-34"/>
                <a:cs typeface="KodchiangUPC" pitchFamily="18" charset="-34"/>
              </a:rPr>
              <a:t> </a:t>
            </a:r>
            <a:r>
              <a:rPr lang="th-TH" sz="3400" b="1" u="sng" dirty="0" smtClean="0">
                <a:solidFill>
                  <a:srgbClr val="0000FF"/>
                </a:solidFill>
                <a:latin typeface="Browallia New" pitchFamily="34" charset="-34"/>
                <a:cs typeface="KodchiangUPC" pitchFamily="18" charset="-34"/>
              </a:rPr>
              <a:t>ก่อน</a:t>
            </a:r>
            <a:r>
              <a:rPr lang="th-TH" sz="3400" b="1" dirty="0" smtClean="0">
                <a:solidFill>
                  <a:srgbClr val="0000FF"/>
                </a:solidFill>
                <a:latin typeface="Browallia New" pitchFamily="34" charset="-34"/>
                <a:cs typeface="KodchiangUPC" pitchFamily="18" charset="-34"/>
              </a:rPr>
              <a:t> </a:t>
            </a:r>
            <a:r>
              <a:rPr lang="th-TH" sz="3400" b="1" dirty="0" err="1" smtClean="0">
                <a:solidFill>
                  <a:srgbClr val="0000FF"/>
                </a:solidFill>
                <a:latin typeface="Browallia New" pitchFamily="34" charset="-34"/>
                <a:cs typeface="KodchiangUPC" pitchFamily="18" charset="-34"/>
              </a:rPr>
              <a:t>พรบ.</a:t>
            </a:r>
            <a:r>
              <a:rPr lang="th-TH" sz="3400" b="1" dirty="0" smtClean="0">
                <a:solidFill>
                  <a:srgbClr val="0000FF"/>
                </a:solidFill>
                <a:latin typeface="Browallia New" pitchFamily="34" charset="-34"/>
                <a:cs typeface="KodchiangUPC" pitchFamily="18" charset="-34"/>
              </a:rPr>
              <a:t> งบประมาณ</a:t>
            </a:r>
            <a:r>
              <a:rPr lang="th-TH" sz="3400" b="1" dirty="0">
                <a:solidFill>
                  <a:srgbClr val="0000FF"/>
                </a:solidFill>
                <a:latin typeface="Browallia New" pitchFamily="34" charset="-34"/>
                <a:cs typeface="KodchiangUPC" pitchFamily="18" charset="-34"/>
              </a:rPr>
              <a:t>รายจ่าย</a:t>
            </a:r>
            <a:r>
              <a:rPr lang="th-TH" sz="3400" b="1" dirty="0" smtClean="0">
                <a:solidFill>
                  <a:srgbClr val="0000FF"/>
                </a:solidFill>
                <a:latin typeface="Browallia New" pitchFamily="34" charset="-34"/>
                <a:cs typeface="KodchiangUPC" pitchFamily="18" charset="-34"/>
              </a:rPr>
              <a:t>ประจำปี จะผ่านการพิจารณาจากรัฐสภา ส่วนราชการ</a:t>
            </a:r>
            <a:r>
              <a:rPr lang="th-TH" sz="3400" b="1" u="sng" dirty="0" smtClean="0">
                <a:solidFill>
                  <a:srgbClr val="C00000"/>
                </a:solidFill>
                <a:latin typeface="Browallia New" pitchFamily="34" charset="-34"/>
                <a:cs typeface="KodchiangUPC" pitchFamily="18" charset="-34"/>
              </a:rPr>
              <a:t>ยังไม่ทราบยอดเงิน</a:t>
            </a:r>
            <a:r>
              <a:rPr lang="th-TH" sz="3400" b="1" dirty="0" smtClean="0">
                <a:solidFill>
                  <a:srgbClr val="0000FF"/>
                </a:solidFill>
                <a:latin typeface="Browallia New" pitchFamily="34" charset="-34"/>
                <a:cs typeface="KodchiangUPC" pitchFamily="18" charset="-34"/>
              </a:rPr>
              <a:t> สามารถเตรียมการในเรื่องภายในหน่วยงาน </a:t>
            </a:r>
            <a:r>
              <a:rPr lang="th-TH" sz="3400" b="1" dirty="0">
                <a:solidFill>
                  <a:srgbClr val="0000FF"/>
                </a:solidFill>
                <a:latin typeface="Browallia New" pitchFamily="34" charset="-34"/>
                <a:cs typeface="KodchiangUPC" pitchFamily="18" charset="-34"/>
              </a:rPr>
              <a:t>ดังนี้</a:t>
            </a:r>
          </a:p>
          <a:p>
            <a:pPr marL="688975" lvl="1" indent="-231775" algn="l">
              <a:spcBef>
                <a:spcPts val="600"/>
              </a:spcBef>
              <a:buFont typeface="Arial" pitchFamily="34" charset="0"/>
              <a:buChar char="•"/>
            </a:pPr>
            <a:r>
              <a:rPr lang="th-TH" sz="3400" dirty="0" smtClean="0">
                <a:solidFill>
                  <a:schemeClr val="tx1"/>
                </a:solidFill>
                <a:latin typeface="Browallia New" pitchFamily="34" charset="-34"/>
                <a:cs typeface="KodchiangUPC" pitchFamily="18" charset="-34"/>
              </a:rPr>
              <a:t>จัดเตรียมร่างขอบเขตของงาน (</a:t>
            </a:r>
            <a:r>
              <a:rPr lang="en-US" sz="3400" dirty="0" smtClean="0">
                <a:solidFill>
                  <a:schemeClr val="tx1"/>
                </a:solidFill>
                <a:latin typeface="KodchiangUPC" pitchFamily="18" charset="-34"/>
                <a:cs typeface="KodchiangUPC" pitchFamily="18" charset="-34"/>
              </a:rPr>
              <a:t>Terms of</a:t>
            </a:r>
            <a:r>
              <a:rPr lang="th-TH" sz="3400" dirty="0" smtClean="0">
                <a:solidFill>
                  <a:schemeClr val="tx1"/>
                </a:solidFill>
                <a:latin typeface="KodchiangUPC" pitchFamily="18" charset="-34"/>
                <a:cs typeface="KodchiangUPC" pitchFamily="18" charset="-34"/>
              </a:rPr>
              <a:t> </a:t>
            </a:r>
            <a:r>
              <a:rPr lang="en-US" sz="3400" dirty="0" smtClean="0">
                <a:solidFill>
                  <a:schemeClr val="tx1"/>
                </a:solidFill>
                <a:latin typeface="KodchiangUPC" pitchFamily="18" charset="-34"/>
                <a:cs typeface="KodchiangUPC" pitchFamily="18" charset="-34"/>
              </a:rPr>
              <a:t>reference :</a:t>
            </a:r>
            <a:r>
              <a:rPr lang="th-TH" sz="3400" dirty="0" smtClean="0">
                <a:solidFill>
                  <a:schemeClr val="tx1"/>
                </a:solidFill>
                <a:latin typeface="KodchiangUPC" pitchFamily="18" charset="-34"/>
                <a:cs typeface="KodchiangUPC" pitchFamily="18" charset="-34"/>
              </a:rPr>
              <a:t> </a:t>
            </a:r>
            <a:r>
              <a:rPr lang="en-US" sz="3400" dirty="0" smtClean="0">
                <a:solidFill>
                  <a:schemeClr val="tx1"/>
                </a:solidFill>
                <a:latin typeface="KodchiangUPC" pitchFamily="18" charset="-34"/>
                <a:cs typeface="KodchiangUPC" pitchFamily="18" charset="-34"/>
              </a:rPr>
              <a:t>Tor</a:t>
            </a:r>
            <a:r>
              <a:rPr lang="th-TH" sz="3400" dirty="0" smtClean="0">
                <a:solidFill>
                  <a:schemeClr val="tx1"/>
                </a:solidFill>
                <a:latin typeface="KodchiangUPC" pitchFamily="18" charset="-34"/>
                <a:cs typeface="KodchiangUPC" pitchFamily="18" charset="-34"/>
              </a:rPr>
              <a:t>) </a:t>
            </a:r>
            <a:r>
              <a:rPr lang="en-US" sz="3400" dirty="0" smtClean="0">
                <a:solidFill>
                  <a:schemeClr val="tx1"/>
                </a:solidFill>
                <a:latin typeface="KodchiangUPC" pitchFamily="18" charset="-34"/>
                <a:cs typeface="KodchiangUPC" pitchFamily="18" charset="-34"/>
              </a:rPr>
              <a:t>: </a:t>
            </a:r>
            <a:r>
              <a:rPr lang="th-TH" sz="3400" dirty="0" smtClean="0">
                <a:solidFill>
                  <a:schemeClr val="tx1"/>
                </a:solidFill>
                <a:latin typeface="KodchiangUPC" pitchFamily="18" charset="-34"/>
                <a:cs typeface="KodchiangUPC" pitchFamily="18" charset="-34"/>
              </a:rPr>
              <a:t>สาระสำคัญ ได้แก่ </a:t>
            </a:r>
            <a:r>
              <a:rPr lang="th-TH" sz="3400" dirty="0" smtClean="0">
                <a:solidFill>
                  <a:schemeClr val="tx1"/>
                </a:solidFill>
                <a:latin typeface="Browallia New" pitchFamily="34" charset="-34"/>
                <a:cs typeface="KodchiangUPC" pitchFamily="18" charset="-34"/>
              </a:rPr>
              <a:t>รายละเอียดคุณลักษณะเฉพาะ </a:t>
            </a:r>
            <a:r>
              <a:rPr lang="th-TH" sz="3400" dirty="0" smtClean="0">
                <a:solidFill>
                  <a:schemeClr val="tx1"/>
                </a:solidFill>
                <a:latin typeface="KodchiangUPC" pitchFamily="18" charset="-34"/>
                <a:cs typeface="KodchiangUPC" pitchFamily="18" charset="-34"/>
              </a:rPr>
              <a:t>(</a:t>
            </a:r>
            <a:r>
              <a:rPr lang="en-US" sz="3400" dirty="0" smtClean="0">
                <a:solidFill>
                  <a:schemeClr val="tx1"/>
                </a:solidFill>
                <a:latin typeface="KodchiangUPC" pitchFamily="18" charset="-34"/>
                <a:cs typeface="KodchiangUPC" pitchFamily="18" charset="-34"/>
              </a:rPr>
              <a:t>Specification</a:t>
            </a:r>
            <a:r>
              <a:rPr lang="th-TH" sz="3400" dirty="0" smtClean="0">
                <a:solidFill>
                  <a:schemeClr val="tx1"/>
                </a:solidFill>
                <a:latin typeface="KodchiangUPC" pitchFamily="18" charset="-34"/>
                <a:cs typeface="KodchiangUPC" pitchFamily="18" charset="-34"/>
              </a:rPr>
              <a:t>)  หรือรายละเอียดของงานที่จะจ้าง  แบบรูปรายการละเอียด (กรณีงานก่อสร้าง) คุณสมบัติของผู้เสนอราคา  เงื่อนไขที่สำคัญในการจัดซื้อจัดจ้าง  และ ราคากลาง </a:t>
            </a:r>
          </a:p>
          <a:p>
            <a:pPr marL="688975" lvl="1" indent="-231775" algn="l">
              <a:spcBef>
                <a:spcPts val="600"/>
              </a:spcBef>
              <a:buFont typeface="Arial" pitchFamily="34" charset="0"/>
              <a:buChar char="•"/>
            </a:pPr>
            <a:r>
              <a:rPr lang="th-TH" sz="3400" dirty="0" smtClean="0">
                <a:solidFill>
                  <a:srgbClr val="FF0066"/>
                </a:solidFill>
                <a:effectLst/>
                <a:latin typeface="KodchiangUPC" pitchFamily="18" charset="-34"/>
                <a:cs typeface="KodchiangUPC" pitchFamily="18" charset="-34"/>
              </a:rPr>
              <a:t> </a:t>
            </a:r>
            <a:r>
              <a:rPr lang="th-TH" sz="3400" dirty="0" smtClean="0">
                <a:solidFill>
                  <a:srgbClr val="FF0066"/>
                </a:solidFill>
                <a:latin typeface="Browallia New" pitchFamily="34" charset="-34"/>
                <a:cs typeface="KodchiangUPC" pitchFamily="18" charset="-34"/>
              </a:rPr>
              <a:t>จัดเตรียม</a:t>
            </a:r>
            <a:r>
              <a:rPr lang="th-TH" sz="3400" dirty="0">
                <a:solidFill>
                  <a:srgbClr val="FF0066"/>
                </a:solidFill>
                <a:latin typeface="Browallia New" pitchFamily="34" charset="-34"/>
                <a:cs typeface="KodchiangUPC" pitchFamily="18" charset="-34"/>
              </a:rPr>
              <a:t>ประกาศจัดซื้อจัด</a:t>
            </a:r>
            <a:r>
              <a:rPr lang="th-TH" sz="3400" dirty="0" smtClean="0">
                <a:solidFill>
                  <a:srgbClr val="FF0066"/>
                </a:solidFill>
                <a:latin typeface="Browallia New" pitchFamily="34" charset="-34"/>
                <a:cs typeface="KodchiangUPC" pitchFamily="18" charset="-34"/>
              </a:rPr>
              <a:t>จ้าง และเอกสารต่างๆ</a:t>
            </a:r>
            <a:endParaRPr lang="th-TH" sz="3400" dirty="0">
              <a:solidFill>
                <a:srgbClr val="FF0066"/>
              </a:solidFill>
              <a:latin typeface="Browallia New" pitchFamily="34" charset="-34"/>
              <a:cs typeface="KodchiangUPC" pitchFamily="18" charset="-34"/>
            </a:endParaRPr>
          </a:p>
        </p:txBody>
      </p:sp>
      <p:sp>
        <p:nvSpPr>
          <p:cNvPr id="5" name="AutoShape 8"/>
          <p:cNvSpPr>
            <a:spLocks noChangeArrowheads="1"/>
          </p:cNvSpPr>
          <p:nvPr/>
        </p:nvSpPr>
        <p:spPr bwMode="gray">
          <a:xfrm>
            <a:off x="457200" y="304800"/>
            <a:ext cx="8229600" cy="841375"/>
          </a:xfrm>
          <a:prstGeom prst="roundRect">
            <a:avLst>
              <a:gd name="adj" fmla="val 49106"/>
            </a:avLst>
          </a:prstGeom>
          <a:solidFill>
            <a:srgbClr val="92D050"/>
          </a:solidFill>
          <a:ln w="2857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algn="ctr"/>
            <a:r>
              <a:rPr lang="th-TH" sz="5000" b="1">
                <a:latin typeface="Browallia New" pitchFamily="34" charset="-34"/>
                <a:cs typeface="KodchiangUPC" pitchFamily="18" charset="-34"/>
              </a:rPr>
              <a:t>ระยะที่ 2 การเตรียมการจัดซื้อจัดจ้าง</a:t>
            </a:r>
            <a:endParaRPr lang="en-US" sz="5000" b="1">
              <a:latin typeface="Browallia New" pitchFamily="34" charset="-34"/>
              <a:cs typeface="KodchiangUPC" pitchFamily="18" charset="-34"/>
            </a:endParaRPr>
          </a:p>
        </p:txBody>
      </p:sp>
      <p:pic>
        <p:nvPicPr>
          <p:cNvPr id="473109" name="Picture 3" descr="logo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37450" y="6021388"/>
            <a:ext cx="157162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ตัวยึดหมายเลขภาพนิ่ง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1BB764-4278-432B-A5E5-2C2D780195B5}" type="slidenum">
              <a:rPr lang="en-US"/>
              <a:pPr>
                <a:defRPr/>
              </a:pPr>
              <a:t>110</a:t>
            </a:fld>
            <a:endParaRPr lang="en-US"/>
          </a:p>
        </p:txBody>
      </p:sp>
      <p:sp>
        <p:nvSpPr>
          <p:cNvPr id="59395" name="Text Box 4"/>
          <p:cNvSpPr txBox="1">
            <a:spLocks noChangeArrowheads="1"/>
          </p:cNvSpPr>
          <p:nvPr/>
        </p:nvSpPr>
        <p:spPr bwMode="auto">
          <a:xfrm>
            <a:off x="457200" y="1533525"/>
            <a:ext cx="8686800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0" hangingPunct="0">
              <a:lnSpc>
                <a:spcPct val="110000"/>
              </a:lnSpc>
              <a:spcBef>
                <a:spcPct val="50000"/>
              </a:spcBef>
            </a:pPr>
            <a:r>
              <a:rPr lang="th-TH" sz="4400" b="1" i="1" dirty="0">
                <a:solidFill>
                  <a:srgbClr val="EF0B05"/>
                </a:solidFill>
              </a:rPr>
              <a:t>คณะกรรมการรับและเปิดซองประกวดราคา</a:t>
            </a:r>
            <a:r>
              <a:rPr lang="th-TH" sz="4400" b="1" i="1" dirty="0">
                <a:solidFill>
                  <a:srgbClr val="CC3300"/>
                </a:solidFill>
              </a:rPr>
              <a:t/>
            </a:r>
            <a:br>
              <a:rPr lang="th-TH" sz="4400" b="1" i="1" dirty="0">
                <a:solidFill>
                  <a:srgbClr val="CC3300"/>
                </a:solidFill>
              </a:rPr>
            </a:br>
            <a:r>
              <a:rPr lang="th-TH" sz="3600" b="1" dirty="0">
                <a:solidFill>
                  <a:srgbClr val="1902C2"/>
                </a:solidFill>
              </a:rPr>
              <a:t>- รับซองประกวดราคา ลงทะเบียนรับซอง ลงชื่อกำกับ</a:t>
            </a:r>
            <a:br>
              <a:rPr lang="th-TH" sz="3600" b="1" dirty="0">
                <a:solidFill>
                  <a:srgbClr val="1902C2"/>
                </a:solidFill>
              </a:rPr>
            </a:br>
            <a:r>
              <a:rPr lang="th-TH" sz="3600" b="1" dirty="0">
                <a:solidFill>
                  <a:srgbClr val="1902C2"/>
                </a:solidFill>
              </a:rPr>
              <a:t>- ตรวจหลักประกันซองร่วมกับเจ้าหน้าที่การเงิน  </a:t>
            </a:r>
            <a:br>
              <a:rPr lang="th-TH" sz="3600" b="1" dirty="0">
                <a:solidFill>
                  <a:srgbClr val="1902C2"/>
                </a:solidFill>
              </a:rPr>
            </a:br>
            <a:r>
              <a:rPr lang="th-TH" sz="3600" b="1" dirty="0">
                <a:solidFill>
                  <a:srgbClr val="1902C2"/>
                </a:solidFill>
              </a:rPr>
              <a:t>  กรณีหลักประกันซองเป็นหนังสือค้ำประกัน ส่งสำเนาให้ผู้ออก</a:t>
            </a:r>
            <a:br>
              <a:rPr lang="th-TH" sz="3600" b="1" dirty="0">
                <a:solidFill>
                  <a:srgbClr val="1902C2"/>
                </a:solidFill>
              </a:rPr>
            </a:br>
            <a:r>
              <a:rPr lang="th-TH" sz="3600" b="1" dirty="0">
                <a:solidFill>
                  <a:srgbClr val="1902C2"/>
                </a:solidFill>
              </a:rPr>
              <a:t>- รับเอกสารตามบัญชีรายการเอกสาร พร้อมพัสดุตัวอย่าง </a:t>
            </a:r>
            <a:r>
              <a:rPr lang="th-TH" sz="3600" b="1" dirty="0" err="1">
                <a:solidFill>
                  <a:srgbClr val="1902C2"/>
                </a:solidFill>
              </a:rPr>
              <a:t>แคตตาล็อก</a:t>
            </a:r>
            <a:r>
              <a:rPr lang="th-TH" sz="3600" b="1" dirty="0">
                <a:solidFill>
                  <a:srgbClr val="1902C2"/>
                </a:solidFill>
              </a:rPr>
              <a:t> หรือแบบรูปและรายการละเอียด (ถ้ามี) หากไม่ถูกต้องให้บันทึกไว้        - พ้นกำหนดรับซอง ห้ามรับซองประกวดราคา หรือเอกสารหลักฐาน</a:t>
            </a:r>
            <a:endParaRPr lang="en-GB" sz="3600" b="1" dirty="0">
              <a:solidFill>
                <a:schemeClr val="accent2"/>
              </a:solidFill>
            </a:endParaRPr>
          </a:p>
        </p:txBody>
      </p:sp>
      <p:sp>
        <p:nvSpPr>
          <p:cNvPr id="59397" name="AutoShape 6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753475" y="6553200"/>
            <a:ext cx="361950" cy="266700"/>
          </a:xfrm>
          <a:prstGeom prst="actionButtonForwardNext">
            <a:avLst/>
          </a:prstGeom>
          <a:noFill/>
          <a:ln w="12700">
            <a:solidFill>
              <a:srgbClr val="4D4D4D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59398" name="AutoShape 7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8353425" y="6553200"/>
            <a:ext cx="352425" cy="266700"/>
          </a:xfrm>
          <a:prstGeom prst="actionButtonBackPrevious">
            <a:avLst/>
          </a:prstGeom>
          <a:noFill/>
          <a:ln w="12700">
            <a:solidFill>
              <a:srgbClr val="4D4D4D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59399" name="Rectangle 10"/>
          <p:cNvSpPr>
            <a:spLocks noChangeArrowheads="1"/>
          </p:cNvSpPr>
          <p:nvPr/>
        </p:nvSpPr>
        <p:spPr bwMode="auto">
          <a:xfrm>
            <a:off x="552450" y="476250"/>
            <a:ext cx="8123238" cy="936625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rgbClr val="FFFF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/>
          <a:lstStyle/>
          <a:p>
            <a:r>
              <a:rPr lang="th-TH" sz="4400" b="1" dirty="0">
                <a:solidFill>
                  <a:srgbClr val="0000FF"/>
                </a:solidFill>
                <a:latin typeface="Arial" pitchFamily="34" charset="0"/>
              </a:rPr>
              <a:t>การดำเนินการโดยวิธีประกวดราคา </a:t>
            </a:r>
            <a:r>
              <a:rPr lang="th-TH" sz="3000" b="1" dirty="0">
                <a:solidFill>
                  <a:srgbClr val="0000FF"/>
                </a:solidFill>
                <a:latin typeface="Arial" pitchFamily="34" charset="0"/>
              </a:rPr>
              <a:t>(4)</a:t>
            </a:r>
          </a:p>
        </p:txBody>
      </p:sp>
      <p:pic>
        <p:nvPicPr>
          <p:cNvPr id="5939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29500" y="1125538"/>
            <a:ext cx="1600200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152400" y="152400"/>
            <a:ext cx="8839200" cy="6629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ตัวยึดหมายเลขภาพนิ่ง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A7F35D-76F2-4029-A243-A15640CCCCA4}" type="slidenum">
              <a:rPr lang="en-US"/>
              <a:pPr>
                <a:defRPr/>
              </a:pPr>
              <a:t>111</a:t>
            </a:fld>
            <a:endParaRPr lang="en-US"/>
          </a:p>
        </p:txBody>
      </p:sp>
      <p:sp>
        <p:nvSpPr>
          <p:cNvPr id="60419" name="Text Box 2"/>
          <p:cNvSpPr txBox="1">
            <a:spLocks noChangeArrowheads="1"/>
          </p:cNvSpPr>
          <p:nvPr/>
        </p:nvSpPr>
        <p:spPr bwMode="auto">
          <a:xfrm>
            <a:off x="1047750" y="247650"/>
            <a:ext cx="7391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endParaRPr lang="th-TH" sz="3200"/>
          </a:p>
        </p:txBody>
      </p:sp>
      <p:sp>
        <p:nvSpPr>
          <p:cNvPr id="60420" name="Rectangle 6"/>
          <p:cNvSpPr>
            <a:spLocks noChangeArrowheads="1"/>
          </p:cNvSpPr>
          <p:nvPr/>
        </p:nvSpPr>
        <p:spPr bwMode="auto">
          <a:xfrm>
            <a:off x="304800" y="1219200"/>
            <a:ext cx="8839200" cy="4970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0" hangingPunct="0"/>
            <a:r>
              <a:rPr lang="th-TH" sz="4400" b="1" i="1" u="sng" dirty="0">
                <a:solidFill>
                  <a:srgbClr val="CC3300"/>
                </a:solidFill>
                <a:latin typeface="Browallia New" pitchFamily="34" charset="-34"/>
                <a:cs typeface="AngsanaUPC" pitchFamily="18" charset="-34"/>
              </a:rPr>
              <a:t>คณะกรรมการรับและเปิดซองประกวดราคา</a:t>
            </a:r>
          </a:p>
          <a:p>
            <a:pPr algn="l" eaLnBrk="0" hangingPunct="0"/>
            <a:r>
              <a:rPr lang="th-TH" sz="3900" b="1" dirty="0">
                <a:solidFill>
                  <a:srgbClr val="1902C2"/>
                </a:solidFill>
                <a:cs typeface="AngsanaUPC" pitchFamily="18" charset="-34"/>
              </a:rPr>
              <a:t>- ส่งเอกสารส่วนที่ 1 ให้คณะกรรมการพิจารณาผลการประกวด  </a:t>
            </a:r>
            <a:br>
              <a:rPr lang="th-TH" sz="3900" b="1" dirty="0">
                <a:solidFill>
                  <a:srgbClr val="1902C2"/>
                </a:solidFill>
                <a:cs typeface="AngsanaUPC" pitchFamily="18" charset="-34"/>
              </a:rPr>
            </a:br>
            <a:r>
              <a:rPr lang="th-TH" sz="3900" b="1" dirty="0">
                <a:solidFill>
                  <a:srgbClr val="1902C2"/>
                </a:solidFill>
                <a:cs typeface="AngsanaUPC" pitchFamily="18" charset="-34"/>
              </a:rPr>
              <a:t>  ราคาเพื่อตรวจสอบผู้มีผลประโยชน์ร่วมกัน</a:t>
            </a:r>
          </a:p>
          <a:p>
            <a:pPr algn="l" eaLnBrk="0" hangingPunct="0">
              <a:buFontTx/>
              <a:buChar char="-"/>
            </a:pPr>
            <a:r>
              <a:rPr lang="th-TH" sz="3900" b="1" dirty="0">
                <a:solidFill>
                  <a:srgbClr val="1902C2"/>
                </a:solidFill>
                <a:cs typeface="AngsanaUPC" pitchFamily="18" charset="-34"/>
              </a:rPr>
              <a:t> </a:t>
            </a:r>
            <a:r>
              <a:rPr lang="th-TH" sz="3900" b="1" dirty="0">
                <a:solidFill>
                  <a:srgbClr val="FF0000"/>
                </a:solidFill>
                <a:cs typeface="AngsanaUPC" pitchFamily="18" charset="-34"/>
              </a:rPr>
              <a:t>เปิดซองใบเสนอราคาและอ่านแจ้งราคา พร้อมบัญชีรายการเอกสารโดยเปิดเผย เฉพาะผู้ที่ผ่านการตรวจสอบผู้มีผลประโยชน์ร่วมกัน และลงลายมือชื่อกำกับเอกสารทุกฉบับ</a:t>
            </a:r>
          </a:p>
          <a:p>
            <a:pPr algn="l" eaLnBrk="0" hangingPunct="0"/>
            <a:r>
              <a:rPr lang="th-TH" sz="3900" b="1" dirty="0">
                <a:solidFill>
                  <a:srgbClr val="1902C2"/>
                </a:solidFill>
                <a:cs typeface="AngsanaUPC" pitchFamily="18" charset="-34"/>
              </a:rPr>
              <a:t>- ส่งมอบใบเสนอราคาทั้งหมด และเอกสารหลักฐาน พร้อมรายงานการดำเนินการให้คณะกรรมการพิจารณาผลการประกวดราคา</a:t>
            </a:r>
          </a:p>
        </p:txBody>
      </p:sp>
      <p:sp>
        <p:nvSpPr>
          <p:cNvPr id="60421" name="AutoShape 8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753475" y="6553200"/>
            <a:ext cx="361950" cy="266700"/>
          </a:xfrm>
          <a:prstGeom prst="actionButtonForwardNext">
            <a:avLst/>
          </a:prstGeom>
          <a:noFill/>
          <a:ln w="12700">
            <a:solidFill>
              <a:srgbClr val="4D4D4D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60422" name="AutoShape 9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8353425" y="6553200"/>
            <a:ext cx="352425" cy="266700"/>
          </a:xfrm>
          <a:prstGeom prst="actionButtonBackPrevious">
            <a:avLst/>
          </a:prstGeom>
          <a:noFill/>
          <a:ln w="12700">
            <a:solidFill>
              <a:srgbClr val="4D4D4D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60423" name="Rectangle 10"/>
          <p:cNvSpPr>
            <a:spLocks noChangeArrowheads="1"/>
          </p:cNvSpPr>
          <p:nvPr/>
        </p:nvSpPr>
        <p:spPr bwMode="auto">
          <a:xfrm>
            <a:off x="533400" y="228600"/>
            <a:ext cx="8123238" cy="936625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rgbClr val="FFFF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/>
          <a:lstStyle/>
          <a:p>
            <a:r>
              <a:rPr lang="th-TH" sz="4400" b="1">
                <a:solidFill>
                  <a:srgbClr val="0000FF"/>
                </a:solidFill>
                <a:latin typeface="Arial" pitchFamily="34" charset="0"/>
              </a:rPr>
              <a:t>การดำเนินการโดยวิธีประกวดราคา </a:t>
            </a:r>
            <a:r>
              <a:rPr lang="th-TH" sz="3000" b="1">
                <a:solidFill>
                  <a:srgbClr val="0000FF"/>
                </a:solidFill>
                <a:latin typeface="Arial" pitchFamily="34" charset="0"/>
              </a:rPr>
              <a:t>(5)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ตัวยึดหมายเลขภาพนิ่ง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A3522C-9E6B-4838-BCDB-6C2EF9DF3F8D}" type="slidenum">
              <a:rPr lang="en-US"/>
              <a:pPr>
                <a:defRPr/>
              </a:pPr>
              <a:t>112</a:t>
            </a:fld>
            <a:endParaRPr lang="en-US"/>
          </a:p>
        </p:txBody>
      </p:sp>
      <p:sp>
        <p:nvSpPr>
          <p:cNvPr id="61443" name="Text Box 2"/>
          <p:cNvSpPr txBox="1">
            <a:spLocks noChangeArrowheads="1"/>
          </p:cNvSpPr>
          <p:nvPr/>
        </p:nvSpPr>
        <p:spPr bwMode="auto">
          <a:xfrm>
            <a:off x="1066800" y="209550"/>
            <a:ext cx="7391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endParaRPr lang="th-TH" sz="3200"/>
          </a:p>
        </p:txBody>
      </p:sp>
      <p:sp>
        <p:nvSpPr>
          <p:cNvPr id="61444" name="Rectangle 3"/>
          <p:cNvSpPr>
            <a:spLocks noChangeArrowheads="1"/>
          </p:cNvSpPr>
          <p:nvPr/>
        </p:nvSpPr>
        <p:spPr bwMode="auto">
          <a:xfrm>
            <a:off x="819150" y="285750"/>
            <a:ext cx="7848600" cy="9144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61445" name="AutoShape 5"/>
          <p:cNvSpPr>
            <a:spLocks noChangeArrowheads="1"/>
          </p:cNvSpPr>
          <p:nvPr/>
        </p:nvSpPr>
        <p:spPr bwMode="auto">
          <a:xfrm>
            <a:off x="5391150" y="5899150"/>
            <a:ext cx="1828800" cy="685800"/>
          </a:xfrm>
          <a:prstGeom prst="wedgeRoundRectCallout">
            <a:avLst>
              <a:gd name="adj1" fmla="val -4949"/>
              <a:gd name="adj2" fmla="val -135648"/>
              <a:gd name="adj3" fmla="val 16667"/>
            </a:avLst>
          </a:prstGeom>
          <a:solidFill>
            <a:srgbClr val="99FF99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eaLnBrk="0" hangingPunct="0"/>
            <a:r>
              <a:rPr lang="th-TH" sz="3500" b="1"/>
              <a:t>ใช้วิธีพิเศษ</a:t>
            </a:r>
          </a:p>
          <a:p>
            <a:pPr eaLnBrk="0" hangingPunct="0"/>
            <a:endParaRPr lang="th-TH" sz="3600"/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6300788" y="4927600"/>
            <a:ext cx="297656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0" hangingPunct="0">
              <a:lnSpc>
                <a:spcPct val="90000"/>
              </a:lnSpc>
              <a:spcBef>
                <a:spcPct val="50000"/>
              </a:spcBef>
              <a:buClr>
                <a:schemeClr val="folHlink"/>
              </a:buClr>
            </a:pPr>
            <a:r>
              <a:rPr lang="th-TH" sz="3000" b="1"/>
              <a:t>- ประกวดราคาใหม่</a:t>
            </a:r>
            <a:br>
              <a:rPr lang="th-TH" sz="3000" b="1"/>
            </a:br>
            <a:r>
              <a:rPr lang="th-TH" sz="3000" b="1"/>
              <a:t>  ไม่ได้ผลดี</a:t>
            </a:r>
            <a:endParaRPr lang="th-TH" sz="3000"/>
          </a:p>
        </p:txBody>
      </p:sp>
      <p:sp>
        <p:nvSpPr>
          <p:cNvPr id="61447" name="AutoShape 7"/>
          <p:cNvSpPr>
            <a:spLocks noChangeArrowheads="1"/>
          </p:cNvSpPr>
          <p:nvPr/>
        </p:nvSpPr>
        <p:spPr bwMode="auto">
          <a:xfrm>
            <a:off x="152400" y="6096000"/>
            <a:ext cx="2095500" cy="609600"/>
          </a:xfrm>
          <a:prstGeom prst="wedgeRoundRectCallout">
            <a:avLst>
              <a:gd name="adj1" fmla="val 26440"/>
              <a:gd name="adj2" fmla="val -193750"/>
              <a:gd name="adj3" fmla="val 16667"/>
            </a:avLst>
          </a:prstGeom>
          <a:solidFill>
            <a:srgbClr val="FF9966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eaLnBrk="0" hangingPunct="0">
              <a:lnSpc>
                <a:spcPct val="90000"/>
              </a:lnSpc>
              <a:spcBef>
                <a:spcPct val="5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th-TH" sz="3500" b="1"/>
              <a:t>อนุโลมข้อ 43</a:t>
            </a:r>
            <a:endParaRPr lang="th-TH" sz="3200" b="1"/>
          </a:p>
        </p:txBody>
      </p:sp>
      <p:sp>
        <p:nvSpPr>
          <p:cNvPr id="61448" name="Rectangle 8"/>
          <p:cNvSpPr>
            <a:spLocks noChangeArrowheads="1"/>
          </p:cNvSpPr>
          <p:nvPr/>
        </p:nvSpPr>
        <p:spPr bwMode="auto">
          <a:xfrm>
            <a:off x="247650" y="4727575"/>
            <a:ext cx="1962150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0" hangingPunct="0">
              <a:lnSpc>
                <a:spcPct val="90000"/>
              </a:lnSpc>
              <a:spcBef>
                <a:spcPct val="50000"/>
              </a:spcBef>
            </a:pPr>
            <a:r>
              <a:rPr lang="th-TH" sz="3200" b="1"/>
              <a:t>- สูงกว่าวงเงิน</a:t>
            </a:r>
          </a:p>
        </p:txBody>
      </p:sp>
      <p:sp>
        <p:nvSpPr>
          <p:cNvPr id="61449" name="Rectangle 9"/>
          <p:cNvSpPr>
            <a:spLocks noChangeArrowheads="1"/>
          </p:cNvSpPr>
          <p:nvPr/>
        </p:nvSpPr>
        <p:spPr bwMode="auto">
          <a:xfrm>
            <a:off x="228600" y="2506663"/>
            <a:ext cx="3810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0" hangingPunct="0"/>
            <a:r>
              <a:rPr lang="th-TH" sz="3200" b="1">
                <a:solidFill>
                  <a:srgbClr val="008000"/>
                </a:solidFill>
              </a:rPr>
              <a:t>- คัดเลือกสิ่งของ/งานจ้าง ซึ่งมี คุณภาพ คุณสมบัติเป็นประโยชน์</a:t>
            </a:r>
          </a:p>
        </p:txBody>
      </p:sp>
      <p:sp>
        <p:nvSpPr>
          <p:cNvPr id="61450" name="AutoShape 10"/>
          <p:cNvSpPr>
            <a:spLocks noChangeArrowheads="1"/>
          </p:cNvSpPr>
          <p:nvPr/>
        </p:nvSpPr>
        <p:spPr bwMode="auto">
          <a:xfrm>
            <a:off x="3352800" y="4857750"/>
            <a:ext cx="1905000" cy="704850"/>
          </a:xfrm>
          <a:prstGeom prst="wedgeRoundRectCallout">
            <a:avLst>
              <a:gd name="adj1" fmla="val -54250"/>
              <a:gd name="adj2" fmla="val -185361"/>
              <a:gd name="adj3" fmla="val 16667"/>
            </a:avLst>
          </a:prstGeom>
          <a:solidFill>
            <a:srgbClr val="FF99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eaLnBrk="0" hangingPunct="0"/>
            <a:r>
              <a:rPr lang="th-TH" sz="3600" b="1"/>
              <a:t>รายต่ำสุด</a:t>
            </a:r>
          </a:p>
        </p:txBody>
      </p:sp>
      <p:sp>
        <p:nvSpPr>
          <p:cNvPr id="61451" name="Rectangle 11"/>
          <p:cNvSpPr>
            <a:spLocks noChangeArrowheads="1"/>
          </p:cNvSpPr>
          <p:nvPr/>
        </p:nvSpPr>
        <p:spPr bwMode="auto">
          <a:xfrm>
            <a:off x="228600" y="3584575"/>
            <a:ext cx="3059113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0" hangingPunct="0">
              <a:lnSpc>
                <a:spcPct val="90000"/>
              </a:lnSpc>
              <a:spcBef>
                <a:spcPct val="50000"/>
              </a:spcBef>
            </a:pPr>
            <a:r>
              <a:rPr lang="th-TH" sz="3200" b="1">
                <a:solidFill>
                  <a:srgbClr val="F004A1"/>
                </a:solidFill>
              </a:rPr>
              <a:t>- พิจารณาราคา เกณฑ์ปกติ</a:t>
            </a:r>
          </a:p>
        </p:txBody>
      </p:sp>
      <p:sp>
        <p:nvSpPr>
          <p:cNvPr id="61452" name="AutoShape 12"/>
          <p:cNvSpPr>
            <a:spLocks noChangeArrowheads="1"/>
          </p:cNvSpPr>
          <p:nvPr/>
        </p:nvSpPr>
        <p:spPr bwMode="auto">
          <a:xfrm>
            <a:off x="2590800" y="5867400"/>
            <a:ext cx="1912938" cy="685800"/>
          </a:xfrm>
          <a:prstGeom prst="wedgeRoundRectCallout">
            <a:avLst>
              <a:gd name="adj1" fmla="val -63278"/>
              <a:gd name="adj2" fmla="val -262500"/>
              <a:gd name="adj3" fmla="val 16667"/>
            </a:avLst>
          </a:prstGeom>
          <a:solidFill>
            <a:srgbClr val="CCFF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eaLnBrk="0" hangingPunct="0"/>
            <a:r>
              <a:rPr lang="th-TH" sz="3600" b="1">
                <a:solidFill>
                  <a:srgbClr val="8E1A1A"/>
                </a:solidFill>
              </a:rPr>
              <a:t>ยื่นซองใหม่</a:t>
            </a:r>
          </a:p>
        </p:txBody>
      </p:sp>
      <p:sp>
        <p:nvSpPr>
          <p:cNvPr id="61453" name="Rectangle 13"/>
          <p:cNvSpPr>
            <a:spLocks noChangeArrowheads="1"/>
          </p:cNvSpPr>
          <p:nvPr/>
        </p:nvSpPr>
        <p:spPr bwMode="auto">
          <a:xfrm>
            <a:off x="247650" y="4068763"/>
            <a:ext cx="2068513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0" hangingPunct="0"/>
            <a:r>
              <a:rPr lang="th-TH" sz="3200" b="1">
                <a:solidFill>
                  <a:srgbClr val="8E1A1A"/>
                </a:solidFill>
              </a:rPr>
              <a:t>- เท่ากันหลายราย</a:t>
            </a:r>
          </a:p>
        </p:txBody>
      </p:sp>
      <p:sp>
        <p:nvSpPr>
          <p:cNvPr id="61454" name="AutoShape 14"/>
          <p:cNvSpPr>
            <a:spLocks noChangeArrowheads="1"/>
          </p:cNvSpPr>
          <p:nvPr/>
        </p:nvSpPr>
        <p:spPr bwMode="auto">
          <a:xfrm>
            <a:off x="4267200" y="2209800"/>
            <a:ext cx="3886200" cy="609600"/>
          </a:xfrm>
          <a:prstGeom prst="wedgeRoundRectCallout">
            <a:avLst>
              <a:gd name="adj1" fmla="val 56782"/>
              <a:gd name="adj2" fmla="val 78648"/>
              <a:gd name="adj3" fmla="val 16667"/>
            </a:avLst>
          </a:prstGeom>
          <a:solidFill>
            <a:srgbClr val="00B0F0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eaLnBrk="0" hangingPunct="0"/>
            <a:r>
              <a:rPr lang="th-TH" sz="3600" b="1" dirty="0" smtClean="0">
                <a:solidFill>
                  <a:schemeClr val="bg1"/>
                </a:solidFill>
              </a:rPr>
              <a:t>ยกเลิก / </a:t>
            </a:r>
            <a:r>
              <a:rPr lang="th-TH" sz="3600" b="1" dirty="0">
                <a:solidFill>
                  <a:schemeClr val="bg1"/>
                </a:solidFill>
              </a:rPr>
              <a:t>ดำเนินการต่อไป</a:t>
            </a:r>
          </a:p>
        </p:txBody>
      </p:sp>
      <p:sp>
        <p:nvSpPr>
          <p:cNvPr id="61455" name="Rectangle 15"/>
          <p:cNvSpPr>
            <a:spLocks noChangeArrowheads="1"/>
          </p:cNvSpPr>
          <p:nvPr/>
        </p:nvSpPr>
        <p:spPr bwMode="auto">
          <a:xfrm>
            <a:off x="6191250" y="2917825"/>
            <a:ext cx="24257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0" hangingPunct="0"/>
            <a:r>
              <a:rPr lang="th-TH" sz="3000" b="1"/>
              <a:t>- ถูกต้องรายเดียว (51)</a:t>
            </a:r>
          </a:p>
        </p:txBody>
      </p:sp>
      <p:sp>
        <p:nvSpPr>
          <p:cNvPr id="61456" name="AutoShape 16"/>
          <p:cNvSpPr>
            <a:spLocks noChangeArrowheads="1"/>
          </p:cNvSpPr>
          <p:nvPr/>
        </p:nvSpPr>
        <p:spPr bwMode="auto">
          <a:xfrm>
            <a:off x="4286250" y="3308350"/>
            <a:ext cx="1371600" cy="669925"/>
          </a:xfrm>
          <a:prstGeom prst="wedgeRoundRectCallout">
            <a:avLst>
              <a:gd name="adj1" fmla="val 87037"/>
              <a:gd name="adj2" fmla="val 34361"/>
              <a:gd name="adj3" fmla="val 16667"/>
            </a:avLst>
          </a:prstGeom>
          <a:solidFill>
            <a:srgbClr val="92D050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eaLnBrk="0" hangingPunct="0"/>
            <a:r>
              <a:rPr lang="th-TH" sz="3600" b="1">
                <a:solidFill>
                  <a:srgbClr val="002060"/>
                </a:solidFill>
              </a:rPr>
              <a:t> ยกเลิก</a:t>
            </a:r>
          </a:p>
        </p:txBody>
      </p:sp>
      <p:sp>
        <p:nvSpPr>
          <p:cNvPr id="61457" name="Rectangle 17"/>
          <p:cNvSpPr>
            <a:spLocks noChangeArrowheads="1"/>
          </p:cNvSpPr>
          <p:nvPr/>
        </p:nvSpPr>
        <p:spPr bwMode="auto">
          <a:xfrm>
            <a:off x="6229350" y="3556000"/>
            <a:ext cx="2743200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0" hangingPunct="0"/>
            <a:r>
              <a:rPr lang="th-TH" sz="3000" b="1">
                <a:solidFill>
                  <a:srgbClr val="1902C2"/>
                </a:solidFill>
              </a:rPr>
              <a:t>- ไม่มีผู้เสนอราคา  </a:t>
            </a:r>
            <a:br>
              <a:rPr lang="th-TH" sz="3000" b="1">
                <a:solidFill>
                  <a:srgbClr val="1902C2"/>
                </a:solidFill>
              </a:rPr>
            </a:br>
            <a:r>
              <a:rPr lang="th-TH" sz="3000" b="1">
                <a:solidFill>
                  <a:srgbClr val="1902C2"/>
                </a:solidFill>
              </a:rPr>
              <a:t>   หรือไม่ถูกต้องตาม    </a:t>
            </a:r>
            <a:br>
              <a:rPr lang="th-TH" sz="3000" b="1">
                <a:solidFill>
                  <a:srgbClr val="1902C2"/>
                </a:solidFill>
              </a:rPr>
            </a:br>
            <a:r>
              <a:rPr lang="th-TH" sz="3000" b="1">
                <a:solidFill>
                  <a:srgbClr val="1902C2"/>
                </a:solidFill>
              </a:rPr>
              <a:t>   </a:t>
            </a:r>
            <a:r>
              <a:rPr lang="en-US" sz="3000" b="1">
                <a:solidFill>
                  <a:srgbClr val="1902C2"/>
                </a:solidFill>
              </a:rPr>
              <a:t>spec</a:t>
            </a:r>
            <a:r>
              <a:rPr lang="th-TH" sz="3000" b="1">
                <a:solidFill>
                  <a:srgbClr val="1902C2"/>
                </a:solidFill>
              </a:rPr>
              <a:t>  (52)</a:t>
            </a:r>
          </a:p>
        </p:txBody>
      </p:sp>
      <p:sp>
        <p:nvSpPr>
          <p:cNvPr id="61458" name="Rectangle 18"/>
          <p:cNvSpPr>
            <a:spLocks noChangeArrowheads="1"/>
          </p:cNvSpPr>
          <p:nvPr/>
        </p:nvSpPr>
        <p:spPr bwMode="auto">
          <a:xfrm>
            <a:off x="409575" y="1296988"/>
            <a:ext cx="5486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0" hangingPunct="0"/>
            <a:r>
              <a:rPr lang="th-TH" sz="3600" b="1" i="1" u="sng" dirty="0">
                <a:solidFill>
                  <a:srgbClr val="FF0000"/>
                </a:solidFill>
              </a:rPr>
              <a:t>คณะกรรมการพิจารณาผลการประกวดราคา</a:t>
            </a:r>
          </a:p>
        </p:txBody>
      </p:sp>
      <p:sp>
        <p:nvSpPr>
          <p:cNvPr id="61459" name="Rectangle 19"/>
          <p:cNvSpPr>
            <a:spLocks noChangeArrowheads="1"/>
          </p:cNvSpPr>
          <p:nvPr/>
        </p:nvSpPr>
        <p:spPr bwMode="auto">
          <a:xfrm>
            <a:off x="247650" y="1916113"/>
            <a:ext cx="41719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0" hangingPunct="0"/>
            <a:r>
              <a:rPr lang="th-TH" sz="3200" b="1">
                <a:solidFill>
                  <a:srgbClr val="F004A1"/>
                </a:solidFill>
              </a:rPr>
              <a:t>- ตรวจสอบคุณสมบัติตามประกาศ</a:t>
            </a:r>
          </a:p>
        </p:txBody>
      </p:sp>
      <p:sp>
        <p:nvSpPr>
          <p:cNvPr id="61460" name="Rectangle 22"/>
          <p:cNvSpPr>
            <a:spLocks noChangeArrowheads="1"/>
          </p:cNvSpPr>
          <p:nvPr/>
        </p:nvSpPr>
        <p:spPr bwMode="auto">
          <a:xfrm>
            <a:off x="533400" y="228600"/>
            <a:ext cx="8123238" cy="936625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rgbClr val="FFFF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/>
          <a:lstStyle/>
          <a:p>
            <a:r>
              <a:rPr lang="th-TH" sz="4400" b="1">
                <a:solidFill>
                  <a:srgbClr val="0000FF"/>
                </a:solidFill>
              </a:rPr>
              <a:t>การดำเนินการโดยวิธีประกวดราคา </a:t>
            </a:r>
            <a:r>
              <a:rPr lang="th-TH" sz="3000" b="1">
                <a:solidFill>
                  <a:srgbClr val="0000FF"/>
                </a:solidFill>
              </a:rPr>
              <a:t>(6)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52400" y="152400"/>
            <a:ext cx="8839200" cy="6629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Rectangle 4"/>
          <p:cNvSpPr>
            <a:spLocks noGrp="1"/>
          </p:cNvSpPr>
          <p:nvPr>
            <p:ph type="ctrTitle"/>
          </p:nvPr>
        </p:nvSpPr>
        <p:spPr bwMode="auto">
          <a:xfrm>
            <a:off x="762000" y="152400"/>
            <a:ext cx="7907338" cy="685800"/>
          </a:xfr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/>
            <a:r>
              <a:rPr lang="th-TH" sz="4400" b="1" cap="none" smtClean="0">
                <a:solidFill>
                  <a:srgbClr val="1902C2"/>
                </a:solidFill>
                <a:effectLst/>
                <a:latin typeface="Angsana New" pitchFamily="18" charset="-34"/>
                <a:cs typeface="Angsana New" pitchFamily="18" charset="-34"/>
              </a:rPr>
              <a:t>การดำเนินการซื้อโดยวิธีพิเศษ </a:t>
            </a:r>
            <a:r>
              <a:rPr lang="th-TH" sz="3000" b="1" cap="none" smtClean="0">
                <a:solidFill>
                  <a:srgbClr val="1902C2"/>
                </a:solidFill>
                <a:effectLst/>
                <a:latin typeface="Angsana New" pitchFamily="18" charset="-34"/>
                <a:cs typeface="Angsana New" pitchFamily="18" charset="-34"/>
              </a:rPr>
              <a:t>(1)</a:t>
            </a:r>
            <a:endParaRPr lang="en-GB" sz="3000" b="1" cap="none" smtClean="0">
              <a:solidFill>
                <a:srgbClr val="1902C2"/>
              </a:solidFill>
              <a:effectLst/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1" name="ตัวยึดหมายเลขภาพนิ่ง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CBCB15-9F04-4AA0-A9C8-B957A1D21DF4}" type="slidenum">
              <a:rPr lang="en-US"/>
              <a:pPr>
                <a:defRPr/>
              </a:pPr>
              <a:t>113</a:t>
            </a:fld>
            <a:endParaRPr lang="en-US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92075" y="933450"/>
            <a:ext cx="9032875" cy="5835650"/>
            <a:chOff x="58" y="588"/>
            <a:chExt cx="5690" cy="3676"/>
          </a:xfrm>
        </p:grpSpPr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192" y="1776"/>
              <a:ext cx="4800" cy="384"/>
              <a:chOff x="192" y="1776"/>
              <a:chExt cx="4800" cy="384"/>
            </a:xfrm>
          </p:grpSpPr>
          <p:sp>
            <p:nvSpPr>
              <p:cNvPr id="32" name="AutoShape 7"/>
              <p:cNvSpPr>
                <a:spLocks noChangeArrowheads="1"/>
              </p:cNvSpPr>
              <p:nvPr/>
            </p:nvSpPr>
            <p:spPr bwMode="auto">
              <a:xfrm>
                <a:off x="192" y="1776"/>
                <a:ext cx="2736" cy="384"/>
              </a:xfrm>
              <a:prstGeom prst="roundRect">
                <a:avLst>
                  <a:gd name="adj" fmla="val 16667"/>
                </a:avLst>
              </a:prstGeom>
              <a:solidFill>
                <a:srgbClr val="99FF99"/>
              </a:solidFill>
              <a:ln w="9525">
                <a:noFill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none" anchor="ctr"/>
              <a:lstStyle/>
              <a:p>
                <a:pPr eaLnBrk="0" hangingPunct="0"/>
                <a:r>
                  <a:rPr lang="th-TH" sz="2800" b="1" dirty="0"/>
                  <a:t>เงื่อนไข (ข้อ </a:t>
                </a:r>
                <a:r>
                  <a:rPr lang="th-TH" sz="2800" b="1" dirty="0" smtClean="0"/>
                  <a:t>23) </a:t>
                </a:r>
                <a:r>
                  <a:rPr lang="th-TH" sz="2800" b="1" dirty="0"/>
                  <a:t>วงเงินเกิน 1 แสนบาท</a:t>
                </a:r>
                <a:endParaRPr lang="en-GB" b="1" dirty="0"/>
              </a:p>
            </p:txBody>
          </p:sp>
          <p:sp>
            <p:nvSpPr>
              <p:cNvPr id="33" name="AutoShape 8"/>
              <p:cNvSpPr>
                <a:spLocks noChangeArrowheads="1"/>
              </p:cNvSpPr>
              <p:nvPr/>
            </p:nvSpPr>
            <p:spPr bwMode="auto">
              <a:xfrm>
                <a:off x="3816" y="1776"/>
                <a:ext cx="1176" cy="384"/>
              </a:xfrm>
              <a:prstGeom prst="roundRect">
                <a:avLst>
                  <a:gd name="adj" fmla="val 16667"/>
                </a:avLst>
              </a:prstGeom>
              <a:solidFill>
                <a:srgbClr val="99FF99"/>
              </a:solidFill>
              <a:ln w="9525">
                <a:noFill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none" anchor="ctr"/>
              <a:lstStyle/>
              <a:p>
                <a:pPr algn="ctr" eaLnBrk="0" hangingPunct="0"/>
                <a:r>
                  <a:rPr lang="th-TH" sz="2800" b="1" dirty="0"/>
                  <a:t>วิธีการ (ข้อ </a:t>
                </a:r>
                <a:r>
                  <a:rPr lang="th-TH" sz="2800" b="1" dirty="0" smtClean="0"/>
                  <a:t>57)</a:t>
                </a:r>
                <a:endParaRPr lang="en-GB" sz="2800" b="1" dirty="0"/>
              </a:p>
            </p:txBody>
          </p:sp>
        </p:grpSp>
        <p:grpSp>
          <p:nvGrpSpPr>
            <p:cNvPr id="4" name="Group 9"/>
            <p:cNvGrpSpPr>
              <a:grpSpLocks/>
            </p:cNvGrpSpPr>
            <p:nvPr/>
          </p:nvGrpSpPr>
          <p:grpSpPr bwMode="auto">
            <a:xfrm>
              <a:off x="192" y="588"/>
              <a:ext cx="5400" cy="1140"/>
              <a:chOff x="192" y="588"/>
              <a:chExt cx="5400" cy="1140"/>
            </a:xfrm>
          </p:grpSpPr>
          <p:sp>
            <p:nvSpPr>
              <p:cNvPr id="62491" name="AutoShape 12"/>
              <p:cNvSpPr>
                <a:spLocks noChangeArrowheads="1"/>
              </p:cNvSpPr>
              <p:nvPr/>
            </p:nvSpPr>
            <p:spPr bwMode="auto">
              <a:xfrm>
                <a:off x="2004" y="1104"/>
                <a:ext cx="1728" cy="624"/>
              </a:xfrm>
              <a:prstGeom prst="leftArrow">
                <a:avLst>
                  <a:gd name="adj1" fmla="val 50000"/>
                  <a:gd name="adj2" fmla="val 69231"/>
                </a:avLst>
              </a:prstGeom>
              <a:solidFill>
                <a:srgbClr val="FF99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r>
                  <a:rPr lang="th-TH" sz="2800" b="1"/>
                  <a:t>ให้ความเห็นชอบ 29</a:t>
                </a:r>
                <a:endParaRPr lang="en-GB" b="1"/>
              </a:p>
            </p:txBody>
          </p:sp>
          <p:sp>
            <p:nvSpPr>
              <p:cNvPr id="34" name="Oval 10"/>
              <p:cNvSpPr>
                <a:spLocks noChangeArrowheads="1"/>
              </p:cNvSpPr>
              <p:nvPr/>
            </p:nvSpPr>
            <p:spPr bwMode="auto">
              <a:xfrm>
                <a:off x="192" y="768"/>
                <a:ext cx="1728" cy="672"/>
              </a:xfrm>
              <a:prstGeom prst="ellipse">
                <a:avLst/>
              </a:prstGeom>
              <a:solidFill>
                <a:srgbClr val="CCFFCC"/>
              </a:solidFill>
              <a:ln w="9525">
                <a:noFill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none" anchor="ctr"/>
              <a:lstStyle/>
              <a:p>
                <a:pPr eaLnBrk="0" hangingPunct="0"/>
                <a:r>
                  <a:rPr lang="th-TH" sz="3600" b="1"/>
                  <a:t>จนท. พัสดุ</a:t>
                </a:r>
                <a:endParaRPr lang="en-GB" sz="3200" b="1"/>
              </a:p>
            </p:txBody>
          </p:sp>
          <p:sp>
            <p:nvSpPr>
              <p:cNvPr id="35" name="Oval 11"/>
              <p:cNvSpPr>
                <a:spLocks noChangeArrowheads="1"/>
              </p:cNvSpPr>
              <p:nvPr/>
            </p:nvSpPr>
            <p:spPr bwMode="auto">
              <a:xfrm>
                <a:off x="3912" y="756"/>
                <a:ext cx="1680" cy="672"/>
              </a:xfrm>
              <a:prstGeom prst="ellipse">
                <a:avLst/>
              </a:prstGeom>
              <a:solidFill>
                <a:srgbClr val="CCFFCC"/>
              </a:solidFill>
              <a:ln w="9525">
                <a:noFill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none" anchor="ctr"/>
              <a:lstStyle/>
              <a:p>
                <a:pPr algn="ctr" eaLnBrk="0" hangingPunct="0"/>
                <a:r>
                  <a:rPr lang="th-TH" sz="3200" b="1" dirty="0" smtClean="0">
                    <a:solidFill>
                      <a:srgbClr val="1902C2"/>
                    </a:solidFill>
                  </a:rPr>
                  <a:t>หัวหน้าส่วนราชการ</a:t>
                </a:r>
                <a:endParaRPr lang="en-GB" sz="3200" b="1" dirty="0" smtClean="0">
                  <a:solidFill>
                    <a:srgbClr val="1902C2"/>
                  </a:solidFill>
                </a:endParaRPr>
              </a:p>
            </p:txBody>
          </p:sp>
          <p:sp>
            <p:nvSpPr>
              <p:cNvPr id="37" name="AutoShape 13"/>
              <p:cNvSpPr>
                <a:spLocks noChangeArrowheads="1"/>
              </p:cNvSpPr>
              <p:nvPr/>
            </p:nvSpPr>
            <p:spPr bwMode="auto">
              <a:xfrm>
                <a:off x="2076" y="588"/>
                <a:ext cx="1680" cy="600"/>
              </a:xfrm>
              <a:prstGeom prst="rightArrow">
                <a:avLst>
                  <a:gd name="adj1" fmla="val 50000"/>
                  <a:gd name="adj2" fmla="val 70000"/>
                </a:avLst>
              </a:prstGeom>
              <a:solidFill>
                <a:srgbClr val="FF99CC"/>
              </a:solidFill>
              <a:ln w="9525">
                <a:noFill/>
                <a:miter lim="800000"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none" anchor="ctr"/>
              <a:lstStyle/>
              <a:p>
                <a:r>
                  <a:rPr lang="th-TH" sz="2800" b="1" dirty="0" smtClean="0"/>
                  <a:t>ขอความเห็นชอบ </a:t>
                </a:r>
                <a:r>
                  <a:rPr lang="en-US" sz="2800" b="1" dirty="0" smtClean="0"/>
                  <a:t>27</a:t>
                </a:r>
                <a:endParaRPr lang="th-TH" sz="2800" b="1" dirty="0"/>
              </a:p>
            </p:txBody>
          </p:sp>
        </p:grpSp>
        <p:grpSp>
          <p:nvGrpSpPr>
            <p:cNvPr id="5" name="Group 15"/>
            <p:cNvGrpSpPr>
              <a:grpSpLocks/>
            </p:cNvGrpSpPr>
            <p:nvPr/>
          </p:nvGrpSpPr>
          <p:grpSpPr bwMode="auto">
            <a:xfrm>
              <a:off x="108" y="2208"/>
              <a:ext cx="5640" cy="309"/>
              <a:chOff x="108" y="2256"/>
              <a:chExt cx="5640" cy="309"/>
            </a:xfrm>
          </p:grpSpPr>
          <p:sp>
            <p:nvSpPr>
              <p:cNvPr id="62486" name="Text Box 16"/>
              <p:cNvSpPr txBox="1">
                <a:spLocks noChangeArrowheads="1"/>
              </p:cNvSpPr>
              <p:nvPr/>
            </p:nvSpPr>
            <p:spPr bwMode="auto">
              <a:xfrm>
                <a:off x="108" y="2265"/>
                <a:ext cx="2148" cy="28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l" eaLnBrk="0" hangingPunct="0">
                  <a:lnSpc>
                    <a:spcPct val="80000"/>
                  </a:lnSpc>
                  <a:spcBef>
                    <a:spcPct val="50000"/>
                  </a:spcBef>
                </a:pPr>
                <a:r>
                  <a:rPr lang="th-TH" sz="2800" b="1" dirty="0" smtClean="0">
                    <a:solidFill>
                      <a:srgbClr val="1902C2"/>
                    </a:solidFill>
                  </a:rPr>
                  <a:t>(1) </a:t>
                </a:r>
                <a:r>
                  <a:rPr lang="th-TH" sz="2800" b="1" dirty="0">
                    <a:solidFill>
                      <a:srgbClr val="1902C2"/>
                    </a:solidFill>
                  </a:rPr>
                  <a:t>จะขายทอดตลาด</a:t>
                </a:r>
              </a:p>
            </p:txBody>
          </p:sp>
          <p:sp>
            <p:nvSpPr>
              <p:cNvPr id="62487" name="Text Box 17"/>
              <p:cNvSpPr txBox="1">
                <a:spLocks noChangeArrowheads="1"/>
              </p:cNvSpPr>
              <p:nvPr/>
            </p:nvSpPr>
            <p:spPr bwMode="auto">
              <a:xfrm>
                <a:off x="2676" y="2256"/>
                <a:ext cx="3072" cy="30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l" eaLnBrk="0" hangingPunct="0">
                  <a:lnSpc>
                    <a:spcPct val="90000"/>
                  </a:lnSpc>
                  <a:spcBef>
                    <a:spcPct val="50000"/>
                  </a:spcBef>
                </a:pPr>
                <a:r>
                  <a:rPr lang="th-TH" sz="2800" b="1" dirty="0" smtClean="0">
                    <a:solidFill>
                      <a:srgbClr val="1902C2"/>
                    </a:solidFill>
                  </a:rPr>
                  <a:t>(1) เจรจา</a:t>
                </a:r>
                <a:r>
                  <a:rPr lang="th-TH" sz="2800" b="1" dirty="0">
                    <a:solidFill>
                      <a:srgbClr val="1902C2"/>
                    </a:solidFill>
                  </a:rPr>
                  <a:t>ตกลงราคา</a:t>
                </a:r>
              </a:p>
            </p:txBody>
          </p:sp>
          <p:sp>
            <p:nvSpPr>
              <p:cNvPr id="38" name="AutoShape 18"/>
              <p:cNvSpPr>
                <a:spLocks noChangeArrowheads="1"/>
              </p:cNvSpPr>
              <p:nvPr/>
            </p:nvSpPr>
            <p:spPr bwMode="auto">
              <a:xfrm>
                <a:off x="2304" y="2277"/>
                <a:ext cx="324" cy="252"/>
              </a:xfrm>
              <a:prstGeom prst="rightArrow">
                <a:avLst>
                  <a:gd name="adj1" fmla="val 50000"/>
                  <a:gd name="adj2" fmla="val 32143"/>
                </a:avLst>
              </a:prstGeom>
              <a:solidFill>
                <a:srgbClr val="92D050"/>
              </a:solidFill>
              <a:ln w="9525">
                <a:noFill/>
                <a:miter lim="800000"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none" anchor="ctr"/>
              <a:lstStyle/>
              <a:p>
                <a:endParaRPr lang="th-TH"/>
              </a:p>
            </p:txBody>
          </p:sp>
        </p:grpSp>
        <p:grpSp>
          <p:nvGrpSpPr>
            <p:cNvPr id="6" name="Group 19"/>
            <p:cNvGrpSpPr>
              <a:grpSpLocks/>
            </p:cNvGrpSpPr>
            <p:nvPr/>
          </p:nvGrpSpPr>
          <p:grpSpPr bwMode="auto">
            <a:xfrm>
              <a:off x="58" y="3120"/>
              <a:ext cx="5407" cy="1144"/>
              <a:chOff x="58" y="3168"/>
              <a:chExt cx="5407" cy="1144"/>
            </a:xfrm>
          </p:grpSpPr>
          <p:sp>
            <p:nvSpPr>
              <p:cNvPr id="62483" name="AutoShape 20"/>
              <p:cNvSpPr>
                <a:spLocks noChangeArrowheads="1"/>
              </p:cNvSpPr>
              <p:nvPr/>
            </p:nvSpPr>
            <p:spPr bwMode="auto">
              <a:xfrm>
                <a:off x="2316" y="3300"/>
                <a:ext cx="324" cy="252"/>
              </a:xfrm>
              <a:prstGeom prst="rightArrow">
                <a:avLst>
                  <a:gd name="adj1" fmla="val 50000"/>
                  <a:gd name="adj2" fmla="val 32143"/>
                </a:avLst>
              </a:prstGeom>
              <a:solidFill>
                <a:srgbClr val="92D050"/>
              </a:solidFill>
              <a:ln w="9525">
                <a:noFill/>
                <a:miter lim="800000"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none" anchor="ctr"/>
              <a:lstStyle/>
              <a:p>
                <a:endParaRPr lang="th-TH"/>
              </a:p>
            </p:txBody>
          </p:sp>
          <p:sp>
            <p:nvSpPr>
              <p:cNvPr id="62484" name="Rectangle 21"/>
              <p:cNvSpPr>
                <a:spLocks noChangeArrowheads="1"/>
              </p:cNvSpPr>
              <p:nvPr/>
            </p:nvSpPr>
            <p:spPr bwMode="auto">
              <a:xfrm>
                <a:off x="58" y="3168"/>
                <a:ext cx="2441" cy="1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eaLnBrk="0" hangingPunct="0"/>
                <a:r>
                  <a:rPr lang="th-TH" sz="2800" b="1" dirty="0" smtClean="0">
                    <a:solidFill>
                      <a:srgbClr val="1902C2"/>
                    </a:solidFill>
                  </a:rPr>
                  <a:t> </a:t>
                </a:r>
                <a:r>
                  <a:rPr lang="th-TH" sz="2800" b="1" dirty="0" smtClean="0"/>
                  <a:t>(4) มีความต้องการซื้อเพิ่ม</a:t>
                </a:r>
              </a:p>
              <a:p>
                <a:pPr algn="l" eaLnBrk="0" hangingPunct="0"/>
                <a:r>
                  <a:rPr lang="th-TH" sz="2800" b="1" dirty="0" smtClean="0"/>
                  <a:t>      ในสถานการณ์จำเป็น หรือเร่งด่วน</a:t>
                </a:r>
              </a:p>
              <a:p>
                <a:pPr algn="l" eaLnBrk="0" hangingPunct="0"/>
                <a:r>
                  <a:rPr lang="th-TH" sz="2800" b="1" dirty="0" smtClean="0"/>
                  <a:t>      หรือเพื่อประโยชน์ของส่วนราชการ</a:t>
                </a:r>
              </a:p>
              <a:p>
                <a:pPr algn="l" eaLnBrk="0" hangingPunct="0"/>
                <a:r>
                  <a:rPr lang="th-TH" sz="2800" b="1" dirty="0" smtClean="0"/>
                  <a:t>      (</a:t>
                </a:r>
                <a:r>
                  <a:rPr lang="en-US" sz="2800" b="1" dirty="0"/>
                  <a:t>Repeat Order)</a:t>
                </a:r>
                <a:endParaRPr lang="th-TH" sz="2800" b="1" dirty="0"/>
              </a:p>
            </p:txBody>
          </p:sp>
          <p:sp>
            <p:nvSpPr>
              <p:cNvPr id="62485" name="Rectangle 22"/>
              <p:cNvSpPr>
                <a:spLocks noChangeArrowheads="1"/>
              </p:cNvSpPr>
              <p:nvPr/>
            </p:nvSpPr>
            <p:spPr bwMode="auto">
              <a:xfrm>
                <a:off x="2640" y="3202"/>
                <a:ext cx="2825" cy="8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>
                  <a:lnSpc>
                    <a:spcPct val="90000"/>
                  </a:lnSpc>
                  <a:spcBef>
                    <a:spcPct val="50000"/>
                  </a:spcBef>
                </a:pPr>
                <a:r>
                  <a:rPr lang="th-TH" sz="2800" b="1" dirty="0" smtClean="0"/>
                  <a:t>(4) เจรจากับผู้รับจ้างรายเดิม ตามสัญญาที่ยัง</a:t>
                </a:r>
              </a:p>
              <a:p>
                <a:pPr algn="l" eaLnBrk="0" hangingPunct="0">
                  <a:spcBef>
                    <a:spcPts val="0"/>
                  </a:spcBef>
                </a:pPr>
                <a:r>
                  <a:rPr lang="th-TH" sz="2800" b="1" dirty="0" smtClean="0"/>
                  <a:t>      ไม่สิ้นสุดระยะเวลาการส่งมอบ  </a:t>
                </a:r>
                <a:br>
                  <a:rPr lang="th-TH" sz="2800" b="1" dirty="0" smtClean="0"/>
                </a:br>
                <a:r>
                  <a:rPr lang="th-TH" sz="2800" b="1" dirty="0" smtClean="0"/>
                  <a:t>     - รายละเอียดและราคาต่ำกว่าหรือราคาเดิม</a:t>
                </a:r>
                <a:endParaRPr lang="th-TH" sz="2800" b="1" dirty="0"/>
              </a:p>
            </p:txBody>
          </p:sp>
        </p:grpSp>
        <p:grpSp>
          <p:nvGrpSpPr>
            <p:cNvPr id="7" name="Group 23"/>
            <p:cNvGrpSpPr>
              <a:grpSpLocks/>
            </p:cNvGrpSpPr>
            <p:nvPr/>
          </p:nvGrpSpPr>
          <p:grpSpPr bwMode="auto">
            <a:xfrm>
              <a:off x="94" y="2496"/>
              <a:ext cx="5393" cy="349"/>
              <a:chOff x="94" y="2544"/>
              <a:chExt cx="5393" cy="349"/>
            </a:xfrm>
          </p:grpSpPr>
          <p:sp>
            <p:nvSpPr>
              <p:cNvPr id="62480" name="AutoShape 24"/>
              <p:cNvSpPr>
                <a:spLocks noChangeArrowheads="1"/>
              </p:cNvSpPr>
              <p:nvPr/>
            </p:nvSpPr>
            <p:spPr bwMode="auto">
              <a:xfrm>
                <a:off x="2316" y="2583"/>
                <a:ext cx="324" cy="252"/>
              </a:xfrm>
              <a:prstGeom prst="rightArrow">
                <a:avLst>
                  <a:gd name="adj1" fmla="val 50000"/>
                  <a:gd name="adj2" fmla="val 32143"/>
                </a:avLst>
              </a:prstGeom>
              <a:solidFill>
                <a:srgbClr val="92D050"/>
              </a:solidFill>
              <a:ln w="9525">
                <a:noFill/>
                <a:miter lim="800000"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none" anchor="ctr"/>
              <a:lstStyle/>
              <a:p>
                <a:endParaRPr lang="th-TH"/>
              </a:p>
            </p:txBody>
          </p:sp>
          <p:sp>
            <p:nvSpPr>
              <p:cNvPr id="62481" name="Rectangle 25"/>
              <p:cNvSpPr>
                <a:spLocks noChangeArrowheads="1"/>
              </p:cNvSpPr>
              <p:nvPr/>
            </p:nvSpPr>
            <p:spPr bwMode="auto">
              <a:xfrm>
                <a:off x="94" y="2604"/>
                <a:ext cx="1777" cy="28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eaLnBrk="0" hangingPunct="0">
                  <a:lnSpc>
                    <a:spcPct val="80000"/>
                  </a:lnSpc>
                  <a:spcBef>
                    <a:spcPct val="50000"/>
                  </a:spcBef>
                </a:pPr>
                <a:r>
                  <a:rPr lang="th-TH" sz="2800" b="1" dirty="0" smtClean="0">
                    <a:solidFill>
                      <a:srgbClr val="FF0066"/>
                    </a:solidFill>
                  </a:rPr>
                  <a:t>(2) เร่งด่วน ล่าช้าจะเสียหาย</a:t>
                </a:r>
                <a:endParaRPr lang="th-TH" sz="2800" b="1" dirty="0">
                  <a:solidFill>
                    <a:srgbClr val="FF0066"/>
                  </a:solidFill>
                </a:endParaRPr>
              </a:p>
            </p:txBody>
          </p:sp>
          <p:sp>
            <p:nvSpPr>
              <p:cNvPr id="62482" name="Rectangle 26"/>
              <p:cNvSpPr>
                <a:spLocks noChangeArrowheads="1"/>
              </p:cNvSpPr>
              <p:nvPr/>
            </p:nvSpPr>
            <p:spPr bwMode="auto">
              <a:xfrm>
                <a:off x="2662" y="2544"/>
                <a:ext cx="2825" cy="3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eaLnBrk="0" hangingPunct="0"/>
                <a:r>
                  <a:rPr lang="th-TH" sz="2800" b="1" dirty="0" smtClean="0">
                    <a:solidFill>
                      <a:srgbClr val="FF0066"/>
                    </a:solidFill>
                  </a:rPr>
                  <a:t>(2) เชิญ</a:t>
                </a:r>
                <a:r>
                  <a:rPr lang="th-TH" sz="2800" b="1" dirty="0">
                    <a:solidFill>
                      <a:srgbClr val="FF0066"/>
                    </a:solidFill>
                  </a:rPr>
                  <a:t>ผู้มีอาชีพขายมาเสนอราคาและต่อรอง</a:t>
                </a:r>
              </a:p>
            </p:txBody>
          </p:sp>
        </p:grpSp>
      </p:grpSp>
      <p:sp>
        <p:nvSpPr>
          <p:cNvPr id="62469" name="AutoShape 31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753475" y="6553200"/>
            <a:ext cx="361950" cy="266700"/>
          </a:xfrm>
          <a:prstGeom prst="actionButtonForwardNext">
            <a:avLst/>
          </a:prstGeom>
          <a:noFill/>
          <a:ln w="12700">
            <a:solidFill>
              <a:srgbClr val="4D4D4D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62470" name="AutoShape 32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8353425" y="6553200"/>
            <a:ext cx="352425" cy="266700"/>
          </a:xfrm>
          <a:prstGeom prst="actionButtonBackPrevious">
            <a:avLst/>
          </a:prstGeom>
          <a:noFill/>
          <a:ln w="12700">
            <a:solidFill>
              <a:srgbClr val="4D4D4D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39" name="AutoShape 24"/>
          <p:cNvSpPr>
            <a:spLocks noChangeArrowheads="1"/>
          </p:cNvSpPr>
          <p:nvPr/>
        </p:nvSpPr>
        <p:spPr bwMode="auto">
          <a:xfrm>
            <a:off x="3679825" y="4557713"/>
            <a:ext cx="514350" cy="400050"/>
          </a:xfrm>
          <a:prstGeom prst="rightArrow">
            <a:avLst>
              <a:gd name="adj1" fmla="val 50000"/>
              <a:gd name="adj2" fmla="val 32143"/>
            </a:avLst>
          </a:prstGeom>
          <a:solidFill>
            <a:srgbClr val="92D050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th-TH"/>
          </a:p>
        </p:txBody>
      </p:sp>
      <p:sp>
        <p:nvSpPr>
          <p:cNvPr id="40" name="Rectangle 25"/>
          <p:cNvSpPr>
            <a:spLocks noChangeArrowheads="1"/>
          </p:cNvSpPr>
          <p:nvPr/>
        </p:nvSpPr>
        <p:spPr bwMode="auto">
          <a:xfrm>
            <a:off x="152400" y="4591050"/>
            <a:ext cx="1553630" cy="437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0" hangingPunct="0">
              <a:lnSpc>
                <a:spcPct val="80000"/>
              </a:lnSpc>
              <a:spcBef>
                <a:spcPct val="50000"/>
              </a:spcBef>
            </a:pPr>
            <a:r>
              <a:rPr lang="th-TH" sz="2800" b="1" dirty="0" smtClean="0">
                <a:solidFill>
                  <a:srgbClr val="000099"/>
                </a:solidFill>
              </a:rPr>
              <a:t>(3) ราชการลับ</a:t>
            </a:r>
            <a:endParaRPr lang="th-TH" sz="2800" b="1" dirty="0">
              <a:solidFill>
                <a:srgbClr val="000099"/>
              </a:solidFill>
            </a:endParaRPr>
          </a:p>
        </p:txBody>
      </p:sp>
      <p:sp>
        <p:nvSpPr>
          <p:cNvPr id="41" name="Rectangle 26"/>
          <p:cNvSpPr>
            <a:spLocks noChangeArrowheads="1"/>
          </p:cNvSpPr>
          <p:nvPr/>
        </p:nvSpPr>
        <p:spPr bwMode="auto">
          <a:xfrm>
            <a:off x="4229100" y="4495800"/>
            <a:ext cx="44846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0" hangingPunct="0"/>
            <a:r>
              <a:rPr lang="th-TH" sz="2800" b="1" dirty="0" smtClean="0">
                <a:solidFill>
                  <a:srgbClr val="000099"/>
                </a:solidFill>
              </a:rPr>
              <a:t>(3) เชิญ</a:t>
            </a:r>
            <a:r>
              <a:rPr lang="th-TH" sz="2800" b="1" dirty="0">
                <a:solidFill>
                  <a:srgbClr val="000099"/>
                </a:solidFill>
              </a:rPr>
              <a:t>ผู้มีอาชีพขายมาเสนอราคาและต่อรอง</a:t>
            </a:r>
          </a:p>
        </p:txBody>
      </p:sp>
      <p:sp>
        <p:nvSpPr>
          <p:cNvPr id="30" name="Rectangle 29"/>
          <p:cNvSpPr/>
          <p:nvPr/>
        </p:nvSpPr>
        <p:spPr>
          <a:xfrm>
            <a:off x="152400" y="152400"/>
            <a:ext cx="8839200" cy="6629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4" name="Rectangle 27"/>
          <p:cNvSpPr>
            <a:spLocks noGrp="1"/>
          </p:cNvSpPr>
          <p:nvPr>
            <p:ph type="ctrTitle"/>
          </p:nvPr>
        </p:nvSpPr>
        <p:spPr bwMode="auto">
          <a:xfrm>
            <a:off x="762000" y="152400"/>
            <a:ext cx="7907338" cy="914400"/>
          </a:xfr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th-TH" sz="4000" b="1" cap="none" dirty="0" smtClean="0">
                <a:solidFill>
                  <a:srgbClr val="1902C2"/>
                </a:solidFill>
                <a:effectLst/>
                <a:cs typeface="Angsana New" pitchFamily="18" charset="-34"/>
              </a:rPr>
              <a:t>การดำเนินการซื้อโดยวิธีพิเศษ (2)</a:t>
            </a:r>
            <a:endParaRPr lang="en-GB" sz="4000" b="1" cap="none" dirty="0" smtClean="0">
              <a:solidFill>
                <a:srgbClr val="1902C2"/>
              </a:solidFill>
              <a:effectLst/>
              <a:cs typeface="Angsana New" pitchFamily="18" charset="-34"/>
            </a:endParaRPr>
          </a:p>
        </p:txBody>
      </p:sp>
      <p:sp>
        <p:nvSpPr>
          <p:cNvPr id="24" name="ตัวยึดหมายเลขภาพนิ่ง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819A7D-BB1B-4B16-ADD4-D80AD0AAA615}" type="slidenum">
              <a:rPr lang="en-US" sz="2400"/>
              <a:pPr>
                <a:defRPr/>
              </a:pPr>
              <a:t>114</a:t>
            </a:fld>
            <a:endParaRPr lang="en-US" sz="2400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55588" y="1981201"/>
            <a:ext cx="8709025" cy="4419601"/>
            <a:chOff x="168" y="1313"/>
            <a:chExt cx="5486" cy="2784"/>
          </a:xfrm>
        </p:grpSpPr>
        <p:grpSp>
          <p:nvGrpSpPr>
            <p:cNvPr id="3" name="Group 8"/>
            <p:cNvGrpSpPr>
              <a:grpSpLocks/>
            </p:cNvGrpSpPr>
            <p:nvPr/>
          </p:nvGrpSpPr>
          <p:grpSpPr bwMode="auto">
            <a:xfrm>
              <a:off x="180" y="1313"/>
              <a:ext cx="5474" cy="989"/>
              <a:chOff x="60" y="1421"/>
              <a:chExt cx="5474" cy="989"/>
            </a:xfrm>
          </p:grpSpPr>
          <p:sp>
            <p:nvSpPr>
              <p:cNvPr id="63508" name="Text Box 9"/>
              <p:cNvSpPr txBox="1">
                <a:spLocks noChangeArrowheads="1"/>
              </p:cNvSpPr>
              <p:nvPr/>
            </p:nvSpPr>
            <p:spPr bwMode="auto">
              <a:xfrm>
                <a:off x="2527" y="1421"/>
                <a:ext cx="3007" cy="98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th-TH" b="1" dirty="0" smtClean="0">
                    <a:solidFill>
                      <a:srgbClr val="FF33CC"/>
                    </a:solidFill>
                  </a:rPr>
                  <a:t>(5) - เสนอผู้สั่งซื้อเพื่อติดต่อสั่งซื้อโดยกตรงจาก </a:t>
                </a:r>
                <a:r>
                  <a:rPr lang="th-TH" b="1" dirty="0" err="1" smtClean="0">
                    <a:solidFill>
                      <a:srgbClr val="FF33CC"/>
                    </a:solidFill>
                  </a:rPr>
                  <a:t>ตปท.</a:t>
                </a:r>
                <a:r>
                  <a:rPr lang="th-TH" b="1" dirty="0" smtClean="0">
                    <a:solidFill>
                      <a:srgbClr val="FF33CC"/>
                    </a:solidFill>
                  </a:rPr>
                  <a:t> </a:t>
                </a:r>
              </a:p>
              <a:p>
                <a:pPr algn="l" eaLnBrk="0" hangingPunct="0">
                  <a:spcBef>
                    <a:spcPts val="0"/>
                  </a:spcBef>
                </a:pPr>
                <a:r>
                  <a:rPr lang="th-TH" b="1" dirty="0" smtClean="0">
                    <a:solidFill>
                      <a:srgbClr val="FF33CC"/>
                    </a:solidFill>
                  </a:rPr>
                  <a:t>        หรือสืบราคา คุณภาพ รายละเอียด</a:t>
                </a:r>
              </a:p>
              <a:p>
                <a:pPr algn="l" eaLnBrk="0" hangingPunct="0">
                  <a:spcBef>
                    <a:spcPts val="0"/>
                  </a:spcBef>
                </a:pPr>
                <a:r>
                  <a:rPr lang="th-TH" b="1" dirty="0" smtClean="0">
                    <a:solidFill>
                      <a:srgbClr val="FF33CC"/>
                    </a:solidFill>
                  </a:rPr>
                  <a:t>        โดยขอสถานทูตหรือส่วนราชการใน </a:t>
                </a:r>
                <a:r>
                  <a:rPr lang="th-TH" b="1" dirty="0" err="1" smtClean="0">
                    <a:solidFill>
                      <a:srgbClr val="FF33CC"/>
                    </a:solidFill>
                  </a:rPr>
                  <a:t>ตปท.</a:t>
                </a:r>
                <a:endParaRPr lang="th-TH" b="1" dirty="0" smtClean="0">
                  <a:solidFill>
                    <a:srgbClr val="FF33CC"/>
                  </a:solidFill>
                </a:endParaRPr>
              </a:p>
              <a:p>
                <a:pPr algn="l" eaLnBrk="0" hangingPunct="0">
                  <a:spcBef>
                    <a:spcPts val="0"/>
                  </a:spcBef>
                </a:pPr>
                <a:r>
                  <a:rPr lang="th-TH" b="1" dirty="0" smtClean="0">
                    <a:solidFill>
                      <a:srgbClr val="00B050"/>
                    </a:solidFill>
                  </a:rPr>
                  <a:t>     -  ติดต่อ </a:t>
                </a:r>
                <a:r>
                  <a:rPr lang="th-TH" b="1" dirty="0" err="1" smtClean="0">
                    <a:solidFill>
                      <a:srgbClr val="00B050"/>
                    </a:solidFill>
                  </a:rPr>
                  <a:t>สนง.</a:t>
                </a:r>
                <a:r>
                  <a:rPr lang="th-TH" b="1" dirty="0" smtClean="0">
                    <a:solidFill>
                      <a:srgbClr val="00B050"/>
                    </a:solidFill>
                  </a:rPr>
                  <a:t> ขององค์การระหว่างประเทศ</a:t>
                </a:r>
                <a:endParaRPr lang="th-TH" b="1" dirty="0">
                  <a:solidFill>
                    <a:srgbClr val="00B050"/>
                  </a:solidFill>
                </a:endParaRPr>
              </a:p>
            </p:txBody>
          </p:sp>
          <p:sp>
            <p:nvSpPr>
              <p:cNvPr id="63509" name="Rectangle 10"/>
              <p:cNvSpPr>
                <a:spLocks noChangeArrowheads="1"/>
              </p:cNvSpPr>
              <p:nvPr/>
            </p:nvSpPr>
            <p:spPr bwMode="auto">
              <a:xfrm>
                <a:off x="60" y="1421"/>
                <a:ext cx="2057" cy="5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eaLnBrk="0" hangingPunct="0"/>
                <a:r>
                  <a:rPr lang="th-TH" b="1" dirty="0">
                    <a:solidFill>
                      <a:srgbClr val="0000FF"/>
                    </a:solidFill>
                  </a:rPr>
                  <a:t> </a:t>
                </a:r>
                <a:r>
                  <a:rPr lang="th-TH" b="1" dirty="0" smtClean="0">
                    <a:solidFill>
                      <a:srgbClr val="0000FF"/>
                    </a:solidFill>
                  </a:rPr>
                  <a:t>(5) </a:t>
                </a:r>
                <a:r>
                  <a:rPr lang="th-TH" b="1" dirty="0" smtClean="0">
                    <a:solidFill>
                      <a:srgbClr val="FF33CC"/>
                    </a:solidFill>
                  </a:rPr>
                  <a:t>- ซื้อโดยตรงจาก </a:t>
                </a:r>
                <a:r>
                  <a:rPr lang="th-TH" b="1" dirty="0" err="1" smtClean="0">
                    <a:solidFill>
                      <a:srgbClr val="FF33CC"/>
                    </a:solidFill>
                  </a:rPr>
                  <a:t>ตปท.</a:t>
                </a:r>
                <a:endParaRPr lang="th-TH" b="1" dirty="0" smtClean="0">
                  <a:solidFill>
                    <a:srgbClr val="FF33CC"/>
                  </a:solidFill>
                </a:endParaRPr>
              </a:p>
              <a:p>
                <a:pPr algn="l" eaLnBrk="0" hangingPunct="0"/>
                <a:r>
                  <a:rPr lang="th-TH" b="1" dirty="0" smtClean="0">
                    <a:solidFill>
                      <a:srgbClr val="0000FF"/>
                    </a:solidFill>
                  </a:rPr>
                  <a:t>       </a:t>
                </a:r>
                <a:r>
                  <a:rPr lang="th-TH" b="1" dirty="0" smtClean="0">
                    <a:solidFill>
                      <a:srgbClr val="00B050"/>
                    </a:solidFill>
                  </a:rPr>
                  <a:t>- ซื้อผ่านองค์การระหว่างประเทศ</a:t>
                </a:r>
                <a:endParaRPr lang="th-TH" b="1" dirty="0">
                  <a:solidFill>
                    <a:srgbClr val="00B050"/>
                  </a:solidFill>
                </a:endParaRPr>
              </a:p>
            </p:txBody>
          </p:sp>
          <p:sp>
            <p:nvSpPr>
              <p:cNvPr id="63510" name="AutoShape 11"/>
              <p:cNvSpPr>
                <a:spLocks noChangeArrowheads="1"/>
              </p:cNvSpPr>
              <p:nvPr/>
            </p:nvSpPr>
            <p:spPr bwMode="auto">
              <a:xfrm>
                <a:off x="2208" y="1517"/>
                <a:ext cx="288" cy="336"/>
              </a:xfrm>
              <a:prstGeom prst="rightArrow">
                <a:avLst>
                  <a:gd name="adj1" fmla="val 50000"/>
                  <a:gd name="adj2" fmla="val 25000"/>
                </a:avLst>
              </a:prstGeom>
              <a:solidFill>
                <a:srgbClr val="92D050"/>
              </a:solidFill>
              <a:ln w="9525">
                <a:noFill/>
                <a:miter lim="800000"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none" anchor="ctr"/>
              <a:lstStyle/>
              <a:p>
                <a:endParaRPr lang="th-TH"/>
              </a:p>
            </p:txBody>
          </p:sp>
        </p:grpSp>
        <p:grpSp>
          <p:nvGrpSpPr>
            <p:cNvPr id="4" name="Group 12"/>
            <p:cNvGrpSpPr>
              <a:grpSpLocks/>
            </p:cNvGrpSpPr>
            <p:nvPr/>
          </p:nvGrpSpPr>
          <p:grpSpPr bwMode="auto">
            <a:xfrm>
              <a:off x="211" y="2270"/>
              <a:ext cx="5443" cy="992"/>
              <a:chOff x="91" y="2378"/>
              <a:chExt cx="5443" cy="992"/>
            </a:xfrm>
          </p:grpSpPr>
          <p:sp>
            <p:nvSpPr>
              <p:cNvPr id="63505" name="Text Box 13"/>
              <p:cNvSpPr txBox="1">
                <a:spLocks noChangeArrowheads="1"/>
              </p:cNvSpPr>
              <p:nvPr/>
            </p:nvSpPr>
            <p:spPr bwMode="auto">
              <a:xfrm>
                <a:off x="2606" y="2381"/>
                <a:ext cx="2928" cy="98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l" eaLnBrk="0" hangingPunct="0">
                  <a:spcBef>
                    <a:spcPct val="50000"/>
                  </a:spcBef>
                </a:pPr>
                <a:r>
                  <a:rPr lang="th-TH" b="1" dirty="0" smtClean="0">
                    <a:solidFill>
                      <a:srgbClr val="0000FF"/>
                    </a:solidFill>
                  </a:rPr>
                  <a:t>(6) เชิญ</a:t>
                </a:r>
                <a:r>
                  <a:rPr lang="th-TH" b="1" dirty="0">
                    <a:solidFill>
                      <a:srgbClr val="0000FF"/>
                    </a:solidFill>
                  </a:rPr>
                  <a:t>ผู้ผลิต/ผู้แทนจำหน่ายมาเสนอ</a:t>
                </a:r>
                <a:r>
                  <a:rPr lang="th-TH" b="1" dirty="0" smtClean="0">
                    <a:solidFill>
                      <a:srgbClr val="0000FF"/>
                    </a:solidFill>
                  </a:rPr>
                  <a:t>ราคาและต่อรอง </a:t>
                </a:r>
                <a:r>
                  <a:rPr lang="th-TH" b="1" dirty="0">
                    <a:solidFill>
                      <a:srgbClr val="0000FF"/>
                    </a:solidFill>
                  </a:rPr>
                  <a:t/>
                </a:r>
                <a:br>
                  <a:rPr lang="th-TH" b="1" dirty="0">
                    <a:solidFill>
                      <a:srgbClr val="0000FF"/>
                    </a:solidFill>
                  </a:rPr>
                </a:br>
                <a:r>
                  <a:rPr lang="th-TH" b="1" dirty="0" smtClean="0">
                    <a:solidFill>
                      <a:srgbClr val="0000FF"/>
                    </a:solidFill>
                  </a:rPr>
                  <a:t>     // </a:t>
                </a:r>
                <a:r>
                  <a:rPr lang="th-TH" b="1" i="1" dirty="0" err="1" smtClean="0">
                    <a:solidFill>
                      <a:srgbClr val="C00000"/>
                    </a:solidFill>
                  </a:rPr>
                  <a:t>นร</a:t>
                </a:r>
                <a:r>
                  <a:rPr lang="th-TH" b="1" i="1" dirty="0" smtClean="0">
                    <a:solidFill>
                      <a:srgbClr val="C00000"/>
                    </a:solidFill>
                  </a:rPr>
                  <a:t> (</a:t>
                </a:r>
                <a:r>
                  <a:rPr lang="th-TH" b="1" i="1" dirty="0" err="1" smtClean="0">
                    <a:solidFill>
                      <a:srgbClr val="C00000"/>
                    </a:solidFill>
                  </a:rPr>
                  <a:t>กวพ</a:t>
                </a:r>
                <a:r>
                  <a:rPr lang="th-TH" b="1" i="1" dirty="0" smtClean="0">
                    <a:solidFill>
                      <a:srgbClr val="C00000"/>
                    </a:solidFill>
                  </a:rPr>
                  <a:t>) 1305/ว 1170 </a:t>
                </a:r>
                <a:r>
                  <a:rPr lang="th-TH" b="1" i="1" dirty="0" err="1" smtClean="0">
                    <a:solidFill>
                      <a:srgbClr val="C00000"/>
                    </a:solidFill>
                  </a:rPr>
                  <a:t>ลว.</a:t>
                </a:r>
                <a:r>
                  <a:rPr lang="th-TH" b="1" i="1" dirty="0" smtClean="0">
                    <a:solidFill>
                      <a:srgbClr val="C00000"/>
                    </a:solidFill>
                  </a:rPr>
                  <a:t> 17 ก.พ. 43 หากมีผู้ผลิตหรือผู้แทนจำหน่ายหลายราย ให้เชิญเข้าร่วมการแข่งขันราคาให้มากที่สุดเท่าที่จะทำได้ //</a:t>
                </a:r>
                <a:endParaRPr lang="en-GB" b="1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63506" name="Rectangle 14"/>
              <p:cNvSpPr>
                <a:spLocks noChangeArrowheads="1"/>
              </p:cNvSpPr>
              <p:nvPr/>
            </p:nvSpPr>
            <p:spPr bwMode="auto">
              <a:xfrm>
                <a:off x="91" y="2378"/>
                <a:ext cx="2148" cy="9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l" eaLnBrk="0" hangingPunct="0"/>
                <a:r>
                  <a:rPr lang="th-TH" sz="2200" b="1" dirty="0">
                    <a:solidFill>
                      <a:srgbClr val="0000FF"/>
                    </a:solidFill>
                  </a:rPr>
                  <a:t> </a:t>
                </a:r>
                <a:r>
                  <a:rPr lang="th-TH" sz="2200" b="1" dirty="0" smtClean="0">
                    <a:solidFill>
                      <a:srgbClr val="0000FF"/>
                    </a:solidFill>
                  </a:rPr>
                  <a:t>(6) ลักษณะการใช้งาน หรือมีข้อจำกัดทางเทคนิคที่จำเป็นต้อง</a:t>
                </a:r>
                <a:r>
                  <a:rPr lang="th-TH" sz="2200" b="1" dirty="0">
                    <a:solidFill>
                      <a:srgbClr val="0000FF"/>
                    </a:solidFill>
                  </a:rPr>
                  <a:t>ระบุ</a:t>
                </a:r>
                <a:r>
                  <a:rPr lang="th-TH" sz="2200" b="1" dirty="0" smtClean="0">
                    <a:solidFill>
                      <a:srgbClr val="0000FF"/>
                    </a:solidFill>
                  </a:rPr>
                  <a:t>ยี่ห้อเป็นการเฉพาะ หมายความรวมถึง อะไหล่  รถประจำ-ตำแหน่ง ยารักษาโรคที่ไม่ต้องซื้อตามข้อ 60</a:t>
                </a:r>
                <a:endParaRPr lang="th-TH" sz="2200" b="1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63507" name="AutoShape 15"/>
              <p:cNvSpPr>
                <a:spLocks noChangeArrowheads="1"/>
              </p:cNvSpPr>
              <p:nvPr/>
            </p:nvSpPr>
            <p:spPr bwMode="auto">
              <a:xfrm>
                <a:off x="2191" y="2381"/>
                <a:ext cx="288" cy="336"/>
              </a:xfrm>
              <a:prstGeom prst="rightArrow">
                <a:avLst>
                  <a:gd name="adj1" fmla="val 50000"/>
                  <a:gd name="adj2" fmla="val 25000"/>
                </a:avLst>
              </a:prstGeom>
              <a:solidFill>
                <a:srgbClr val="92D050"/>
              </a:solidFill>
              <a:ln w="9525">
                <a:noFill/>
                <a:miter lim="800000"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none" anchor="ctr"/>
              <a:lstStyle/>
              <a:p>
                <a:endParaRPr lang="th-TH"/>
              </a:p>
            </p:txBody>
          </p:sp>
        </p:grpSp>
        <p:grpSp>
          <p:nvGrpSpPr>
            <p:cNvPr id="5" name="Group 16"/>
            <p:cNvGrpSpPr>
              <a:grpSpLocks/>
            </p:cNvGrpSpPr>
            <p:nvPr/>
          </p:nvGrpSpPr>
          <p:grpSpPr bwMode="auto">
            <a:xfrm>
              <a:off x="168" y="3230"/>
              <a:ext cx="4958" cy="339"/>
              <a:chOff x="48" y="3338"/>
              <a:chExt cx="4958" cy="339"/>
            </a:xfrm>
          </p:grpSpPr>
          <p:sp>
            <p:nvSpPr>
              <p:cNvPr id="63502" name="Text Box 17"/>
              <p:cNvSpPr txBox="1">
                <a:spLocks noChangeArrowheads="1"/>
              </p:cNvSpPr>
              <p:nvPr/>
            </p:nvSpPr>
            <p:spPr bwMode="auto">
              <a:xfrm>
                <a:off x="2606" y="3338"/>
                <a:ext cx="2400" cy="2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l" eaLnBrk="0" hangingPunct="0">
                  <a:spcBef>
                    <a:spcPct val="50000"/>
                  </a:spcBef>
                </a:pPr>
                <a:r>
                  <a:rPr lang="th-TH" b="1" dirty="0" smtClean="0"/>
                  <a:t>(7) เชิญ</a:t>
                </a:r>
                <a:r>
                  <a:rPr lang="th-TH" b="1" dirty="0"/>
                  <a:t>เจ้าของ</a:t>
                </a:r>
                <a:r>
                  <a:rPr lang="th-TH" b="1" dirty="0" smtClean="0"/>
                  <a:t>มาเสนอราคา และต่อรอง</a:t>
                </a:r>
                <a:endParaRPr lang="en-GB" b="1" dirty="0"/>
              </a:p>
            </p:txBody>
          </p:sp>
          <p:sp>
            <p:nvSpPr>
              <p:cNvPr id="63503" name="Rectangle 18"/>
              <p:cNvSpPr>
                <a:spLocks noChangeArrowheads="1"/>
              </p:cNvSpPr>
              <p:nvPr/>
            </p:nvSpPr>
            <p:spPr bwMode="auto">
              <a:xfrm>
                <a:off x="48" y="3338"/>
                <a:ext cx="1923" cy="2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eaLnBrk="0" hangingPunct="0"/>
                <a:r>
                  <a:rPr lang="th-TH" b="1" dirty="0" smtClean="0">
                    <a:solidFill>
                      <a:srgbClr val="0000FF"/>
                    </a:solidFill>
                  </a:rPr>
                  <a:t>   </a:t>
                </a:r>
                <a:r>
                  <a:rPr lang="th-TH" b="1" dirty="0" smtClean="0"/>
                  <a:t>(7) </a:t>
                </a:r>
                <a:r>
                  <a:rPr lang="th-TH" b="1" dirty="0"/>
                  <a:t>ซื้อที่ดินและสิ่งก่อสร้างเฉพาะ</a:t>
                </a:r>
              </a:p>
            </p:txBody>
          </p:sp>
          <p:sp>
            <p:nvSpPr>
              <p:cNvPr id="63504" name="AutoShape 19"/>
              <p:cNvSpPr>
                <a:spLocks noChangeArrowheads="1"/>
              </p:cNvSpPr>
              <p:nvPr/>
            </p:nvSpPr>
            <p:spPr bwMode="auto">
              <a:xfrm>
                <a:off x="2220" y="3341"/>
                <a:ext cx="288" cy="336"/>
              </a:xfrm>
              <a:prstGeom prst="rightArrow">
                <a:avLst>
                  <a:gd name="adj1" fmla="val 50000"/>
                  <a:gd name="adj2" fmla="val 25000"/>
                </a:avLst>
              </a:prstGeom>
              <a:solidFill>
                <a:srgbClr val="92D050"/>
              </a:solidFill>
              <a:ln w="9525">
                <a:noFill/>
                <a:miter lim="800000"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none" anchor="ctr"/>
              <a:lstStyle/>
              <a:p>
                <a:endParaRPr lang="th-TH"/>
              </a:p>
            </p:txBody>
          </p:sp>
        </p:grpSp>
        <p:sp>
          <p:nvSpPr>
            <p:cNvPr id="63499" name="Text Box 20"/>
            <p:cNvSpPr txBox="1">
              <a:spLocks noChangeArrowheads="1"/>
            </p:cNvSpPr>
            <p:nvPr/>
          </p:nvSpPr>
          <p:spPr bwMode="auto">
            <a:xfrm>
              <a:off x="180" y="3564"/>
              <a:ext cx="2064" cy="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0" hangingPunct="0">
                <a:spcBef>
                  <a:spcPct val="50000"/>
                </a:spcBef>
              </a:pPr>
              <a:r>
                <a:rPr lang="th-TH" b="1" dirty="0" smtClean="0">
                  <a:solidFill>
                    <a:srgbClr val="0000FF"/>
                  </a:solidFill>
                </a:rPr>
                <a:t>   </a:t>
              </a:r>
              <a:r>
                <a:rPr lang="th-TH" b="1" dirty="0" smtClean="0">
                  <a:solidFill>
                    <a:srgbClr val="C00000"/>
                  </a:solidFill>
                </a:rPr>
                <a:t>(8) ดำเนินงานซื้อโดย</a:t>
              </a:r>
              <a:r>
                <a:rPr lang="th-TH" b="1" dirty="0">
                  <a:solidFill>
                    <a:srgbClr val="C00000"/>
                  </a:solidFill>
                </a:rPr>
                <a:t>วิธีอื่นแล้ว</a:t>
              </a:r>
              <a:br>
                <a:rPr lang="th-TH" b="1" dirty="0">
                  <a:solidFill>
                    <a:srgbClr val="C00000"/>
                  </a:solidFill>
                </a:rPr>
              </a:br>
              <a:r>
                <a:rPr lang="th-TH" b="1" dirty="0">
                  <a:solidFill>
                    <a:srgbClr val="C00000"/>
                  </a:solidFill>
                </a:rPr>
                <a:t>  </a:t>
              </a:r>
              <a:r>
                <a:rPr lang="th-TH" b="1" dirty="0" smtClean="0">
                  <a:solidFill>
                    <a:srgbClr val="C00000"/>
                  </a:solidFill>
                </a:rPr>
                <a:t>      ไม่ได้</a:t>
              </a:r>
              <a:r>
                <a:rPr lang="th-TH" b="1" dirty="0">
                  <a:solidFill>
                    <a:srgbClr val="C00000"/>
                  </a:solidFill>
                </a:rPr>
                <a:t>ผลดี</a:t>
              </a:r>
              <a:endParaRPr lang="en-GB" b="1" dirty="0">
                <a:solidFill>
                  <a:srgbClr val="C00000"/>
                </a:solidFill>
              </a:endParaRPr>
            </a:p>
          </p:txBody>
        </p:sp>
        <p:sp>
          <p:nvSpPr>
            <p:cNvPr id="63500" name="Text Box 21"/>
            <p:cNvSpPr txBox="1">
              <a:spLocks noChangeArrowheads="1"/>
            </p:cNvSpPr>
            <p:nvPr/>
          </p:nvSpPr>
          <p:spPr bwMode="auto">
            <a:xfrm>
              <a:off x="2726" y="3574"/>
              <a:ext cx="2640" cy="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l" eaLnBrk="0" hangingPunct="0">
                <a:spcBef>
                  <a:spcPct val="50000"/>
                </a:spcBef>
              </a:pPr>
              <a:r>
                <a:rPr lang="th-TH" b="1" dirty="0" smtClean="0">
                  <a:solidFill>
                    <a:srgbClr val="C00000"/>
                  </a:solidFill>
                </a:rPr>
                <a:t>(8) สืบ</a:t>
              </a:r>
              <a:r>
                <a:rPr lang="th-TH" b="1" dirty="0">
                  <a:solidFill>
                    <a:srgbClr val="C00000"/>
                  </a:solidFill>
                </a:rPr>
                <a:t>ราคาจากผู้มีอาชีพ</a:t>
              </a:r>
              <a:r>
                <a:rPr lang="th-TH" b="1" dirty="0" smtClean="0">
                  <a:solidFill>
                    <a:srgbClr val="C00000"/>
                  </a:solidFill>
                </a:rPr>
                <a:t>ขาย และ</a:t>
              </a:r>
              <a:r>
                <a:rPr lang="th-TH" b="1" dirty="0">
                  <a:solidFill>
                    <a:srgbClr val="C00000"/>
                  </a:solidFill>
                </a:rPr>
                <a:t>ผู้เสนอ</a:t>
              </a:r>
              <a:br>
                <a:rPr lang="th-TH" b="1" dirty="0">
                  <a:solidFill>
                    <a:srgbClr val="C00000"/>
                  </a:solidFill>
                </a:rPr>
              </a:br>
              <a:r>
                <a:rPr lang="th-TH" b="1" dirty="0" smtClean="0">
                  <a:solidFill>
                    <a:srgbClr val="C00000"/>
                  </a:solidFill>
                </a:rPr>
                <a:t>     ราคา</a:t>
              </a:r>
              <a:r>
                <a:rPr lang="th-TH" b="1" dirty="0">
                  <a:solidFill>
                    <a:srgbClr val="C00000"/>
                  </a:solidFill>
                </a:rPr>
                <a:t>ที่ถูกยกเลิกไป (ถ้ามี) </a:t>
              </a:r>
              <a:r>
                <a:rPr lang="th-TH" b="1" dirty="0" smtClean="0">
                  <a:solidFill>
                    <a:srgbClr val="C00000"/>
                  </a:solidFill>
                </a:rPr>
                <a:t>และต่อรอง</a:t>
              </a:r>
              <a:r>
                <a:rPr lang="th-TH" b="1" dirty="0">
                  <a:solidFill>
                    <a:srgbClr val="C00000"/>
                  </a:solidFill>
                </a:rPr>
                <a:t>ราคา</a:t>
              </a:r>
              <a:endParaRPr lang="en-GB" b="1" dirty="0">
                <a:solidFill>
                  <a:srgbClr val="C00000"/>
                </a:solidFill>
              </a:endParaRPr>
            </a:p>
          </p:txBody>
        </p:sp>
        <p:sp>
          <p:nvSpPr>
            <p:cNvPr id="63501" name="AutoShape 22"/>
            <p:cNvSpPr>
              <a:spLocks noChangeArrowheads="1"/>
            </p:cNvSpPr>
            <p:nvPr/>
          </p:nvSpPr>
          <p:spPr bwMode="auto">
            <a:xfrm>
              <a:off x="2352" y="3636"/>
              <a:ext cx="288" cy="336"/>
            </a:xfrm>
            <a:prstGeom prst="rightArrow">
              <a:avLst>
                <a:gd name="adj1" fmla="val 50000"/>
                <a:gd name="adj2" fmla="val 25000"/>
              </a:avLst>
            </a:prstGeom>
            <a:solidFill>
              <a:srgbClr val="92D050"/>
            </a:solidFill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endParaRPr lang="th-TH"/>
            </a:p>
          </p:txBody>
        </p:sp>
      </p:grpSp>
      <p:sp>
        <p:nvSpPr>
          <p:cNvPr id="63492" name="AutoShape 23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753475" y="6553200"/>
            <a:ext cx="361950" cy="266700"/>
          </a:xfrm>
          <a:prstGeom prst="actionButtonForwardNext">
            <a:avLst/>
          </a:prstGeom>
          <a:noFill/>
          <a:ln w="12700">
            <a:solidFill>
              <a:srgbClr val="4D4D4D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63493" name="AutoShape 24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8353425" y="6553200"/>
            <a:ext cx="352425" cy="266700"/>
          </a:xfrm>
          <a:prstGeom prst="actionButtonBackPrevious">
            <a:avLst/>
          </a:prstGeom>
          <a:noFill/>
          <a:ln w="12700">
            <a:solidFill>
              <a:srgbClr val="4D4D4D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25" name="AutoShape 9"/>
          <p:cNvSpPr>
            <a:spLocks noChangeArrowheads="1"/>
          </p:cNvSpPr>
          <p:nvPr/>
        </p:nvSpPr>
        <p:spPr bwMode="auto">
          <a:xfrm>
            <a:off x="228600" y="1295400"/>
            <a:ext cx="4343400" cy="609600"/>
          </a:xfrm>
          <a:prstGeom prst="roundRect">
            <a:avLst>
              <a:gd name="adj" fmla="val 16667"/>
            </a:avLst>
          </a:prstGeom>
          <a:solidFill>
            <a:srgbClr val="9CF2FE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eaLnBrk="0" hangingPunct="0"/>
            <a:r>
              <a:rPr lang="th-TH" sz="3200" b="1" dirty="0">
                <a:solidFill>
                  <a:srgbClr val="0000FF"/>
                </a:solidFill>
              </a:rPr>
              <a:t>เงื่อนไข (ข้อ </a:t>
            </a:r>
            <a:r>
              <a:rPr lang="th-TH" sz="3200" b="1" dirty="0" smtClean="0">
                <a:solidFill>
                  <a:srgbClr val="0000FF"/>
                </a:solidFill>
              </a:rPr>
              <a:t>23) </a:t>
            </a:r>
            <a:r>
              <a:rPr lang="th-TH" sz="3200" b="1" dirty="0">
                <a:solidFill>
                  <a:srgbClr val="0000FF"/>
                </a:solidFill>
              </a:rPr>
              <a:t>วงเงินเกิน 1 แสนบาท</a:t>
            </a:r>
            <a:endParaRPr lang="en-GB" b="1" dirty="0">
              <a:solidFill>
                <a:srgbClr val="0000FF"/>
              </a:solidFill>
            </a:endParaRPr>
          </a:p>
        </p:txBody>
      </p:sp>
      <p:sp>
        <p:nvSpPr>
          <p:cNvPr id="26" name="AutoShape 10"/>
          <p:cNvSpPr>
            <a:spLocks noChangeArrowheads="1"/>
          </p:cNvSpPr>
          <p:nvPr/>
        </p:nvSpPr>
        <p:spPr bwMode="auto">
          <a:xfrm>
            <a:off x="6096000" y="1295400"/>
            <a:ext cx="1866900" cy="609600"/>
          </a:xfrm>
          <a:prstGeom prst="roundRect">
            <a:avLst>
              <a:gd name="adj" fmla="val 16667"/>
            </a:avLst>
          </a:prstGeom>
          <a:solidFill>
            <a:srgbClr val="9CF2FE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eaLnBrk="0" hangingPunct="0"/>
            <a:r>
              <a:rPr lang="th-TH" sz="3200" b="1" dirty="0">
                <a:solidFill>
                  <a:srgbClr val="0000FF"/>
                </a:solidFill>
              </a:rPr>
              <a:t>วิธีการ (ข้อ </a:t>
            </a:r>
            <a:r>
              <a:rPr lang="th-TH" sz="3200" b="1" dirty="0" smtClean="0">
                <a:solidFill>
                  <a:srgbClr val="0000FF"/>
                </a:solidFill>
              </a:rPr>
              <a:t>57)</a:t>
            </a:r>
            <a:endParaRPr lang="en-GB" b="1" dirty="0">
              <a:solidFill>
                <a:srgbClr val="0000FF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52400" y="152400"/>
            <a:ext cx="8839200" cy="6629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สี่เหลี่ยมผืนผ้า 7"/>
          <p:cNvSpPr/>
          <p:nvPr/>
        </p:nvSpPr>
        <p:spPr>
          <a:xfrm>
            <a:off x="827088" y="2492375"/>
            <a:ext cx="4824412" cy="38893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th-TH" sz="1800">
              <a:solidFill>
                <a:srgbClr val="FFFFFF"/>
              </a:solidFill>
              <a:cs typeface="Angsana New" pitchFamily="18" charset="-34"/>
            </a:endParaRPr>
          </a:p>
        </p:txBody>
      </p:sp>
      <p:sp>
        <p:nvSpPr>
          <p:cNvPr id="46083" name="TextBox 9"/>
          <p:cNvSpPr txBox="1">
            <a:spLocks noChangeArrowheads="1"/>
          </p:cNvSpPr>
          <p:nvPr/>
        </p:nvSpPr>
        <p:spPr bwMode="auto">
          <a:xfrm>
            <a:off x="323850" y="2708275"/>
            <a:ext cx="5761038" cy="354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th-TH" sz="2800" b="1" dirty="0">
                <a:latin typeface="Calibri" pitchFamily="34" charset="0"/>
                <a:cs typeface="Cordia New" pitchFamily="34" charset="-34"/>
              </a:rPr>
              <a:t>ระเบียบฯ พ.ศ. 2535 ข้อ 23(6) กำหนดให้การซื้อโดยวิธีพิเศษ  กรณีเป็นพัสดุที่โดยลักษณะของการ</a:t>
            </a:r>
            <a:br>
              <a:rPr lang="th-TH" sz="2800" b="1" dirty="0">
                <a:latin typeface="Calibri" pitchFamily="34" charset="0"/>
                <a:cs typeface="Cordia New" pitchFamily="34" charset="-34"/>
              </a:rPr>
            </a:br>
            <a:r>
              <a:rPr lang="th-TH" sz="2800" b="1" dirty="0">
                <a:latin typeface="Calibri" pitchFamily="34" charset="0"/>
                <a:cs typeface="Cordia New" pitchFamily="34" charset="-34"/>
              </a:rPr>
              <a:t>ใช้งาน</a:t>
            </a:r>
            <a:r>
              <a:rPr lang="en-US" sz="2800" b="1" dirty="0">
                <a:latin typeface="Calibri" pitchFamily="34" charset="0"/>
              </a:rPr>
              <a:t> </a:t>
            </a:r>
            <a:r>
              <a:rPr lang="th-TH" sz="2800" b="1" dirty="0">
                <a:latin typeface="Calibri" pitchFamily="34" charset="0"/>
                <a:cs typeface="Cordia New" pitchFamily="34" charset="-34"/>
              </a:rPr>
              <a:t>หรือมีข้อจำกัดทางเทคนิคที่จำเป็นต้องระบุยี่ห้อเป็นการเฉพาะ  </a:t>
            </a:r>
            <a:r>
              <a:rPr lang="th-TH" sz="2800" b="1" u="sng" dirty="0">
                <a:latin typeface="Calibri" pitchFamily="34" charset="0"/>
                <a:cs typeface="Cordia New" pitchFamily="34" charset="-34"/>
              </a:rPr>
              <a:t>ให้หมายความรวมถึงกรณีที่</a:t>
            </a:r>
            <a:r>
              <a:rPr lang="th-TH" sz="2800" b="1" dirty="0">
                <a:latin typeface="Calibri" pitchFamily="34" charset="0"/>
                <a:cs typeface="Cordia New" pitchFamily="34" charset="-34"/>
              </a:rPr>
              <a:t/>
            </a:r>
            <a:br>
              <a:rPr lang="th-TH" sz="2800" b="1" dirty="0">
                <a:latin typeface="Calibri" pitchFamily="34" charset="0"/>
                <a:cs typeface="Cordia New" pitchFamily="34" charset="-34"/>
              </a:rPr>
            </a:br>
            <a:r>
              <a:rPr lang="th-TH" sz="2800" b="1" dirty="0">
                <a:latin typeface="Calibri" pitchFamily="34" charset="0"/>
                <a:cs typeface="Cordia New" pitchFamily="34" charset="-34"/>
              </a:rPr>
              <a:t>ส่วนราชการ</a:t>
            </a:r>
            <a:r>
              <a:rPr lang="th-TH" sz="2800" b="1" u="sng" dirty="0">
                <a:latin typeface="Calibri" pitchFamily="34" charset="0"/>
                <a:cs typeface="Cordia New" pitchFamily="34" charset="-34"/>
              </a:rPr>
              <a:t>มีความจำเป็นจะต้องซื้อพัสดุที่มีผู้จัดทำหรือผู้ผลิตรายใดรายหนึ่งโดยเฉพาะด้วย</a:t>
            </a:r>
            <a:r>
              <a:rPr lang="th-TH" sz="2800" b="1" dirty="0">
                <a:latin typeface="Calibri" pitchFamily="34" charset="0"/>
                <a:cs typeface="Cordia New" pitchFamily="34" charset="-34"/>
              </a:rPr>
              <a:t> โดยให้</a:t>
            </a:r>
            <a:br>
              <a:rPr lang="th-TH" sz="2800" b="1" dirty="0">
                <a:latin typeface="Calibri" pitchFamily="34" charset="0"/>
                <a:cs typeface="Cordia New" pitchFamily="34" charset="-34"/>
              </a:rPr>
            </a:br>
            <a:r>
              <a:rPr lang="th-TH" sz="2800" b="1" dirty="0">
                <a:latin typeface="Calibri" pitchFamily="34" charset="0"/>
                <a:cs typeface="Cordia New" pitchFamily="34" charset="-34"/>
              </a:rPr>
              <a:t>ส่วนราชการสามารถดำเนินการจัดซื้อโดยวิธีพิเศษ</a:t>
            </a:r>
            <a:br>
              <a:rPr lang="th-TH" sz="2800" b="1" dirty="0">
                <a:latin typeface="Calibri" pitchFamily="34" charset="0"/>
                <a:cs typeface="Cordia New" pitchFamily="34" charset="-34"/>
              </a:rPr>
            </a:br>
            <a:r>
              <a:rPr lang="th-TH" sz="2800" b="1" dirty="0">
                <a:latin typeface="Calibri" pitchFamily="34" charset="0"/>
                <a:cs typeface="Cordia New" pitchFamily="34" charset="-34"/>
              </a:rPr>
              <a:t>ได้โดยตรง</a:t>
            </a:r>
            <a:endParaRPr lang="en-US" sz="2800" b="1" dirty="0">
              <a:latin typeface="Calibri" pitchFamily="34" charset="0"/>
            </a:endParaRPr>
          </a:p>
        </p:txBody>
      </p:sp>
      <p:pic>
        <p:nvPicPr>
          <p:cNvPr id="46084" name="รูปภาพ 10" descr="คนๅ.bmp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325" y="3284538"/>
            <a:ext cx="2684463" cy="306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5" name="ชื่อเรื่อง 5"/>
          <p:cNvSpPr>
            <a:spLocks noGrp="1"/>
          </p:cNvSpPr>
          <p:nvPr>
            <p:ph type="title"/>
          </p:nvPr>
        </p:nvSpPr>
        <p:spPr>
          <a:xfrm>
            <a:off x="468313" y="762000"/>
            <a:ext cx="8229600" cy="1514475"/>
          </a:xfrm>
          <a:ln w="63500">
            <a:solidFill>
              <a:srgbClr val="FF0000"/>
            </a:solidFill>
            <a:prstDash val="dash"/>
          </a:ln>
        </p:spPr>
        <p:txBody>
          <a:bodyPr>
            <a:normAutofit/>
          </a:bodyPr>
          <a:lstStyle/>
          <a:p>
            <a:pPr algn="ctr" eaLnBrk="1" hangingPunct="1"/>
            <a:r>
              <a:rPr lang="th-TH" sz="4000" b="1" dirty="0" smtClean="0"/>
              <a:t>หนังสือสำนักนายกรัฐมนตรี ที่ </a:t>
            </a:r>
            <a:r>
              <a:rPr lang="th-TH" sz="4000" b="1" dirty="0" err="1" smtClean="0"/>
              <a:t>นร</a:t>
            </a:r>
            <a:r>
              <a:rPr lang="th-TH" sz="4000" b="1" dirty="0" smtClean="0"/>
              <a:t> (</a:t>
            </a:r>
            <a:r>
              <a:rPr lang="th-TH" sz="4000" b="1" dirty="0" err="1" smtClean="0"/>
              <a:t>กวพ</a:t>
            </a:r>
            <a:r>
              <a:rPr lang="th-TH" sz="4000" b="1" dirty="0" smtClean="0"/>
              <a:t>) 1204/6932 </a:t>
            </a:r>
            <a:br>
              <a:rPr lang="th-TH" sz="4000" b="1" dirty="0" smtClean="0"/>
            </a:br>
            <a:r>
              <a:rPr lang="th-TH" sz="4000" b="1" dirty="0" smtClean="0"/>
              <a:t>ลงวันที่ 14 กรกฎาคม 2537</a:t>
            </a:r>
            <a:endParaRPr lang="en-US" sz="4000" b="1" dirty="0" smtClean="0"/>
          </a:p>
        </p:txBody>
      </p:sp>
      <p:sp>
        <p:nvSpPr>
          <p:cNvPr id="46086" name="ตัวยึดหมายเลขภาพนิ่ง 1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C3FBEA9-F143-4C1B-BF8A-0EED8F199CD4}" type="slidenum">
              <a:rPr lang="en-US"/>
              <a:pPr/>
              <a:t>115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52400" y="152400"/>
            <a:ext cx="8839200" cy="6629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Box 1"/>
          <p:cNvSpPr txBox="1">
            <a:spLocks noChangeArrowheads="1"/>
          </p:cNvSpPr>
          <p:nvPr/>
        </p:nvSpPr>
        <p:spPr bwMode="auto">
          <a:xfrm>
            <a:off x="0" y="381000"/>
            <a:ext cx="9144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th-TH" sz="2800" b="1" dirty="0" err="1">
                <a:latin typeface="Calibri" pitchFamily="34" charset="0"/>
                <a:cs typeface="Cordia New" pitchFamily="34" charset="-34"/>
              </a:rPr>
              <a:t>กวพ.</a:t>
            </a:r>
            <a:r>
              <a:rPr lang="th-TH" sz="2800" b="1" dirty="0">
                <a:latin typeface="Calibri" pitchFamily="34" charset="0"/>
                <a:cs typeface="Cordia New" pitchFamily="34" charset="-34"/>
              </a:rPr>
              <a:t> ได้มีหนังสือสำนักนายกรัฐมนตรี ที่ </a:t>
            </a:r>
            <a:r>
              <a:rPr lang="th-TH" sz="2800" b="1" dirty="0" err="1">
                <a:latin typeface="Calibri" pitchFamily="34" charset="0"/>
                <a:cs typeface="Cordia New" pitchFamily="34" charset="-34"/>
              </a:rPr>
              <a:t>นร</a:t>
            </a:r>
            <a:r>
              <a:rPr lang="th-TH" sz="2800" b="1" dirty="0">
                <a:latin typeface="Calibri" pitchFamily="34" charset="0"/>
                <a:cs typeface="Cordia New" pitchFamily="34" charset="-34"/>
              </a:rPr>
              <a:t> (</a:t>
            </a:r>
            <a:r>
              <a:rPr lang="th-TH" sz="2800" b="1" dirty="0" err="1">
                <a:latin typeface="Calibri" pitchFamily="34" charset="0"/>
                <a:cs typeface="Cordia New" pitchFamily="34" charset="-34"/>
              </a:rPr>
              <a:t>กวพ</a:t>
            </a:r>
            <a:r>
              <a:rPr lang="th-TH" sz="2800" b="1" dirty="0">
                <a:latin typeface="Calibri" pitchFamily="34" charset="0"/>
                <a:cs typeface="Cordia New" pitchFamily="34" charset="-34"/>
              </a:rPr>
              <a:t>) 1305/ว 8186 </a:t>
            </a:r>
          </a:p>
          <a:p>
            <a:pPr algn="ctr"/>
            <a:r>
              <a:rPr lang="th-TH" sz="2800" b="1" dirty="0">
                <a:latin typeface="Calibri" pitchFamily="34" charset="0"/>
                <a:cs typeface="Cordia New" pitchFamily="34" charset="-34"/>
              </a:rPr>
              <a:t>ลงวันที่ 31 สิงหาคม 2543</a:t>
            </a:r>
          </a:p>
          <a:p>
            <a:pPr algn="ctr"/>
            <a:r>
              <a:rPr lang="th-TH" b="1" u="sng" dirty="0">
                <a:solidFill>
                  <a:srgbClr val="0000CC"/>
                </a:solidFill>
                <a:latin typeface="Calibri" pitchFamily="34" charset="0"/>
                <a:cs typeface="Cordia New" pitchFamily="34" charset="-34"/>
              </a:rPr>
              <a:t>ซักซ้อมความเข้าใจเกี่ยวกับการ</a:t>
            </a:r>
            <a:r>
              <a:rPr lang="th-TH" b="1" u="sng" dirty="0">
                <a:solidFill>
                  <a:srgbClr val="FF0000"/>
                </a:solidFill>
                <a:latin typeface="Calibri" pitchFamily="34" charset="0"/>
                <a:cs typeface="Cordia New" pitchFamily="34" charset="-34"/>
              </a:rPr>
              <a:t>เช่าและการจ้างเหมาบริการ</a:t>
            </a:r>
            <a:r>
              <a:rPr lang="th-TH" b="1" u="sng" dirty="0">
                <a:solidFill>
                  <a:srgbClr val="0000CC"/>
                </a:solidFill>
                <a:latin typeface="Calibri" pitchFamily="34" charset="0"/>
                <a:cs typeface="Cordia New" pitchFamily="34" charset="-34"/>
              </a:rPr>
              <a:t>ที่มีความจำเป็นต่อเนื่อง</a:t>
            </a:r>
            <a:r>
              <a:rPr lang="th-TH" b="1" dirty="0">
                <a:solidFill>
                  <a:srgbClr val="0000CC"/>
                </a:solidFill>
                <a:latin typeface="Calibri" pitchFamily="34" charset="0"/>
                <a:cs typeface="Cordia New" pitchFamily="34" charset="-34"/>
              </a:rPr>
              <a:t>ว่า </a:t>
            </a:r>
            <a:endParaRPr lang="en-US" b="1" dirty="0">
              <a:solidFill>
                <a:srgbClr val="0000CC"/>
              </a:solidFill>
              <a:latin typeface="Calibri" pitchFamily="34" charset="0"/>
            </a:endParaRPr>
          </a:p>
        </p:txBody>
      </p:sp>
      <p:sp>
        <p:nvSpPr>
          <p:cNvPr id="47107" name="TextBox 2"/>
          <p:cNvSpPr txBox="1">
            <a:spLocks noChangeArrowheads="1"/>
          </p:cNvSpPr>
          <p:nvPr/>
        </p:nvSpPr>
        <p:spPr bwMode="auto">
          <a:xfrm>
            <a:off x="468313" y="2205038"/>
            <a:ext cx="8351837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th-TH" sz="2800" b="1" dirty="0">
                <a:solidFill>
                  <a:srgbClr val="FF0000"/>
                </a:solidFill>
                <a:latin typeface="Calibri" pitchFamily="34" charset="0"/>
                <a:cs typeface="Cordia New" pitchFamily="34" charset="-34"/>
              </a:rPr>
              <a:t>กรณีที่มีเหตุผลความ</a:t>
            </a:r>
            <a:r>
              <a:rPr lang="th-TH" sz="2800" b="1" dirty="0" smtClean="0">
                <a:solidFill>
                  <a:srgbClr val="FF0000"/>
                </a:solidFill>
                <a:latin typeface="Calibri" pitchFamily="34" charset="0"/>
                <a:cs typeface="Cordia New" pitchFamily="34" charset="-34"/>
              </a:rPr>
              <a:t>จำเป็น   </a:t>
            </a:r>
          </a:p>
          <a:p>
            <a:pPr algn="ctr"/>
            <a:r>
              <a:rPr lang="th-TH" sz="2800" b="1" dirty="0" smtClean="0">
                <a:latin typeface="Calibri" pitchFamily="34" charset="0"/>
                <a:cs typeface="Cordia New" pitchFamily="34" charset="-34"/>
              </a:rPr>
              <a:t>         </a:t>
            </a:r>
          </a:p>
          <a:p>
            <a:pPr algn="ctr"/>
            <a:r>
              <a:rPr lang="th-TH" sz="2800" b="1" dirty="0" smtClean="0">
                <a:latin typeface="Calibri" pitchFamily="34" charset="0"/>
                <a:cs typeface="Cordia New" pitchFamily="34" charset="-34"/>
              </a:rPr>
              <a:t>ที่</a:t>
            </a:r>
            <a:r>
              <a:rPr lang="th-TH" sz="2800" b="1" dirty="0">
                <a:latin typeface="Calibri" pitchFamily="34" charset="0"/>
                <a:cs typeface="Cordia New" pitchFamily="34" charset="-34"/>
              </a:rPr>
              <a:t>จะต้อง</a:t>
            </a:r>
            <a:r>
              <a:rPr lang="th-TH" sz="2800" b="1" u="sng" dirty="0">
                <a:solidFill>
                  <a:srgbClr val="0000CC"/>
                </a:solidFill>
                <a:latin typeface="Calibri" pitchFamily="34" charset="0"/>
                <a:cs typeface="Cordia New" pitchFamily="34" charset="-34"/>
              </a:rPr>
              <a:t>เช่าพัสดุจากผู้ให้เช่ารายเดิม</a:t>
            </a:r>
          </a:p>
          <a:p>
            <a:pPr algn="ctr"/>
            <a:r>
              <a:rPr lang="th-TH" sz="2800" b="1" dirty="0">
                <a:latin typeface="Calibri" pitchFamily="34" charset="0"/>
                <a:cs typeface="Cordia New" pitchFamily="34" charset="-34"/>
              </a:rPr>
              <a:t>หรือ</a:t>
            </a:r>
            <a:r>
              <a:rPr lang="th-TH" sz="2800" b="1" u="sng" dirty="0">
                <a:solidFill>
                  <a:srgbClr val="0000CC"/>
                </a:solidFill>
                <a:latin typeface="Calibri" pitchFamily="34" charset="0"/>
                <a:cs typeface="Cordia New" pitchFamily="34" charset="-34"/>
              </a:rPr>
              <a:t>จ้างผู้ให้บริการรายเดิมต่อเนื่อง</a:t>
            </a:r>
          </a:p>
          <a:p>
            <a:pPr algn="ctr"/>
            <a:r>
              <a:rPr lang="th-TH" sz="2800" b="1" dirty="0">
                <a:latin typeface="Calibri" pitchFamily="34" charset="0"/>
                <a:cs typeface="Cordia New" pitchFamily="34" charset="-34"/>
              </a:rPr>
              <a:t>เพื่อประโยชน์แก่ทางราชการ </a:t>
            </a:r>
          </a:p>
          <a:p>
            <a:pPr algn="ctr"/>
            <a:r>
              <a:rPr lang="th-TH" sz="2800" b="1" dirty="0">
                <a:latin typeface="Calibri" pitchFamily="34" charset="0"/>
                <a:cs typeface="Cordia New" pitchFamily="34" charset="-34"/>
              </a:rPr>
              <a:t>ให้ถือว่าอยู่ในหลักเกณฑ์ที่หัวหน้าส่วนราชการจะใช้ดุลยพินิจพิจารณา</a:t>
            </a:r>
          </a:p>
          <a:p>
            <a:pPr algn="ctr"/>
            <a:r>
              <a:rPr lang="th-TH" sz="2800" b="1" dirty="0">
                <a:latin typeface="Calibri" pitchFamily="34" charset="0"/>
                <a:cs typeface="Cordia New" pitchFamily="34" charset="-34"/>
              </a:rPr>
              <a:t>จัดจ้างหรือจัดเช่าโดยวิธีพิเศษ </a:t>
            </a:r>
          </a:p>
          <a:p>
            <a:pPr algn="ctr"/>
            <a:r>
              <a:rPr lang="th-TH" sz="2800" b="1" dirty="0">
                <a:latin typeface="Calibri" pitchFamily="34" charset="0"/>
                <a:cs typeface="Cordia New" pitchFamily="34" charset="-34"/>
              </a:rPr>
              <a:t>ตามระเบียบฯ พ.ศ. 2535 ข้อ 57 (4) </a:t>
            </a:r>
            <a:r>
              <a:rPr lang="en-US" sz="2800" b="1" dirty="0">
                <a:latin typeface="Calibri" pitchFamily="34" charset="0"/>
              </a:rPr>
              <a:t>repeat order </a:t>
            </a:r>
            <a:r>
              <a:rPr lang="th-TH" sz="2800" b="1" dirty="0">
                <a:latin typeface="Calibri" pitchFamily="34" charset="0"/>
                <a:cs typeface="Cordia New" pitchFamily="34" charset="-34"/>
              </a:rPr>
              <a:t>หรือ</a:t>
            </a:r>
            <a:br>
              <a:rPr lang="th-TH" sz="2800" b="1" dirty="0">
                <a:latin typeface="Calibri" pitchFamily="34" charset="0"/>
                <a:cs typeface="Cordia New" pitchFamily="34" charset="-34"/>
              </a:rPr>
            </a:br>
            <a:r>
              <a:rPr lang="th-TH" sz="2800" b="1" dirty="0">
                <a:latin typeface="Calibri" pitchFamily="34" charset="0"/>
                <a:cs typeface="Cordia New" pitchFamily="34" charset="-34"/>
              </a:rPr>
              <a:t>ข้อ 58 (2) </a:t>
            </a:r>
            <a:r>
              <a:rPr lang="en-US" sz="2800" b="1" dirty="0">
                <a:latin typeface="Calibri" pitchFamily="34" charset="0"/>
              </a:rPr>
              <a:t>repeat order  </a:t>
            </a:r>
            <a:r>
              <a:rPr lang="th-TH" sz="2800" b="1" dirty="0">
                <a:latin typeface="Calibri" pitchFamily="34" charset="0"/>
                <a:cs typeface="Cordia New" pitchFamily="34" charset="-34"/>
              </a:rPr>
              <a:t>แล้วแต่กรณี </a:t>
            </a:r>
            <a:r>
              <a:rPr lang="th-TH" sz="2800" b="1" dirty="0">
                <a:solidFill>
                  <a:srgbClr val="FF0000"/>
                </a:solidFill>
                <a:latin typeface="Calibri" pitchFamily="34" charset="0"/>
                <a:cs typeface="Cordia New" pitchFamily="34" charset="-34"/>
              </a:rPr>
              <a:t>โดยอนุโลม</a:t>
            </a:r>
            <a:r>
              <a:rPr lang="th-TH" sz="2800" b="1" dirty="0">
                <a:latin typeface="Calibri" pitchFamily="34" charset="0"/>
                <a:cs typeface="Cordia New" pitchFamily="34" charset="-34"/>
              </a:rPr>
              <a:t>ได้</a:t>
            </a:r>
            <a:endParaRPr lang="en-US" sz="2800" b="1" dirty="0">
              <a:latin typeface="Calibri" pitchFamily="34" charset="0"/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2792412" y="2166937"/>
            <a:ext cx="3455988" cy="576263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th-TH" sz="1800" dirty="0">
              <a:solidFill>
                <a:srgbClr val="FFFFFF"/>
              </a:solidFill>
              <a:cs typeface="Angsana New" pitchFamily="18" charset="-34"/>
            </a:endParaRPr>
          </a:p>
        </p:txBody>
      </p:sp>
      <p:pic>
        <p:nvPicPr>
          <p:cNvPr id="47109" name="รูปภาพ 4" descr="Handshake_2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025" y="2852738"/>
            <a:ext cx="1428750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10" name="ตัวยึดหมายเลขภาพนิ่ง 1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3247016-ABC7-4B55-AF88-4A2F180231CF}" type="slidenum">
              <a:rPr lang="en-US"/>
              <a:pPr/>
              <a:t>116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52400" y="152400"/>
            <a:ext cx="8839200" cy="6629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ตัวยึดหมายเลขภาพนิ่ง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CBC66B-FB54-452D-8360-12128D90B68A}" type="slidenum">
              <a:rPr lang="en-US"/>
              <a:pPr>
                <a:defRPr/>
              </a:pPr>
              <a:t>117</a:t>
            </a:fld>
            <a:endParaRPr lang="en-US"/>
          </a:p>
        </p:txBody>
      </p:sp>
      <p:sp>
        <p:nvSpPr>
          <p:cNvPr id="64515" name="Rectangle 2"/>
          <p:cNvSpPr>
            <a:spLocks noChangeArrowheads="1"/>
          </p:cNvSpPr>
          <p:nvPr/>
        </p:nvSpPr>
        <p:spPr bwMode="auto">
          <a:xfrm>
            <a:off x="838200" y="228600"/>
            <a:ext cx="7561263" cy="865188"/>
          </a:xfrm>
          <a:prstGeom prst="rect">
            <a:avLst/>
          </a:prstGeom>
          <a:solidFill>
            <a:srgbClr val="993366"/>
          </a:solidFill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/>
          <a:lstStyle/>
          <a:p>
            <a:pPr algn="ctr"/>
            <a:r>
              <a:rPr lang="th-TH" sz="4400" b="1">
                <a:solidFill>
                  <a:schemeClr val="bg1"/>
                </a:solidFill>
                <a:latin typeface="Arial" pitchFamily="34" charset="0"/>
              </a:rPr>
              <a:t>การดำเนินการจ้างโดยวิธีพิเศษ </a:t>
            </a:r>
            <a:r>
              <a:rPr lang="th-TH" sz="3000" b="1">
                <a:solidFill>
                  <a:schemeClr val="bg1"/>
                </a:solidFill>
                <a:latin typeface="Arial" pitchFamily="34" charset="0"/>
              </a:rPr>
              <a:t>(1)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28600" y="1219199"/>
            <a:ext cx="8915400" cy="5414963"/>
            <a:chOff x="144" y="768"/>
            <a:chExt cx="5616" cy="3411"/>
          </a:xfrm>
        </p:grpSpPr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168" y="2304"/>
              <a:ext cx="5592" cy="1511"/>
              <a:chOff x="168" y="2304"/>
              <a:chExt cx="5592" cy="1511"/>
            </a:xfrm>
          </p:grpSpPr>
          <p:sp>
            <p:nvSpPr>
              <p:cNvPr id="64535" name="Text Box 6"/>
              <p:cNvSpPr txBox="1">
                <a:spLocks noChangeArrowheads="1"/>
              </p:cNvSpPr>
              <p:nvPr/>
            </p:nvSpPr>
            <p:spPr bwMode="auto">
              <a:xfrm>
                <a:off x="168" y="2304"/>
                <a:ext cx="2664" cy="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l" eaLnBrk="0" hangingPunct="0">
                  <a:lnSpc>
                    <a:spcPct val="90000"/>
                  </a:lnSpc>
                  <a:spcBef>
                    <a:spcPct val="50000"/>
                  </a:spcBef>
                </a:pPr>
                <a:r>
                  <a:rPr lang="th-TH" sz="2800" b="1" dirty="0" smtClean="0">
                    <a:solidFill>
                      <a:srgbClr val="C00000"/>
                    </a:solidFill>
                  </a:rPr>
                  <a:t>(1) เป็น</a:t>
                </a:r>
                <a:r>
                  <a:rPr lang="th-TH" sz="2800" b="1" dirty="0">
                    <a:solidFill>
                      <a:srgbClr val="C00000"/>
                    </a:solidFill>
                  </a:rPr>
                  <a:t>งานที่</a:t>
                </a:r>
                <a:r>
                  <a:rPr lang="th-TH" sz="2800" b="1" dirty="0" smtClean="0">
                    <a:solidFill>
                      <a:srgbClr val="C00000"/>
                    </a:solidFill>
                  </a:rPr>
                  <a:t>ต้องจ้างช่างผู้มีฝีมือ</a:t>
                </a:r>
                <a:r>
                  <a:rPr lang="th-TH" sz="2800" b="1" dirty="0">
                    <a:solidFill>
                      <a:srgbClr val="C00000"/>
                    </a:solidFill>
                  </a:rPr>
                  <a:t/>
                </a:r>
                <a:br>
                  <a:rPr lang="th-TH" sz="2800" b="1" dirty="0">
                    <a:solidFill>
                      <a:srgbClr val="C00000"/>
                    </a:solidFill>
                  </a:rPr>
                </a:br>
                <a:r>
                  <a:rPr lang="th-TH" sz="2800" b="1" dirty="0">
                    <a:solidFill>
                      <a:srgbClr val="C00000"/>
                    </a:solidFill>
                  </a:rPr>
                  <a:t>  </a:t>
                </a:r>
                <a:r>
                  <a:rPr lang="th-TH" sz="2800" b="1" dirty="0" smtClean="0">
                    <a:solidFill>
                      <a:srgbClr val="C00000"/>
                    </a:solidFill>
                  </a:rPr>
                  <a:t>โดยเฉพาะ หรือชำนาญเป็นพิเศษ</a:t>
                </a:r>
                <a:endParaRPr lang="th-TH" sz="2800" b="1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64536" name="Text Box 7"/>
              <p:cNvSpPr txBox="1">
                <a:spLocks noChangeArrowheads="1"/>
              </p:cNvSpPr>
              <p:nvPr/>
            </p:nvSpPr>
            <p:spPr bwMode="auto">
              <a:xfrm>
                <a:off x="3024" y="2400"/>
                <a:ext cx="2736" cy="14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eaLnBrk="0" hangingPunct="0">
                  <a:spcBef>
                    <a:spcPts val="0"/>
                  </a:spcBef>
                </a:pPr>
                <a:r>
                  <a:rPr lang="th-TH" sz="2800" b="1" dirty="0" smtClean="0">
                    <a:solidFill>
                      <a:srgbClr val="1902C2"/>
                    </a:solidFill>
                  </a:rPr>
                  <a:t>  (1) </a:t>
                </a:r>
              </a:p>
              <a:p>
                <a:pPr algn="l" eaLnBrk="0" hangingPunct="0">
                  <a:spcBef>
                    <a:spcPts val="0"/>
                  </a:spcBef>
                </a:pPr>
                <a:r>
                  <a:rPr lang="th-TH" sz="2800" b="1" dirty="0" smtClean="0">
                    <a:solidFill>
                      <a:srgbClr val="1902C2"/>
                    </a:solidFill>
                  </a:rPr>
                  <a:t>- เชิญ</a:t>
                </a:r>
                <a:r>
                  <a:rPr lang="th-TH" sz="2800" b="1" dirty="0">
                    <a:solidFill>
                      <a:srgbClr val="1902C2"/>
                    </a:solidFill>
                  </a:rPr>
                  <a:t>ผู้มี</a:t>
                </a:r>
                <a:r>
                  <a:rPr lang="th-TH" sz="2800" b="1" dirty="0" smtClean="0">
                    <a:solidFill>
                      <a:srgbClr val="1902C2"/>
                    </a:solidFill>
                  </a:rPr>
                  <a:t>อาชีพรับจ้างโดยตรง</a:t>
                </a:r>
                <a:r>
                  <a:rPr lang="th-TH" sz="2800" b="1" dirty="0">
                    <a:solidFill>
                      <a:srgbClr val="1902C2"/>
                    </a:solidFill>
                  </a:rPr>
                  <a:t>มา</a:t>
                </a:r>
                <a:r>
                  <a:rPr lang="th-TH" sz="2800" b="1" dirty="0" smtClean="0">
                    <a:solidFill>
                      <a:srgbClr val="1902C2"/>
                    </a:solidFill>
                  </a:rPr>
                  <a:t>เสนอราคา    </a:t>
                </a:r>
                <a:r>
                  <a:rPr lang="th-TH" sz="2800" b="1" dirty="0" smtClean="0">
                    <a:solidFill>
                      <a:srgbClr val="FF0000"/>
                    </a:solidFill>
                  </a:rPr>
                  <a:t>- หากราคาที่เสนอสูงกว่าราคาท้องถิ่น     หรือ ราคาที่ประมาณได้ หรือราคาที่       คณะกรรมการฯ เห็นสมควร ให้ต่อรอง</a:t>
                </a:r>
                <a:endParaRPr lang="th-TH" sz="2800" b="1" dirty="0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4" name="Group 8"/>
            <p:cNvGrpSpPr>
              <a:grpSpLocks/>
            </p:cNvGrpSpPr>
            <p:nvPr/>
          </p:nvGrpSpPr>
          <p:grpSpPr bwMode="auto">
            <a:xfrm>
              <a:off x="144" y="1824"/>
              <a:ext cx="4872" cy="384"/>
              <a:chOff x="144" y="1824"/>
              <a:chExt cx="4872" cy="384"/>
            </a:xfrm>
          </p:grpSpPr>
          <p:sp>
            <p:nvSpPr>
              <p:cNvPr id="64533" name="AutoShape 9"/>
              <p:cNvSpPr>
                <a:spLocks noChangeArrowheads="1"/>
              </p:cNvSpPr>
              <p:nvPr/>
            </p:nvSpPr>
            <p:spPr bwMode="auto">
              <a:xfrm>
                <a:off x="144" y="1824"/>
                <a:ext cx="2736" cy="384"/>
              </a:xfrm>
              <a:prstGeom prst="roundRect">
                <a:avLst>
                  <a:gd name="adj" fmla="val 16667"/>
                </a:avLst>
              </a:prstGeom>
              <a:solidFill>
                <a:srgbClr val="9CF2FE"/>
              </a:solidFill>
              <a:ln w="9525">
                <a:noFill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none" anchor="ctr"/>
              <a:lstStyle/>
              <a:p>
                <a:pPr eaLnBrk="0" hangingPunct="0"/>
                <a:r>
                  <a:rPr lang="th-TH" sz="3200" b="1" dirty="0">
                    <a:solidFill>
                      <a:srgbClr val="0000FF"/>
                    </a:solidFill>
                  </a:rPr>
                  <a:t>เงื่อนไข (ข้อ </a:t>
                </a:r>
                <a:r>
                  <a:rPr lang="th-TH" sz="3200" b="1" dirty="0" smtClean="0">
                    <a:solidFill>
                      <a:srgbClr val="0000FF"/>
                    </a:solidFill>
                  </a:rPr>
                  <a:t>24) </a:t>
                </a:r>
                <a:r>
                  <a:rPr lang="th-TH" sz="3200" b="1" dirty="0">
                    <a:solidFill>
                      <a:srgbClr val="0000FF"/>
                    </a:solidFill>
                  </a:rPr>
                  <a:t>วงเงินเกิน 1 แสนบาท</a:t>
                </a:r>
                <a:endParaRPr lang="en-GB" b="1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64534" name="AutoShape 10"/>
              <p:cNvSpPr>
                <a:spLocks noChangeArrowheads="1"/>
              </p:cNvSpPr>
              <p:nvPr/>
            </p:nvSpPr>
            <p:spPr bwMode="auto">
              <a:xfrm>
                <a:off x="3840" y="1824"/>
                <a:ext cx="1176" cy="384"/>
              </a:xfrm>
              <a:prstGeom prst="roundRect">
                <a:avLst>
                  <a:gd name="adj" fmla="val 16667"/>
                </a:avLst>
              </a:prstGeom>
              <a:solidFill>
                <a:srgbClr val="9CF2FE"/>
              </a:solidFill>
              <a:ln w="9525">
                <a:noFill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none" anchor="ctr"/>
              <a:lstStyle/>
              <a:p>
                <a:pPr eaLnBrk="0" hangingPunct="0"/>
                <a:r>
                  <a:rPr lang="th-TH" sz="3200" b="1" dirty="0">
                    <a:solidFill>
                      <a:srgbClr val="0000FF"/>
                    </a:solidFill>
                  </a:rPr>
                  <a:t>วิธีการ (ข้อ </a:t>
                </a:r>
                <a:r>
                  <a:rPr lang="th-TH" sz="3200" b="1" dirty="0" smtClean="0">
                    <a:solidFill>
                      <a:srgbClr val="0000FF"/>
                    </a:solidFill>
                  </a:rPr>
                  <a:t>58)</a:t>
                </a:r>
                <a:endParaRPr lang="en-GB" b="1" dirty="0">
                  <a:solidFill>
                    <a:srgbClr val="0000FF"/>
                  </a:solidFill>
                </a:endParaRPr>
              </a:p>
            </p:txBody>
          </p:sp>
        </p:grpSp>
        <p:grpSp>
          <p:nvGrpSpPr>
            <p:cNvPr id="5" name="Group 11"/>
            <p:cNvGrpSpPr>
              <a:grpSpLocks/>
            </p:cNvGrpSpPr>
            <p:nvPr/>
          </p:nvGrpSpPr>
          <p:grpSpPr bwMode="auto">
            <a:xfrm>
              <a:off x="192" y="768"/>
              <a:ext cx="5352" cy="1020"/>
              <a:chOff x="192" y="768"/>
              <a:chExt cx="5352" cy="1020"/>
            </a:xfrm>
          </p:grpSpPr>
          <p:sp>
            <p:nvSpPr>
              <p:cNvPr id="64528" name="Oval 12"/>
              <p:cNvSpPr>
                <a:spLocks noChangeArrowheads="1"/>
              </p:cNvSpPr>
              <p:nvPr/>
            </p:nvSpPr>
            <p:spPr bwMode="auto">
              <a:xfrm>
                <a:off x="192" y="816"/>
                <a:ext cx="1728" cy="672"/>
              </a:xfrm>
              <a:prstGeom prst="ellipse">
                <a:avLst/>
              </a:prstGeom>
              <a:solidFill>
                <a:srgbClr val="CCFFCC"/>
              </a:solidFill>
              <a:ln w="9525">
                <a:noFill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none" anchor="ctr"/>
              <a:lstStyle/>
              <a:p>
                <a:pPr eaLnBrk="0" hangingPunct="0"/>
                <a:r>
                  <a:rPr lang="th-TH" sz="4000" b="1" dirty="0" err="1"/>
                  <a:t>จนท.</a:t>
                </a:r>
                <a:r>
                  <a:rPr lang="th-TH" sz="4000" b="1" dirty="0"/>
                  <a:t> พัสดุ</a:t>
                </a:r>
                <a:endParaRPr lang="en-GB" sz="3200" b="1" dirty="0"/>
              </a:p>
            </p:txBody>
          </p:sp>
          <p:sp>
            <p:nvSpPr>
              <p:cNvPr id="64529" name="Oval 13"/>
              <p:cNvSpPr>
                <a:spLocks noChangeArrowheads="1"/>
              </p:cNvSpPr>
              <p:nvPr/>
            </p:nvSpPr>
            <p:spPr bwMode="auto">
              <a:xfrm>
                <a:off x="3864" y="816"/>
                <a:ext cx="1680" cy="672"/>
              </a:xfrm>
              <a:prstGeom prst="ellipse">
                <a:avLst/>
              </a:prstGeom>
              <a:solidFill>
                <a:srgbClr val="CCFFCC"/>
              </a:solidFill>
              <a:ln w="9525">
                <a:noFill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th-TH" sz="3200" b="1" dirty="0" smtClean="0">
                    <a:solidFill>
                      <a:srgbClr val="1902C2"/>
                    </a:solidFill>
                  </a:rPr>
                  <a:t>หัวหน้าส่วนราชการ</a:t>
                </a:r>
                <a:endParaRPr lang="en-GB" sz="3200" b="1" dirty="0">
                  <a:solidFill>
                    <a:srgbClr val="1902C2"/>
                  </a:solidFill>
                </a:endParaRPr>
              </a:p>
            </p:txBody>
          </p:sp>
          <p:sp>
            <p:nvSpPr>
              <p:cNvPr id="64530" name="AutoShape 14"/>
              <p:cNvSpPr>
                <a:spLocks noChangeArrowheads="1"/>
              </p:cNvSpPr>
              <p:nvPr/>
            </p:nvSpPr>
            <p:spPr bwMode="auto">
              <a:xfrm>
                <a:off x="2208" y="1248"/>
                <a:ext cx="1512" cy="540"/>
              </a:xfrm>
              <a:prstGeom prst="leftArrow">
                <a:avLst>
                  <a:gd name="adj1" fmla="val 50000"/>
                  <a:gd name="adj2" fmla="val 69231"/>
                </a:avLst>
              </a:prstGeom>
              <a:solidFill>
                <a:srgbClr val="FF99CC"/>
              </a:solidFill>
              <a:ln w="9525">
                <a:noFill/>
                <a:miter lim="800000"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none" anchor="ctr"/>
              <a:lstStyle/>
              <a:p>
                <a:pPr eaLnBrk="0" hangingPunct="0"/>
                <a:r>
                  <a:rPr lang="th-TH" sz="2800" b="1" dirty="0"/>
                  <a:t>ให้ความเห็นชอบ </a:t>
                </a:r>
                <a:r>
                  <a:rPr lang="th-TH" sz="2800" b="1" dirty="0" smtClean="0"/>
                  <a:t>29</a:t>
                </a:r>
                <a:endParaRPr lang="en-GB" sz="2800" b="1" dirty="0"/>
              </a:p>
            </p:txBody>
          </p:sp>
          <p:sp>
            <p:nvSpPr>
              <p:cNvPr id="64531" name="AutoShape 15"/>
              <p:cNvSpPr>
                <a:spLocks noChangeArrowheads="1"/>
              </p:cNvSpPr>
              <p:nvPr/>
            </p:nvSpPr>
            <p:spPr bwMode="auto">
              <a:xfrm>
                <a:off x="2304" y="768"/>
                <a:ext cx="1440" cy="528"/>
              </a:xfrm>
              <a:prstGeom prst="rightArrow">
                <a:avLst>
                  <a:gd name="adj1" fmla="val 50000"/>
                  <a:gd name="adj2" fmla="val 70000"/>
                </a:avLst>
              </a:prstGeom>
              <a:solidFill>
                <a:srgbClr val="FF99CC"/>
              </a:solidFill>
              <a:ln w="9525">
                <a:noFill/>
                <a:miter lim="800000"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none" anchor="ctr"/>
              <a:lstStyle/>
              <a:p>
                <a:endParaRPr lang="th-TH"/>
              </a:p>
            </p:txBody>
          </p:sp>
          <p:sp>
            <p:nvSpPr>
              <p:cNvPr id="64532" name="Rectangle 16"/>
              <p:cNvSpPr>
                <a:spLocks noChangeArrowheads="1"/>
              </p:cNvSpPr>
              <p:nvPr/>
            </p:nvSpPr>
            <p:spPr bwMode="auto">
              <a:xfrm>
                <a:off x="2280" y="870"/>
                <a:ext cx="1178" cy="3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l" eaLnBrk="0" hangingPunct="0"/>
                <a:r>
                  <a:rPr lang="th-TH" sz="2800" b="1" dirty="0"/>
                  <a:t>     รายงาน ข้อ </a:t>
                </a:r>
                <a:r>
                  <a:rPr lang="th-TH" sz="2800" b="1" dirty="0" smtClean="0"/>
                  <a:t>27</a:t>
                </a:r>
                <a:endParaRPr lang="th-TH" b="1" dirty="0"/>
              </a:p>
            </p:txBody>
          </p:sp>
        </p:grpSp>
        <p:sp>
          <p:nvSpPr>
            <p:cNvPr id="64526" name="Rectangle 18"/>
            <p:cNvSpPr>
              <a:spLocks noChangeArrowheads="1"/>
            </p:cNvSpPr>
            <p:nvPr/>
          </p:nvSpPr>
          <p:spPr bwMode="auto">
            <a:xfrm>
              <a:off x="144" y="3849"/>
              <a:ext cx="2353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th-TH" sz="2800" b="1" dirty="0" smtClean="0">
                  <a:solidFill>
                    <a:srgbClr val="C00000"/>
                  </a:solidFill>
                </a:rPr>
                <a:t>(4)  เป็นงานที่ต้องปกปิดเป็นความลับ</a:t>
              </a:r>
              <a:endParaRPr lang="th-TH" sz="2800" b="1" dirty="0">
                <a:solidFill>
                  <a:srgbClr val="C00000"/>
                </a:solidFill>
              </a:endParaRPr>
            </a:p>
          </p:txBody>
        </p:sp>
        <p:sp>
          <p:nvSpPr>
            <p:cNvPr id="64524" name="Rectangle 21"/>
            <p:cNvSpPr>
              <a:spLocks noChangeArrowheads="1"/>
            </p:cNvSpPr>
            <p:nvPr/>
          </p:nvSpPr>
          <p:spPr bwMode="auto">
            <a:xfrm>
              <a:off x="168" y="2832"/>
              <a:ext cx="2731" cy="8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l" eaLnBrk="0" hangingPunct="0">
                <a:lnSpc>
                  <a:spcPct val="90000"/>
                </a:lnSpc>
                <a:spcBef>
                  <a:spcPct val="50000"/>
                </a:spcBef>
              </a:pPr>
              <a:r>
                <a:rPr lang="th-TH" sz="2800" b="1" dirty="0" smtClean="0">
                  <a:solidFill>
                    <a:srgbClr val="0000FF"/>
                  </a:solidFill>
                </a:rPr>
                <a:t>(2) กรณี</a:t>
              </a:r>
              <a:r>
                <a:rPr lang="th-TH" sz="2800" b="1" dirty="0">
                  <a:solidFill>
                    <a:srgbClr val="0000FF"/>
                  </a:solidFill>
                </a:rPr>
                <a:t>เป็นงานจ้างซ่อม</a:t>
              </a:r>
              <a:r>
                <a:rPr lang="th-TH" sz="2800" b="1" dirty="0" smtClean="0">
                  <a:solidFill>
                    <a:srgbClr val="0000FF"/>
                  </a:solidFill>
                </a:rPr>
                <a:t>ที่ต้องถอดตรวจ</a:t>
              </a:r>
              <a:r>
                <a:rPr lang="th-TH" sz="2800" b="1" dirty="0">
                  <a:solidFill>
                    <a:srgbClr val="0000FF"/>
                  </a:solidFill>
                </a:rPr>
                <a:t/>
              </a:r>
              <a:br>
                <a:rPr lang="th-TH" sz="2800" b="1" dirty="0">
                  <a:solidFill>
                    <a:srgbClr val="0000FF"/>
                  </a:solidFill>
                </a:rPr>
              </a:br>
              <a:r>
                <a:rPr lang="th-TH" sz="2800" b="1" dirty="0">
                  <a:solidFill>
                    <a:srgbClr val="0000FF"/>
                  </a:solidFill>
                </a:rPr>
                <a:t>  </a:t>
              </a:r>
              <a:r>
                <a:rPr lang="th-TH" sz="2800" b="1" dirty="0" smtClean="0">
                  <a:solidFill>
                    <a:srgbClr val="0000FF"/>
                  </a:solidFill>
                </a:rPr>
                <a:t>ให้ทราบความชำรุดเสียหาย จึงจะประมาณ</a:t>
              </a:r>
            </a:p>
            <a:p>
              <a:pPr algn="l" eaLnBrk="0" hangingPunct="0">
                <a:spcBef>
                  <a:spcPts val="0"/>
                </a:spcBef>
              </a:pPr>
              <a:r>
                <a:rPr lang="th-TH" sz="2800" b="1" dirty="0" smtClean="0">
                  <a:solidFill>
                    <a:srgbClr val="0000FF"/>
                  </a:solidFill>
                </a:rPr>
                <a:t>  ค่าซ่อมได้</a:t>
              </a:r>
              <a:endParaRPr lang="th-TH" sz="2800" b="1" dirty="0">
                <a:solidFill>
                  <a:srgbClr val="0000FF"/>
                </a:solidFill>
              </a:endParaRPr>
            </a:p>
          </p:txBody>
        </p:sp>
      </p:grpSp>
      <p:sp>
        <p:nvSpPr>
          <p:cNvPr id="64517" name="AutoShape 23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753475" y="6553200"/>
            <a:ext cx="361950" cy="266700"/>
          </a:xfrm>
          <a:prstGeom prst="actionButtonForwardNext">
            <a:avLst/>
          </a:prstGeom>
          <a:noFill/>
          <a:ln w="12700">
            <a:solidFill>
              <a:srgbClr val="4D4D4D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64518" name="AutoShape 24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8353425" y="6553200"/>
            <a:ext cx="352425" cy="266700"/>
          </a:xfrm>
          <a:prstGeom prst="actionButtonBackPrevious">
            <a:avLst/>
          </a:prstGeom>
          <a:noFill/>
          <a:ln w="12700">
            <a:solidFill>
              <a:srgbClr val="4D4D4D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28" name="วงเล็บปีกกาขวา 27"/>
          <p:cNvSpPr/>
          <p:nvPr/>
        </p:nvSpPr>
        <p:spPr>
          <a:xfrm>
            <a:off x="4267200" y="3733800"/>
            <a:ext cx="609600" cy="2667000"/>
          </a:xfrm>
          <a:prstGeom prst="righ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2" name="Rectangle 18"/>
          <p:cNvSpPr>
            <a:spLocks noChangeArrowheads="1"/>
          </p:cNvSpPr>
          <p:nvPr/>
        </p:nvSpPr>
        <p:spPr bwMode="auto">
          <a:xfrm>
            <a:off x="228600" y="5638800"/>
            <a:ext cx="32273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0" hangingPunct="0"/>
            <a:r>
              <a:rPr lang="th-TH" sz="2800" b="1" dirty="0" smtClean="0"/>
              <a:t>(3) เร่งด่วน หากล่าช้าจะเสียหาย</a:t>
            </a:r>
            <a:endParaRPr lang="th-TH" sz="2800" b="1" dirty="0"/>
          </a:p>
        </p:txBody>
      </p:sp>
      <p:sp>
        <p:nvSpPr>
          <p:cNvPr id="23" name="Rectangle 22"/>
          <p:cNvSpPr/>
          <p:nvPr/>
        </p:nvSpPr>
        <p:spPr>
          <a:xfrm>
            <a:off x="152400" y="152400"/>
            <a:ext cx="8839200" cy="6629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ตัวยึดหมายเลขภาพนิ่ง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E85A41-961A-4115-83B0-54789B792B9B}" type="slidenum">
              <a:rPr lang="en-US"/>
              <a:pPr>
                <a:defRPr/>
              </a:pPr>
              <a:t>118</a:t>
            </a:fld>
            <a:endParaRPr lang="en-US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42900" y="2199180"/>
            <a:ext cx="8420100" cy="4374657"/>
            <a:chOff x="264" y="2137"/>
            <a:chExt cx="5304" cy="2028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264" y="2137"/>
              <a:ext cx="5304" cy="1877"/>
              <a:chOff x="264" y="2137"/>
              <a:chExt cx="5304" cy="1877"/>
            </a:xfrm>
          </p:grpSpPr>
          <p:grpSp>
            <p:nvGrpSpPr>
              <p:cNvPr id="4" name="Group 8"/>
              <p:cNvGrpSpPr>
                <a:grpSpLocks/>
              </p:cNvGrpSpPr>
              <p:nvPr/>
            </p:nvGrpSpPr>
            <p:grpSpPr bwMode="auto">
              <a:xfrm>
                <a:off x="264" y="2137"/>
                <a:ext cx="5304" cy="1241"/>
                <a:chOff x="264" y="2137"/>
                <a:chExt cx="5304" cy="1241"/>
              </a:xfrm>
            </p:grpSpPr>
            <p:sp>
              <p:nvSpPr>
                <p:cNvPr id="65551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264" y="2186"/>
                  <a:ext cx="2496" cy="91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l" eaLnBrk="0" hangingPunct="0">
                    <a:lnSpc>
                      <a:spcPct val="80000"/>
                    </a:lnSpc>
                    <a:spcBef>
                      <a:spcPct val="50000"/>
                    </a:spcBef>
                  </a:pPr>
                  <a:r>
                    <a:rPr lang="th-TH" sz="3200" b="1" dirty="0" smtClean="0">
                      <a:solidFill>
                        <a:srgbClr val="1902C2"/>
                      </a:solidFill>
                    </a:rPr>
                    <a:t>(5) จำเป็นต้องจ้างเพิ่ม</a:t>
                  </a:r>
                </a:p>
                <a:p>
                  <a:pPr algn="l" eaLnBrk="0" hangingPunct="0">
                    <a:spcBef>
                      <a:spcPts val="0"/>
                    </a:spcBef>
                  </a:pPr>
                  <a:r>
                    <a:rPr lang="th-TH" sz="3200" b="1" dirty="0" smtClean="0">
                      <a:solidFill>
                        <a:srgbClr val="1902C2"/>
                      </a:solidFill>
                    </a:rPr>
                    <a:t>     ในสถานการณ์จำเป็น หรือ </a:t>
                  </a:r>
                </a:p>
                <a:p>
                  <a:pPr algn="l" eaLnBrk="0" hangingPunct="0">
                    <a:spcBef>
                      <a:spcPts val="0"/>
                    </a:spcBef>
                  </a:pPr>
                  <a:r>
                    <a:rPr lang="th-TH" sz="3200" b="1" dirty="0" smtClean="0">
                      <a:solidFill>
                        <a:srgbClr val="1902C2"/>
                      </a:solidFill>
                    </a:rPr>
                    <a:t>     เร่งด่วน หรือเพื่อประโยชน์ของ    </a:t>
                  </a:r>
                </a:p>
                <a:p>
                  <a:pPr algn="l" eaLnBrk="0" hangingPunct="0">
                    <a:spcBef>
                      <a:spcPts val="0"/>
                    </a:spcBef>
                  </a:pPr>
                  <a:r>
                    <a:rPr lang="th-TH" sz="3200" b="1" dirty="0" smtClean="0">
                      <a:solidFill>
                        <a:srgbClr val="1902C2"/>
                      </a:solidFill>
                    </a:rPr>
                    <a:t>     ราชการ (</a:t>
                  </a:r>
                  <a:r>
                    <a:rPr lang="en-US" sz="3200" b="1" dirty="0">
                      <a:solidFill>
                        <a:srgbClr val="1902C2"/>
                      </a:solidFill>
                    </a:rPr>
                    <a:t>Repeat  Order</a:t>
                  </a:r>
                  <a:r>
                    <a:rPr lang="th-TH" sz="3200" b="1" dirty="0">
                      <a:solidFill>
                        <a:srgbClr val="1902C2"/>
                      </a:solidFill>
                    </a:rPr>
                    <a:t>)</a:t>
                  </a:r>
                  <a:endParaRPr lang="en-GB" sz="3600" dirty="0">
                    <a:solidFill>
                      <a:srgbClr val="1902C2"/>
                    </a:solidFill>
                  </a:endParaRPr>
                </a:p>
              </p:txBody>
            </p:sp>
            <p:sp>
              <p:nvSpPr>
                <p:cNvPr id="65552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3168" y="2137"/>
                  <a:ext cx="2400" cy="124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algn="l" eaLnBrk="0" hangingPunct="0">
                    <a:lnSpc>
                      <a:spcPct val="105000"/>
                    </a:lnSpc>
                    <a:spcBef>
                      <a:spcPct val="50000"/>
                    </a:spcBef>
                  </a:pPr>
                  <a:r>
                    <a:rPr lang="th-TH" sz="3200" b="1" dirty="0" smtClean="0">
                      <a:solidFill>
                        <a:srgbClr val="1902C2"/>
                      </a:solidFill>
                    </a:rPr>
                    <a:t>(2) เจรจา</a:t>
                  </a:r>
                  <a:r>
                    <a:rPr lang="th-TH" sz="3200" b="1" dirty="0">
                      <a:solidFill>
                        <a:srgbClr val="1902C2"/>
                      </a:solidFill>
                    </a:rPr>
                    <a:t>กับผู้รับจ้างราย</a:t>
                  </a:r>
                  <a:r>
                    <a:rPr lang="th-TH" sz="3200" b="1" dirty="0" smtClean="0">
                      <a:solidFill>
                        <a:srgbClr val="1902C2"/>
                      </a:solidFill>
                    </a:rPr>
                    <a:t>เดิม ตามสัญญาที่ยังไม่สิ้นสุดระยะเวลาการส่งมอบ  </a:t>
                  </a:r>
                  <a:r>
                    <a:rPr lang="th-TH" sz="3200" b="1" dirty="0">
                      <a:solidFill>
                        <a:srgbClr val="1902C2"/>
                      </a:solidFill>
                    </a:rPr>
                    <a:t/>
                  </a:r>
                  <a:br>
                    <a:rPr lang="th-TH" sz="3200" b="1" dirty="0">
                      <a:solidFill>
                        <a:srgbClr val="1902C2"/>
                      </a:solidFill>
                    </a:rPr>
                  </a:br>
                  <a:r>
                    <a:rPr lang="th-TH" sz="3200" b="1" dirty="0" smtClean="0">
                      <a:solidFill>
                        <a:srgbClr val="1902C2"/>
                      </a:solidFill>
                    </a:rPr>
                    <a:t>- รายละเอียดและราคา</a:t>
                  </a:r>
                  <a:r>
                    <a:rPr lang="th-TH" sz="3200" b="1" dirty="0">
                      <a:solidFill>
                        <a:srgbClr val="1902C2"/>
                      </a:solidFill>
                    </a:rPr>
                    <a:t>ต่ำกว่าหรือราคาเดิม</a:t>
                  </a:r>
                </a:p>
              </p:txBody>
            </p:sp>
          </p:grpSp>
          <p:grpSp>
            <p:nvGrpSpPr>
              <p:cNvPr id="5" name="Group 12"/>
              <p:cNvGrpSpPr>
                <a:grpSpLocks/>
              </p:cNvGrpSpPr>
              <p:nvPr/>
            </p:nvGrpSpPr>
            <p:grpSpPr bwMode="auto">
              <a:xfrm>
                <a:off x="336" y="3280"/>
                <a:ext cx="5232" cy="734"/>
                <a:chOff x="336" y="3280"/>
                <a:chExt cx="5232" cy="734"/>
              </a:xfrm>
            </p:grpSpPr>
            <p:sp>
              <p:nvSpPr>
                <p:cNvPr id="65548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2988" y="3286"/>
                  <a:ext cx="2580" cy="72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algn="l" eaLnBrk="0" hangingPunct="0">
                    <a:spcBef>
                      <a:spcPct val="50000"/>
                    </a:spcBef>
                  </a:pPr>
                  <a:r>
                    <a:rPr lang="th-TH" sz="3200" b="1" dirty="0" smtClean="0">
                      <a:solidFill>
                        <a:srgbClr val="FF33CC"/>
                      </a:solidFill>
                    </a:rPr>
                    <a:t>(3) สืบ</a:t>
                  </a:r>
                  <a:r>
                    <a:rPr lang="th-TH" sz="3200" b="1" dirty="0">
                      <a:solidFill>
                        <a:srgbClr val="FF33CC"/>
                      </a:solidFill>
                    </a:rPr>
                    <a:t>ราคาจากผู้มีอาชีพ</a:t>
                  </a:r>
                  <a:r>
                    <a:rPr lang="th-TH" sz="3200" b="1" dirty="0" smtClean="0">
                      <a:solidFill>
                        <a:srgbClr val="FF33CC"/>
                      </a:solidFill>
                    </a:rPr>
                    <a:t>รับจ้าง และ</a:t>
                  </a:r>
                  <a:r>
                    <a:rPr lang="th-TH" sz="3200" b="1" dirty="0">
                      <a:solidFill>
                        <a:srgbClr val="FF33CC"/>
                      </a:solidFill>
                    </a:rPr>
                    <a:t/>
                  </a:r>
                  <a:br>
                    <a:rPr lang="th-TH" sz="3200" b="1" dirty="0">
                      <a:solidFill>
                        <a:srgbClr val="FF33CC"/>
                      </a:solidFill>
                    </a:rPr>
                  </a:br>
                  <a:r>
                    <a:rPr lang="th-TH" sz="3200" b="1" dirty="0">
                      <a:solidFill>
                        <a:srgbClr val="FF33CC"/>
                      </a:solidFill>
                    </a:rPr>
                    <a:t>ผู้เสนอราคาที่ถูกยกเลิกไป (ถ้ามี) </a:t>
                  </a:r>
                  <a:br>
                    <a:rPr lang="th-TH" sz="3200" b="1" dirty="0">
                      <a:solidFill>
                        <a:srgbClr val="FF33CC"/>
                      </a:solidFill>
                    </a:rPr>
                  </a:br>
                  <a:r>
                    <a:rPr lang="th-TH" sz="3200" b="1" dirty="0" smtClean="0">
                      <a:solidFill>
                        <a:srgbClr val="FF33CC"/>
                      </a:solidFill>
                    </a:rPr>
                    <a:t>และต่อรอง</a:t>
                  </a:r>
                  <a:r>
                    <a:rPr lang="th-TH" sz="3200" b="1" dirty="0">
                      <a:solidFill>
                        <a:srgbClr val="FF33CC"/>
                      </a:solidFill>
                    </a:rPr>
                    <a:t>ราคา</a:t>
                  </a:r>
                  <a:endParaRPr lang="en-GB" sz="3200" b="1" dirty="0">
                    <a:solidFill>
                      <a:srgbClr val="FF33CC"/>
                    </a:solidFill>
                  </a:endParaRPr>
                </a:p>
              </p:txBody>
            </p:sp>
            <p:sp>
              <p:nvSpPr>
                <p:cNvPr id="65549" name="Text Box 14"/>
                <p:cNvSpPr txBox="1">
                  <a:spLocks noChangeArrowheads="1"/>
                </p:cNvSpPr>
                <p:nvPr/>
              </p:nvSpPr>
              <p:spPr bwMode="auto">
                <a:xfrm>
                  <a:off x="336" y="3280"/>
                  <a:ext cx="2076" cy="52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l" eaLnBrk="0" hangingPunct="0">
                    <a:lnSpc>
                      <a:spcPct val="105000"/>
                    </a:lnSpc>
                    <a:spcBef>
                      <a:spcPct val="50000"/>
                    </a:spcBef>
                  </a:pPr>
                  <a:r>
                    <a:rPr lang="th-TH" sz="3200" b="1" dirty="0" smtClean="0">
                      <a:solidFill>
                        <a:srgbClr val="FF33CC"/>
                      </a:solidFill>
                    </a:rPr>
                    <a:t>(6) ดำเนินการจ้างโดย</a:t>
                  </a:r>
                  <a:r>
                    <a:rPr lang="th-TH" sz="3200" b="1" dirty="0">
                      <a:solidFill>
                        <a:srgbClr val="FF33CC"/>
                      </a:solidFill>
                    </a:rPr>
                    <a:t>วิธีอื่น</a:t>
                  </a:r>
                  <a:br>
                    <a:rPr lang="th-TH" sz="3200" b="1" dirty="0">
                      <a:solidFill>
                        <a:srgbClr val="FF33CC"/>
                      </a:solidFill>
                    </a:rPr>
                  </a:br>
                  <a:r>
                    <a:rPr lang="th-TH" sz="3200" b="1" dirty="0" smtClean="0">
                      <a:solidFill>
                        <a:srgbClr val="FF33CC"/>
                      </a:solidFill>
                    </a:rPr>
                    <a:t>แล้วไม่ได้</a:t>
                  </a:r>
                  <a:r>
                    <a:rPr lang="th-TH" sz="3200" b="1" dirty="0">
                      <a:solidFill>
                        <a:srgbClr val="FF33CC"/>
                      </a:solidFill>
                    </a:rPr>
                    <a:t>ผลดี</a:t>
                  </a:r>
                  <a:endParaRPr lang="en-GB" sz="3200" b="1" dirty="0">
                    <a:solidFill>
                      <a:srgbClr val="FF33CC"/>
                    </a:solidFill>
                  </a:endParaRPr>
                </a:p>
              </p:txBody>
            </p:sp>
          </p:grpSp>
        </p:grpSp>
        <p:pic>
          <p:nvPicPr>
            <p:cNvPr id="65544" name="Picture 1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920" y="3691"/>
              <a:ext cx="864" cy="4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5540" name="AutoShape 17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753475" y="6553200"/>
            <a:ext cx="361950" cy="266700"/>
          </a:xfrm>
          <a:prstGeom prst="actionButtonForwardNext">
            <a:avLst/>
          </a:prstGeom>
          <a:noFill/>
          <a:ln w="12700">
            <a:solidFill>
              <a:schemeClr val="bg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65541" name="AutoShape 18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8353425" y="6553200"/>
            <a:ext cx="352425" cy="266700"/>
          </a:xfrm>
          <a:prstGeom prst="actionButtonBackPrevious">
            <a:avLst/>
          </a:prstGeom>
          <a:noFill/>
          <a:ln w="12700">
            <a:solidFill>
              <a:schemeClr val="bg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65542" name="Rectangle 21"/>
          <p:cNvSpPr>
            <a:spLocks noChangeArrowheads="1"/>
          </p:cNvSpPr>
          <p:nvPr/>
        </p:nvSpPr>
        <p:spPr bwMode="auto">
          <a:xfrm>
            <a:off x="838200" y="228600"/>
            <a:ext cx="7561263" cy="865188"/>
          </a:xfrm>
          <a:prstGeom prst="rect">
            <a:avLst/>
          </a:prstGeom>
          <a:solidFill>
            <a:srgbClr val="993366"/>
          </a:solidFill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/>
          <a:lstStyle/>
          <a:p>
            <a:pPr algn="ctr"/>
            <a:r>
              <a:rPr lang="th-TH" sz="4400" b="1">
                <a:solidFill>
                  <a:schemeClr val="bg1"/>
                </a:solidFill>
              </a:rPr>
              <a:t>การดำเนินการจ้างโดยวิธีพิเศษ </a:t>
            </a:r>
            <a:r>
              <a:rPr lang="th-TH" sz="3000" b="1">
                <a:solidFill>
                  <a:schemeClr val="bg1"/>
                </a:solidFill>
              </a:rPr>
              <a:t>(2)</a:t>
            </a:r>
          </a:p>
        </p:txBody>
      </p:sp>
      <p:sp>
        <p:nvSpPr>
          <p:cNvPr id="21" name="AutoShape 15"/>
          <p:cNvSpPr>
            <a:spLocks noChangeArrowheads="1"/>
          </p:cNvSpPr>
          <p:nvPr/>
        </p:nvSpPr>
        <p:spPr bwMode="auto">
          <a:xfrm>
            <a:off x="4038600" y="4724400"/>
            <a:ext cx="457200" cy="5334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92D050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th-TH"/>
          </a:p>
        </p:txBody>
      </p:sp>
      <p:sp>
        <p:nvSpPr>
          <p:cNvPr id="22" name="AutoShape 15"/>
          <p:cNvSpPr>
            <a:spLocks noChangeArrowheads="1"/>
          </p:cNvSpPr>
          <p:nvPr/>
        </p:nvSpPr>
        <p:spPr bwMode="auto">
          <a:xfrm>
            <a:off x="4038600" y="2362200"/>
            <a:ext cx="457200" cy="5334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92D050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th-TH"/>
          </a:p>
        </p:txBody>
      </p:sp>
      <p:sp>
        <p:nvSpPr>
          <p:cNvPr id="17" name="AutoShape 9"/>
          <p:cNvSpPr>
            <a:spLocks noChangeArrowheads="1"/>
          </p:cNvSpPr>
          <p:nvPr/>
        </p:nvSpPr>
        <p:spPr bwMode="auto">
          <a:xfrm>
            <a:off x="228600" y="1371600"/>
            <a:ext cx="4343400" cy="609600"/>
          </a:xfrm>
          <a:prstGeom prst="roundRect">
            <a:avLst>
              <a:gd name="adj" fmla="val 16667"/>
            </a:avLst>
          </a:prstGeom>
          <a:solidFill>
            <a:srgbClr val="9CF2FE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eaLnBrk="0" hangingPunct="0"/>
            <a:r>
              <a:rPr lang="th-TH" sz="3200" b="1" dirty="0">
                <a:solidFill>
                  <a:srgbClr val="0000FF"/>
                </a:solidFill>
              </a:rPr>
              <a:t>เงื่อนไข (ข้อ </a:t>
            </a:r>
            <a:r>
              <a:rPr lang="th-TH" sz="3200" b="1" dirty="0" smtClean="0">
                <a:solidFill>
                  <a:srgbClr val="0000FF"/>
                </a:solidFill>
              </a:rPr>
              <a:t>24) </a:t>
            </a:r>
            <a:r>
              <a:rPr lang="th-TH" sz="3200" b="1" dirty="0">
                <a:solidFill>
                  <a:srgbClr val="0000FF"/>
                </a:solidFill>
              </a:rPr>
              <a:t>วงเงินเกิน 1 แสนบาท</a:t>
            </a:r>
            <a:endParaRPr lang="en-GB" b="1" dirty="0">
              <a:solidFill>
                <a:srgbClr val="0000FF"/>
              </a:solidFill>
            </a:endParaRPr>
          </a:p>
        </p:txBody>
      </p:sp>
      <p:sp>
        <p:nvSpPr>
          <p:cNvPr id="18" name="AutoShape 10"/>
          <p:cNvSpPr>
            <a:spLocks noChangeArrowheads="1"/>
          </p:cNvSpPr>
          <p:nvPr/>
        </p:nvSpPr>
        <p:spPr bwMode="auto">
          <a:xfrm>
            <a:off x="6096000" y="1371600"/>
            <a:ext cx="1866900" cy="609600"/>
          </a:xfrm>
          <a:prstGeom prst="roundRect">
            <a:avLst>
              <a:gd name="adj" fmla="val 16667"/>
            </a:avLst>
          </a:prstGeom>
          <a:solidFill>
            <a:srgbClr val="9CF2FE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eaLnBrk="0" hangingPunct="0"/>
            <a:r>
              <a:rPr lang="th-TH" sz="3200" b="1" dirty="0">
                <a:solidFill>
                  <a:srgbClr val="0000FF"/>
                </a:solidFill>
              </a:rPr>
              <a:t>วิธีการ (ข้อ </a:t>
            </a:r>
            <a:r>
              <a:rPr lang="th-TH" sz="3200" b="1" dirty="0" smtClean="0">
                <a:solidFill>
                  <a:srgbClr val="0000FF"/>
                </a:solidFill>
              </a:rPr>
              <a:t>58)</a:t>
            </a:r>
            <a:endParaRPr lang="en-GB" b="1" dirty="0">
              <a:solidFill>
                <a:srgbClr val="0000FF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52400" y="152400"/>
            <a:ext cx="8839200" cy="6629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h-TH" sz="4400" b="1" dirty="0" smtClean="0">
                <a:solidFill>
                  <a:srgbClr val="0000FF"/>
                </a:solidFill>
                <a:latin typeface="JasmineUPC" pitchFamily="18" charset="-34"/>
                <a:cs typeface="JasmineUPC" pitchFamily="18" charset="-34"/>
              </a:rPr>
              <a:t>การซื้อหรือการจ้างในต่างประเทศ</a:t>
            </a:r>
            <a:endParaRPr lang="th-TH" sz="4400" b="1" dirty="0">
              <a:solidFill>
                <a:srgbClr val="0000FF"/>
              </a:solidFill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th-TH" sz="3600" b="1" dirty="0" smtClean="0">
                <a:solidFill>
                  <a:srgbClr val="336600"/>
                </a:solidFill>
                <a:latin typeface="JasmineUPC" pitchFamily="18" charset="-34"/>
                <a:cs typeface="JasmineUPC" pitchFamily="18" charset="-34"/>
              </a:rPr>
              <a:t>ส่วนราชการในต่างประเทศ</a:t>
            </a:r>
          </a:p>
          <a:p>
            <a:pPr>
              <a:buFont typeface="Wingdings" pitchFamily="2" charset="2"/>
              <a:buChar char="Ø"/>
            </a:pPr>
            <a:r>
              <a:rPr lang="th-TH" sz="3600" b="1" dirty="0" smtClean="0">
                <a:solidFill>
                  <a:srgbClr val="EF0B05"/>
                </a:solidFill>
                <a:latin typeface="JasmineUPC" pitchFamily="18" charset="-34"/>
                <a:cs typeface="JasmineUPC" pitchFamily="18" charset="-34"/>
              </a:rPr>
              <a:t>ส่วนราชการที่มีกิจกรรมที่ต้องปฏิบัติในต่างประเทศ</a:t>
            </a:r>
          </a:p>
          <a:p>
            <a:pPr>
              <a:buFont typeface="Wingdings" pitchFamily="2" charset="2"/>
              <a:buChar char="Ø"/>
            </a:pPr>
            <a:r>
              <a:rPr lang="th-TH" sz="3600" b="1" dirty="0" smtClean="0">
                <a:solidFill>
                  <a:srgbClr val="7030A0"/>
                </a:solidFill>
                <a:latin typeface="JasmineUPC" pitchFamily="18" charset="-34"/>
                <a:cs typeface="JasmineUPC" pitchFamily="18" charset="-34"/>
              </a:rPr>
              <a:t>จะซื้อหรือจ้าง “</a:t>
            </a:r>
            <a:r>
              <a:rPr lang="th-TH" sz="3600" b="1" i="1" u="sng" dirty="0" smtClean="0">
                <a:solidFill>
                  <a:srgbClr val="7030A0"/>
                </a:solidFill>
                <a:latin typeface="JasmineUPC" pitchFamily="18" charset="-34"/>
                <a:cs typeface="JasmineUPC" pitchFamily="18" charset="-34"/>
              </a:rPr>
              <a:t>โดยวิธีพิเศษ”</a:t>
            </a:r>
            <a:r>
              <a:rPr lang="th-TH" sz="3600" b="1" dirty="0" smtClean="0">
                <a:solidFill>
                  <a:srgbClr val="7030A0"/>
                </a:solidFill>
                <a:latin typeface="JasmineUPC" pitchFamily="18" charset="-34"/>
                <a:cs typeface="JasmineUPC" pitchFamily="18" charset="-34"/>
              </a:rPr>
              <a:t>ก็ได้ </a:t>
            </a:r>
            <a:endParaRPr lang="th-TH" sz="3600" b="1" dirty="0">
              <a:solidFill>
                <a:srgbClr val="7030A0"/>
              </a:solidFill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D08FFA-EA94-4CF6-A7BE-C6D65D3AAC31}" type="slidenum">
              <a:rPr lang="en-US" smtClean="0"/>
              <a:pPr>
                <a:defRPr/>
              </a:pPr>
              <a:t>119</a:t>
            </a:fld>
            <a:endParaRPr lang="en-US"/>
          </a:p>
        </p:txBody>
      </p:sp>
      <p:sp>
        <p:nvSpPr>
          <p:cNvPr id="5" name="คำบรรยายภาพแบบสี่เหลี่ยมมุมมน 4"/>
          <p:cNvSpPr/>
          <p:nvPr/>
        </p:nvSpPr>
        <p:spPr>
          <a:xfrm>
            <a:off x="3581400" y="4495800"/>
            <a:ext cx="5181600" cy="1752600"/>
          </a:xfrm>
          <a:prstGeom prst="wedgeRoundRectCallout">
            <a:avLst>
              <a:gd name="adj1" fmla="val -30252"/>
              <a:gd name="adj2" fmla="val -108333"/>
              <a:gd name="adj3" fmla="val 16667"/>
            </a:avLst>
          </a:prstGeom>
          <a:solidFill>
            <a:srgbClr val="0070C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00" b="1" dirty="0" smtClean="0">
                <a:latin typeface="JasmineUPC" pitchFamily="18" charset="-34"/>
                <a:cs typeface="JasmineUPC" pitchFamily="18" charset="-34"/>
              </a:rPr>
              <a:t>โดยให้ติดต่อซื้อหรือจ้าง </a:t>
            </a:r>
          </a:p>
          <a:p>
            <a:pPr algn="ctr"/>
            <a:r>
              <a:rPr lang="th-TH" sz="3600" b="1" dirty="0" smtClean="0">
                <a:latin typeface="JasmineUPC" pitchFamily="18" charset="-34"/>
                <a:cs typeface="JasmineUPC" pitchFamily="18" charset="-34"/>
              </a:rPr>
              <a:t>กับผู้มีอาชีพขายหรือรับจ้างทำงานนั้นโดยตรง</a:t>
            </a:r>
            <a:endParaRPr lang="th-TH" sz="3600" b="1" dirty="0"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7" name="กระจาย 2 6"/>
          <p:cNvSpPr/>
          <p:nvPr/>
        </p:nvSpPr>
        <p:spPr>
          <a:xfrm rot="19677507">
            <a:off x="692378" y="3718823"/>
            <a:ext cx="3034843" cy="2619764"/>
          </a:xfrm>
          <a:prstGeom prst="irregularSeal2">
            <a:avLst/>
          </a:prstGeom>
          <a:solidFill>
            <a:srgbClr val="FF66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 smtClean="0">
                <a:solidFill>
                  <a:schemeClr val="bg1"/>
                </a:solidFill>
                <a:latin typeface="JasmineUPC" pitchFamily="18" charset="-34"/>
                <a:cs typeface="JasmineUPC" pitchFamily="18" charset="-34"/>
              </a:rPr>
              <a:t>ระเบียบฯ</a:t>
            </a:r>
            <a:r>
              <a:rPr lang="en-US" sz="3200" b="1" dirty="0" smtClean="0">
                <a:solidFill>
                  <a:schemeClr val="bg1"/>
                </a:solidFill>
                <a:latin typeface="JasmineUPC" pitchFamily="18" charset="-34"/>
                <a:cs typeface="JasmineUPC" pitchFamily="18" charset="-34"/>
              </a:rPr>
              <a:t> 35 </a:t>
            </a:r>
            <a:r>
              <a:rPr lang="th-TH" sz="3200" b="1" dirty="0" smtClean="0">
                <a:solidFill>
                  <a:schemeClr val="bg1"/>
                </a:solidFill>
                <a:latin typeface="JasmineUPC" pitchFamily="18" charset="-34"/>
                <a:cs typeface="JasmineUPC" pitchFamily="18" charset="-34"/>
              </a:rPr>
              <a:t>ข้อ </a:t>
            </a:r>
            <a:r>
              <a:rPr lang="en-US" sz="3200" b="1" dirty="0" smtClean="0">
                <a:solidFill>
                  <a:schemeClr val="bg1"/>
                </a:solidFill>
                <a:latin typeface="JasmineUPC" pitchFamily="18" charset="-34"/>
                <a:cs typeface="JasmineUPC" pitchFamily="18" charset="-34"/>
              </a:rPr>
              <a:t>25</a:t>
            </a:r>
            <a:endParaRPr lang="th-TH" sz="3200" b="1" dirty="0">
              <a:solidFill>
                <a:schemeClr val="bg1"/>
              </a:solidFill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" y="152400"/>
            <a:ext cx="8839200" cy="6629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D6F3D-AD63-471B-9D91-99D2CE21F4AB}" type="slidenum">
              <a:rPr lang="en-US"/>
              <a:pPr/>
              <a:t>12</a:t>
            </a:fld>
            <a:endParaRPr lang="th-TH"/>
          </a:p>
        </p:txBody>
      </p:sp>
      <p:sp>
        <p:nvSpPr>
          <p:cNvPr id="12" name="Rectangle 11"/>
          <p:cNvSpPr/>
          <p:nvPr/>
        </p:nvSpPr>
        <p:spPr>
          <a:xfrm>
            <a:off x="304800" y="1295400"/>
            <a:ext cx="8686800" cy="46053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l"/>
            <a:r>
              <a:rPr lang="th-TH" sz="4000" b="1" dirty="0" smtClean="0">
                <a:solidFill>
                  <a:srgbClr val="0000FF"/>
                </a:solidFill>
                <a:latin typeface="Browallia New" pitchFamily="34" charset="-34"/>
                <a:cs typeface="KodchiangUPC" pitchFamily="18" charset="-34"/>
              </a:rPr>
              <a:t>             </a:t>
            </a:r>
            <a:r>
              <a:rPr lang="th-TH" sz="3200" b="1" dirty="0" smtClean="0">
                <a:solidFill>
                  <a:srgbClr val="FF0066"/>
                </a:solidFill>
                <a:latin typeface="Browallia New" pitchFamily="34" charset="-34"/>
                <a:cs typeface="KodchiangUPC" pitchFamily="18" charset="-34"/>
              </a:rPr>
              <a:t>เมื่อส่วนราชการ </a:t>
            </a:r>
          </a:p>
          <a:p>
            <a:pPr algn="l"/>
            <a:r>
              <a:rPr lang="th-TH" sz="3200" b="1" dirty="0" smtClean="0">
                <a:solidFill>
                  <a:srgbClr val="0000FF"/>
                </a:solidFill>
                <a:latin typeface="Browallia New" pitchFamily="34" charset="-34"/>
                <a:cs typeface="KodchiangUPC" pitchFamily="18" charset="-34"/>
              </a:rPr>
              <a:t>  </a:t>
            </a:r>
            <a:r>
              <a:rPr lang="th-TH" sz="3200" b="1" i="1" dirty="0" smtClean="0">
                <a:solidFill>
                  <a:srgbClr val="0000FF"/>
                </a:solidFill>
                <a:latin typeface="Browallia New" pitchFamily="34" charset="-34"/>
                <a:cs typeface="KodchiangUPC" pitchFamily="18" charset="-34"/>
              </a:rPr>
              <a:t>ต้องดำเนินการ 	</a:t>
            </a:r>
            <a:r>
              <a:rPr lang="en-US" sz="3200" b="1" i="1" dirty="0" smtClean="0">
                <a:solidFill>
                  <a:srgbClr val="0000FF"/>
                </a:solidFill>
                <a:latin typeface="Browallia New" pitchFamily="34" charset="-34"/>
                <a:cs typeface="KodchiangUPC" pitchFamily="18" charset="-34"/>
              </a:rPr>
              <a:t>:</a:t>
            </a:r>
            <a:endParaRPr lang="th-TH" sz="3200" b="1" i="1" dirty="0" smtClean="0">
              <a:solidFill>
                <a:srgbClr val="0000FF"/>
              </a:solidFill>
              <a:latin typeface="Browallia New" pitchFamily="34" charset="-34"/>
              <a:cs typeface="KodchiangUPC" pitchFamily="18" charset="-34"/>
            </a:endParaRPr>
          </a:p>
          <a:p>
            <a:pPr algn="l">
              <a:buFont typeface="Wingdings" pitchFamily="2" charset="2"/>
              <a:buChar char="Ø"/>
            </a:pPr>
            <a:r>
              <a:rPr lang="th-TH" sz="3200" b="1" i="1" dirty="0" smtClean="0">
                <a:solidFill>
                  <a:srgbClr val="FF0000"/>
                </a:solidFill>
                <a:latin typeface="Browallia New" pitchFamily="34" charset="-34"/>
                <a:cs typeface="KodchiangUPC" pitchFamily="18" charset="-34"/>
              </a:rPr>
              <a:t> จัดทำแผนการจัดซื้อจัดจ้าง</a:t>
            </a:r>
          </a:p>
          <a:p>
            <a:pPr algn="l">
              <a:buFont typeface="Wingdings" pitchFamily="2" charset="2"/>
              <a:buChar char="Ø"/>
            </a:pPr>
            <a:r>
              <a:rPr lang="th-TH" sz="3200" b="1" i="1" dirty="0" smtClean="0">
                <a:solidFill>
                  <a:schemeClr val="tx1"/>
                </a:solidFill>
                <a:latin typeface="Browallia New" pitchFamily="34" charset="-34"/>
                <a:cs typeface="KodchiangUPC" pitchFamily="18" charset="-34"/>
              </a:rPr>
              <a:t> จัดซื้อจัดจ้างตามแผน </a:t>
            </a:r>
            <a:r>
              <a:rPr lang="en-US" sz="3200" b="1" i="1" dirty="0" smtClean="0">
                <a:solidFill>
                  <a:schemeClr val="tx1"/>
                </a:solidFill>
                <a:latin typeface="Browallia New" pitchFamily="34" charset="-34"/>
                <a:cs typeface="KodchiangUPC" pitchFamily="18" charset="-34"/>
              </a:rPr>
              <a:t>: </a:t>
            </a:r>
            <a:r>
              <a:rPr lang="th-TH" sz="3200" b="1" i="1" dirty="0" smtClean="0">
                <a:solidFill>
                  <a:schemeClr val="tx1"/>
                </a:solidFill>
                <a:latin typeface="Browallia New" pitchFamily="34" charset="-34"/>
                <a:cs typeface="KodchiangUPC" pitchFamily="18" charset="-34"/>
              </a:rPr>
              <a:t>จัดทำรายงานขอซื้อขอจ้างเสนอผู้มีอำนาจ การ</a:t>
            </a:r>
            <a:r>
              <a:rPr lang="th-TH" sz="3200" b="1" i="1" u="sng" dirty="0" smtClean="0">
                <a:solidFill>
                  <a:srgbClr val="FF0000"/>
                </a:solidFill>
                <a:latin typeface="Browallia New" pitchFamily="34" charset="-34"/>
                <a:cs typeface="KodchiangUPC" pitchFamily="18" charset="-34"/>
              </a:rPr>
              <a:t>ประกาศจัดซื้อจัดจ้าง</a:t>
            </a:r>
            <a:r>
              <a:rPr lang="th-TH" sz="3200" b="1" i="1" dirty="0" smtClean="0">
                <a:solidFill>
                  <a:schemeClr val="tx1"/>
                </a:solidFill>
                <a:latin typeface="Browallia New" pitchFamily="34" charset="-34"/>
                <a:cs typeface="KodchiangUPC" pitchFamily="18" charset="-34"/>
              </a:rPr>
              <a:t>  การ</a:t>
            </a:r>
            <a:r>
              <a:rPr lang="th-TH" sz="3200" b="1" i="1" dirty="0">
                <a:solidFill>
                  <a:schemeClr val="tx1"/>
                </a:solidFill>
                <a:latin typeface="Browallia New" pitchFamily="34" charset="-34"/>
                <a:cs typeface="KodchiangUPC" pitchFamily="18" charset="-34"/>
              </a:rPr>
              <a:t>ยื่นเสนอ</a:t>
            </a:r>
            <a:r>
              <a:rPr lang="th-TH" sz="3200" b="1" i="1" dirty="0" smtClean="0">
                <a:solidFill>
                  <a:schemeClr val="tx1"/>
                </a:solidFill>
                <a:latin typeface="Browallia New" pitchFamily="34" charset="-34"/>
                <a:cs typeface="KodchiangUPC" pitchFamily="18" charset="-34"/>
              </a:rPr>
              <a:t>ราคา  การ</a:t>
            </a:r>
            <a:r>
              <a:rPr lang="th-TH" sz="3200" b="1" i="1" dirty="0">
                <a:solidFill>
                  <a:schemeClr val="tx1"/>
                </a:solidFill>
                <a:latin typeface="Browallia New" pitchFamily="34" charset="-34"/>
                <a:cs typeface="KodchiangUPC" pitchFamily="18" charset="-34"/>
              </a:rPr>
              <a:t>พิจารณาผลการเสนอ</a:t>
            </a:r>
            <a:r>
              <a:rPr lang="th-TH" sz="3200" b="1" i="1" dirty="0" smtClean="0">
                <a:solidFill>
                  <a:schemeClr val="tx1"/>
                </a:solidFill>
                <a:latin typeface="Browallia New" pitchFamily="34" charset="-34"/>
                <a:cs typeface="KodchiangUPC" pitchFamily="18" charset="-34"/>
              </a:rPr>
              <a:t>ราคา การอนุมัติสั่งซื้อ หรือสั่งจ้าง  </a:t>
            </a:r>
            <a:r>
              <a:rPr lang="th-TH" sz="3200" b="1" i="1" u="sng" dirty="0" smtClean="0">
                <a:solidFill>
                  <a:srgbClr val="0000FF"/>
                </a:solidFill>
                <a:latin typeface="Browallia New" pitchFamily="34" charset="-34"/>
                <a:cs typeface="KodchiangUPC" pitchFamily="18" charset="-34"/>
              </a:rPr>
              <a:t>การ</a:t>
            </a:r>
            <a:r>
              <a:rPr lang="th-TH" sz="3200" b="1" i="1" u="sng" dirty="0">
                <a:solidFill>
                  <a:srgbClr val="0000FF"/>
                </a:solidFill>
                <a:latin typeface="Browallia New" pitchFamily="34" charset="-34"/>
                <a:cs typeface="KodchiangUPC" pitchFamily="18" charset="-34"/>
              </a:rPr>
              <a:t>ทำ</a:t>
            </a:r>
            <a:r>
              <a:rPr lang="th-TH" sz="3200" b="1" i="1" u="sng" dirty="0" smtClean="0">
                <a:solidFill>
                  <a:srgbClr val="0000FF"/>
                </a:solidFill>
                <a:latin typeface="Browallia New" pitchFamily="34" charset="-34"/>
                <a:cs typeface="KodchiangUPC" pitchFamily="18" charset="-34"/>
              </a:rPr>
              <a:t>สัญญา</a:t>
            </a:r>
            <a:endParaRPr lang="th-TH" sz="3200" b="1" i="1" u="sng" dirty="0" smtClean="0">
              <a:solidFill>
                <a:srgbClr val="FF0066"/>
              </a:solidFill>
              <a:latin typeface="Browallia New" pitchFamily="34" charset="-34"/>
              <a:cs typeface="KodchiangUPC" pitchFamily="18" charset="-34"/>
            </a:endParaRPr>
          </a:p>
          <a:p>
            <a:pPr algn="l">
              <a:buFont typeface="Wingdings" pitchFamily="2" charset="2"/>
              <a:buChar char="Ø"/>
            </a:pPr>
            <a:endParaRPr lang="th-TH" sz="2000" b="1" i="1" u="sng" dirty="0">
              <a:solidFill>
                <a:srgbClr val="FF0066"/>
              </a:solidFill>
              <a:latin typeface="Browallia New" pitchFamily="34" charset="-34"/>
              <a:cs typeface="KodchiangUPC" pitchFamily="18" charset="-34"/>
            </a:endParaRPr>
          </a:p>
          <a:p>
            <a:pPr>
              <a:spcBef>
                <a:spcPts val="600"/>
              </a:spcBef>
            </a:pPr>
            <a:r>
              <a:rPr lang="th-TH" sz="3200" b="1" i="1" dirty="0">
                <a:solidFill>
                  <a:srgbClr val="C00000"/>
                </a:solidFill>
                <a:latin typeface="Browallia New" pitchFamily="34" charset="-34"/>
                <a:cs typeface="KodchiangUPC" pitchFamily="18" charset="-34"/>
              </a:rPr>
              <a:t>*** ต้องปฏิบัติตามระเบียบเกี่ยวกับการพัสดุในทุกขั้นตอน</a:t>
            </a:r>
          </a:p>
          <a:p>
            <a:pPr>
              <a:spcBef>
                <a:spcPts val="600"/>
              </a:spcBef>
            </a:pPr>
            <a:r>
              <a:rPr lang="th-TH" sz="3200" b="1" i="1" dirty="0">
                <a:solidFill>
                  <a:srgbClr val="C00000"/>
                </a:solidFill>
                <a:latin typeface="Browallia New" pitchFamily="34" charset="-34"/>
                <a:cs typeface="KodchiangUPC" pitchFamily="18" charset="-34"/>
              </a:rPr>
              <a:t>หากละเว้นในเรื่องใดเรื่องหนึ่งก็อาจถือได้ว่าปฏิบัติไม่</a:t>
            </a:r>
            <a:r>
              <a:rPr lang="th-TH" sz="3200" b="1" i="1" dirty="0" smtClean="0">
                <a:solidFill>
                  <a:srgbClr val="C00000"/>
                </a:solidFill>
                <a:latin typeface="Browallia New" pitchFamily="34" charset="-34"/>
                <a:cs typeface="KodchiangUPC" pitchFamily="18" charset="-34"/>
              </a:rPr>
              <a:t>ถูกต้องตาม</a:t>
            </a:r>
            <a:r>
              <a:rPr lang="th-TH" sz="3200" b="1" i="1" dirty="0">
                <a:solidFill>
                  <a:srgbClr val="C00000"/>
                </a:solidFill>
                <a:latin typeface="Browallia New" pitchFamily="34" charset="-34"/>
                <a:cs typeface="KodchiangUPC" pitchFamily="18" charset="-34"/>
              </a:rPr>
              <a:t>ระเบียบ </a:t>
            </a:r>
            <a:r>
              <a:rPr lang="th-TH" sz="3200" b="1" i="1" dirty="0">
                <a:solidFill>
                  <a:schemeClr val="tx1"/>
                </a:solidFill>
                <a:latin typeface="Browallia New" pitchFamily="34" charset="-34"/>
                <a:cs typeface="KodchiangUPC" pitchFamily="18" charset="-34"/>
              </a:rPr>
              <a:t>***</a:t>
            </a:r>
            <a:endParaRPr lang="en-US" sz="3200" b="1" i="1" dirty="0">
              <a:solidFill>
                <a:schemeClr val="tx1"/>
              </a:solidFill>
              <a:latin typeface="Browallia New" pitchFamily="34" charset="-34"/>
              <a:cs typeface="KodchiangUPC" pitchFamily="18" charset="-34"/>
            </a:endParaRPr>
          </a:p>
        </p:txBody>
      </p:sp>
      <p:sp>
        <p:nvSpPr>
          <p:cNvPr id="4" name="AutoShape 7"/>
          <p:cNvSpPr>
            <a:spLocks noChangeArrowheads="1"/>
          </p:cNvSpPr>
          <p:nvPr/>
        </p:nvSpPr>
        <p:spPr bwMode="gray">
          <a:xfrm>
            <a:off x="381000" y="228600"/>
            <a:ext cx="8229600" cy="841375"/>
          </a:xfrm>
          <a:prstGeom prst="roundRect">
            <a:avLst>
              <a:gd name="adj" fmla="val 49106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th-TH" sz="50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rowallia New" pitchFamily="34" charset="-34"/>
                <a:cs typeface="KodchiangUPC" pitchFamily="18" charset="-34"/>
              </a:rPr>
              <a:t>ระยะที่ 3 การจัดซื้อจัดจ้าง</a:t>
            </a:r>
            <a:endParaRPr lang="en-US" sz="5000" b="1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Browallia New" pitchFamily="34" charset="-34"/>
              <a:cs typeface="KodchiangUPC" pitchFamily="18" charset="-34"/>
            </a:endParaRPr>
          </a:p>
        </p:txBody>
      </p:sp>
      <p:pic>
        <p:nvPicPr>
          <p:cNvPr id="474135" name="Picture 3" descr="logo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31259" y="6096000"/>
            <a:ext cx="1349254" cy="712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กลุ่ม 78"/>
          <p:cNvGrpSpPr>
            <a:grpSpLocks/>
          </p:cNvGrpSpPr>
          <p:nvPr/>
        </p:nvGrpSpPr>
        <p:grpSpPr bwMode="auto">
          <a:xfrm rot="10800000">
            <a:off x="-4763" y="6065838"/>
            <a:ext cx="9072563" cy="715962"/>
            <a:chOff x="-32" y="6000768"/>
            <a:chExt cx="9072626" cy="715968"/>
          </a:xfrm>
        </p:grpSpPr>
        <p:grpSp>
          <p:nvGrpSpPr>
            <p:cNvPr id="3" name="กลุ่ม 60"/>
            <p:cNvGrpSpPr>
              <a:grpSpLocks/>
            </p:cNvGrpSpPr>
            <p:nvPr/>
          </p:nvGrpSpPr>
          <p:grpSpPr bwMode="auto">
            <a:xfrm>
              <a:off x="6318" y="5999180"/>
              <a:ext cx="9072626" cy="714381"/>
              <a:chOff x="6318" y="5999180"/>
              <a:chExt cx="9072626" cy="714381"/>
            </a:xfrm>
          </p:grpSpPr>
          <p:sp>
            <p:nvSpPr>
              <p:cNvPr id="36" name="เครื่องหมายบั้ง 35"/>
              <p:cNvSpPr>
                <a:spLocks noChangeArrowheads="1"/>
              </p:cNvSpPr>
              <p:nvPr/>
            </p:nvSpPr>
            <p:spPr bwMode="auto">
              <a:xfrm>
                <a:off x="8289951" y="5999180"/>
                <a:ext cx="785818" cy="714381"/>
              </a:xfrm>
              <a:prstGeom prst="chevron">
                <a:avLst>
                  <a:gd name="adj" fmla="val 49999"/>
                </a:avLst>
              </a:prstGeom>
              <a:gradFill rotWithShape="1">
                <a:gsLst>
                  <a:gs pos="0">
                    <a:srgbClr val="9A5276"/>
                  </a:gs>
                  <a:gs pos="50000">
                    <a:srgbClr val="DD79AB"/>
                  </a:gs>
                  <a:gs pos="100000">
                    <a:srgbClr val="FF91CC"/>
                  </a:gs>
                </a:gsLst>
                <a:lin ang="8100000" scaled="1"/>
              </a:gradFill>
              <a:ln w="6350" algn="ctr">
                <a:solidFill>
                  <a:srgbClr val="D9D9D9"/>
                </a:solidFill>
                <a:miter lim="800000"/>
                <a:headEnd/>
                <a:tailEnd/>
              </a:ln>
            </p:spPr>
            <p:txBody>
              <a:bodyPr rot="1080000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>
                  <a:latin typeface="+mn-lt"/>
                  <a:cs typeface="+mn-cs"/>
                </a:endParaRPr>
              </a:p>
            </p:txBody>
          </p:sp>
          <p:sp>
            <p:nvSpPr>
              <p:cNvPr id="37" name="เครื่องหมายบั้ง 36"/>
              <p:cNvSpPr>
                <a:spLocks noChangeArrowheads="1"/>
              </p:cNvSpPr>
              <p:nvPr/>
            </p:nvSpPr>
            <p:spPr bwMode="auto">
              <a:xfrm>
                <a:off x="7789885" y="5999180"/>
                <a:ext cx="785817" cy="714381"/>
              </a:xfrm>
              <a:prstGeom prst="chevron">
                <a:avLst>
                  <a:gd name="adj" fmla="val 49999"/>
                </a:avLst>
              </a:prstGeom>
              <a:gradFill rotWithShape="1">
                <a:gsLst>
                  <a:gs pos="0">
                    <a:srgbClr val="006D2A"/>
                  </a:gs>
                  <a:gs pos="50000">
                    <a:srgbClr val="009E41"/>
                  </a:gs>
                  <a:gs pos="100000">
                    <a:srgbClr val="00BD4F"/>
                  </a:gs>
                </a:gsLst>
                <a:lin ang="8100000" scaled="1"/>
              </a:gradFill>
              <a:ln w="6350" algn="ctr">
                <a:solidFill>
                  <a:srgbClr val="D9D9D9"/>
                </a:solidFill>
                <a:miter lim="800000"/>
                <a:headEnd/>
                <a:tailEnd/>
              </a:ln>
            </p:spPr>
            <p:txBody>
              <a:bodyPr rot="1080000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>
                  <a:latin typeface="+mn-lt"/>
                  <a:cs typeface="+mn-cs"/>
                </a:endParaRPr>
              </a:p>
            </p:txBody>
          </p:sp>
          <p:sp>
            <p:nvSpPr>
              <p:cNvPr id="38" name="เครื่องหมายบั้ง 37"/>
              <p:cNvSpPr>
                <a:spLocks noChangeArrowheads="1"/>
              </p:cNvSpPr>
              <p:nvPr/>
            </p:nvSpPr>
            <p:spPr bwMode="auto">
              <a:xfrm>
                <a:off x="7289819" y="5999180"/>
                <a:ext cx="785818" cy="714381"/>
              </a:xfrm>
              <a:prstGeom prst="chevron">
                <a:avLst>
                  <a:gd name="adj" fmla="val 49999"/>
                </a:avLst>
              </a:prstGeom>
              <a:gradFill rotWithShape="1">
                <a:gsLst>
                  <a:gs pos="0">
                    <a:srgbClr val="A07400"/>
                  </a:gs>
                  <a:gs pos="50000">
                    <a:srgbClr val="E6A900"/>
                  </a:gs>
                  <a:gs pos="100000">
                    <a:srgbClr val="FFCA00"/>
                  </a:gs>
                </a:gsLst>
                <a:lin ang="8100000" scaled="1"/>
              </a:gradFill>
              <a:ln w="6350" algn="ctr">
                <a:solidFill>
                  <a:srgbClr val="D9D9D9"/>
                </a:solidFill>
                <a:miter lim="800000"/>
                <a:headEnd/>
                <a:tailEnd/>
              </a:ln>
            </p:spPr>
            <p:txBody>
              <a:bodyPr rot="1080000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>
                  <a:latin typeface="+mn-lt"/>
                  <a:cs typeface="+mn-cs"/>
                </a:endParaRPr>
              </a:p>
            </p:txBody>
          </p:sp>
          <p:cxnSp>
            <p:nvCxnSpPr>
              <p:cNvPr id="39" name="ตัวเชื่อมต่อตรง 38"/>
              <p:cNvCxnSpPr>
                <a:stCxn id="36" idx="3"/>
              </p:cNvCxnSpPr>
              <p:nvPr/>
            </p:nvCxnSpPr>
            <p:spPr>
              <a:xfrm flipH="1">
                <a:off x="6318" y="6357958"/>
                <a:ext cx="9072626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6" name="ตัวเชื่อมต่อตรง 25"/>
            <p:cNvCxnSpPr/>
            <p:nvPr/>
          </p:nvCxnSpPr>
          <p:spPr>
            <a:xfrm rot="10800000" flipV="1">
              <a:off x="-32" y="6427809"/>
              <a:ext cx="9001188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ตัวเชื่อมต่อตรง 26"/>
            <p:cNvCxnSpPr/>
            <p:nvPr/>
          </p:nvCxnSpPr>
          <p:spPr>
            <a:xfrm rot="10800000">
              <a:off x="-32" y="6286520"/>
              <a:ext cx="9001188" cy="158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ตัวเชื่อมต่อตรง 27"/>
            <p:cNvCxnSpPr/>
            <p:nvPr/>
          </p:nvCxnSpPr>
          <p:spPr>
            <a:xfrm rot="10800000">
              <a:off x="3143" y="6215082"/>
              <a:ext cx="892975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ตัวเชื่อมต่อตรง 28"/>
            <p:cNvCxnSpPr/>
            <p:nvPr/>
          </p:nvCxnSpPr>
          <p:spPr>
            <a:xfrm rot="10800000" flipV="1">
              <a:off x="3143" y="6497659"/>
              <a:ext cx="892975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ตัวเชื่อมต่อตรง 29"/>
            <p:cNvCxnSpPr/>
            <p:nvPr/>
          </p:nvCxnSpPr>
          <p:spPr>
            <a:xfrm rot="10800000">
              <a:off x="-32" y="6572273"/>
              <a:ext cx="8858312" cy="158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ตัวเชื่อมต่อตรง 30"/>
            <p:cNvCxnSpPr/>
            <p:nvPr/>
          </p:nvCxnSpPr>
          <p:spPr>
            <a:xfrm rot="10800000">
              <a:off x="-32" y="6142056"/>
              <a:ext cx="8858312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ตัวเชื่อมต่อตรง 31"/>
            <p:cNvCxnSpPr/>
            <p:nvPr/>
          </p:nvCxnSpPr>
          <p:spPr>
            <a:xfrm rot="10800000">
              <a:off x="3143" y="6643710"/>
              <a:ext cx="8786874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ตัวเชื่อมต่อตรง 32"/>
            <p:cNvCxnSpPr/>
            <p:nvPr/>
          </p:nvCxnSpPr>
          <p:spPr>
            <a:xfrm rot="10800000">
              <a:off x="3143" y="6070619"/>
              <a:ext cx="8786874" cy="158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ตัวเชื่อมต่อตรง 33"/>
            <p:cNvCxnSpPr/>
            <p:nvPr/>
          </p:nvCxnSpPr>
          <p:spPr>
            <a:xfrm rot="10800000">
              <a:off x="-32" y="6000768"/>
              <a:ext cx="8715436" cy="158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ตัวเชื่อมต่อตรง 34"/>
            <p:cNvCxnSpPr/>
            <p:nvPr/>
          </p:nvCxnSpPr>
          <p:spPr>
            <a:xfrm rot="10800000">
              <a:off x="-32" y="6715149"/>
              <a:ext cx="8715436" cy="158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สี่เหลี่ยมผืนผ้า 39"/>
          <p:cNvSpPr/>
          <p:nvPr/>
        </p:nvSpPr>
        <p:spPr>
          <a:xfrm>
            <a:off x="2605054" y="6218915"/>
            <a:ext cx="4786346" cy="430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th-TH" sz="2200" b="1" dirty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DSN SuKumWit" pitchFamily="2" charset="-34"/>
                <a:cs typeface="DSN SuKumWit" pitchFamily="2" charset="-34"/>
              </a:rPr>
              <a:t>สำนักมาตรฐานการจัดซื้อจัดจ้างภาครัฐ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4724400" y="4114800"/>
            <a:ext cx="3048000" cy="533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800" b="1" i="1" u="sng" dirty="0" smtClean="0">
                <a:solidFill>
                  <a:srgbClr val="0000FF"/>
                </a:solidFill>
                <a:latin typeface="Browallia New" pitchFamily="34" charset="-34"/>
                <a:cs typeface="KodchiangUPC" pitchFamily="18" charset="-34"/>
              </a:rPr>
              <a:t>เมื่อได้รับอนุมัติเงินประจำงวด</a:t>
            </a:r>
            <a:endParaRPr lang="th-TH" sz="2800" dirty="0">
              <a:solidFill>
                <a:srgbClr val="0000FF"/>
              </a:solidFill>
            </a:endParaRPr>
          </a:p>
        </p:txBody>
      </p:sp>
      <p:cxnSp>
        <p:nvCxnSpPr>
          <p:cNvPr id="49" name="Elbow Connector 48"/>
          <p:cNvCxnSpPr/>
          <p:nvPr/>
        </p:nvCxnSpPr>
        <p:spPr>
          <a:xfrm>
            <a:off x="3048000" y="4191000"/>
            <a:ext cx="1600200" cy="381000"/>
          </a:xfrm>
          <a:prstGeom prst="bentConnector3">
            <a:avLst>
              <a:gd name="adj1" fmla="val 50000"/>
            </a:avLst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Rounded Rectangle 51"/>
          <p:cNvSpPr/>
          <p:nvPr/>
        </p:nvSpPr>
        <p:spPr>
          <a:xfrm>
            <a:off x="3581400" y="1371600"/>
            <a:ext cx="1828800" cy="533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i="1" u="sng" dirty="0" smtClean="0">
                <a:solidFill>
                  <a:srgbClr val="FF0066"/>
                </a:solidFill>
                <a:latin typeface="Browallia New" pitchFamily="34" charset="-34"/>
                <a:cs typeface="KodchiangUPC" pitchFamily="18" charset="-34"/>
              </a:rPr>
              <a:t>ทราบยอดเงิน</a:t>
            </a:r>
            <a:endParaRPr lang="th-TH" sz="3200" dirty="0">
              <a:solidFill>
                <a:srgbClr val="FF0066"/>
              </a:solidFill>
            </a:endParaRPr>
          </a:p>
        </p:txBody>
      </p:sp>
      <p:cxnSp>
        <p:nvCxnSpPr>
          <p:cNvPr id="64" name="Elbow Connector 63"/>
          <p:cNvCxnSpPr/>
          <p:nvPr/>
        </p:nvCxnSpPr>
        <p:spPr>
          <a:xfrm rot="10800000">
            <a:off x="5486400" y="1752600"/>
            <a:ext cx="2743200" cy="1295400"/>
          </a:xfrm>
          <a:prstGeom prst="bentConnector3">
            <a:avLst>
              <a:gd name="adj1" fmla="val -1"/>
            </a:avLst>
          </a:prstGeom>
          <a:ln>
            <a:miter lim="800000"/>
            <a:headEnd type="arrow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รูปภาพ 3" descr="4_16_fbf96bee2c3a74d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188913"/>
            <a:ext cx="152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5" name="รูปภาพ 4" descr="question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1725" y="4365625"/>
            <a:ext cx="1514475" cy="222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6" name="ชื่อเรื่อง 1"/>
          <p:cNvSpPr>
            <a:spLocks noGrp="1"/>
          </p:cNvSpPr>
          <p:nvPr>
            <p:ph type="title"/>
          </p:nvPr>
        </p:nvSpPr>
        <p:spPr>
          <a:xfrm>
            <a:off x="1763713" y="333375"/>
            <a:ext cx="72009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th-TH" b="1" dirty="0" smtClean="0">
                <a:solidFill>
                  <a:srgbClr val="C00000"/>
                </a:solidFill>
              </a:rPr>
              <a:t>การซื้อ/จ้าง โดยวิธีพิเศษ จำเป็นต้องมี</a:t>
            </a:r>
            <a:br>
              <a:rPr lang="th-TH" b="1" dirty="0" smtClean="0">
                <a:solidFill>
                  <a:srgbClr val="C00000"/>
                </a:solidFill>
              </a:rPr>
            </a:br>
            <a:r>
              <a:rPr lang="th-TH" b="1" dirty="0" smtClean="0">
                <a:solidFill>
                  <a:srgbClr val="C00000"/>
                </a:solidFill>
              </a:rPr>
              <a:t>เหตุผลประกอบทุกครั้งหรือไม่ </a:t>
            </a:r>
            <a:r>
              <a:rPr lang="en-US" b="1" dirty="0" smtClean="0">
                <a:solidFill>
                  <a:srgbClr val="C00000"/>
                </a:solidFill>
              </a:rPr>
              <a:t>?</a:t>
            </a:r>
          </a:p>
        </p:txBody>
      </p:sp>
      <p:sp>
        <p:nvSpPr>
          <p:cNvPr id="70661" name="ชื่อเรื่อง 5"/>
          <p:cNvSpPr txBox="1">
            <a:spLocks/>
          </p:cNvSpPr>
          <p:nvPr/>
        </p:nvSpPr>
        <p:spPr bwMode="auto">
          <a:xfrm>
            <a:off x="323850" y="5445125"/>
            <a:ext cx="6985000" cy="1152525"/>
          </a:xfrm>
          <a:prstGeom prst="rect">
            <a:avLst/>
          </a:prstGeom>
          <a:noFill/>
          <a:ln w="63500">
            <a:solidFill>
              <a:srgbClr val="FF0000"/>
            </a:solidFill>
            <a:prstDash val="dash"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th-TH" sz="3300" b="1">
                <a:latin typeface="Calibri" pitchFamily="34" charset="0"/>
                <a:cs typeface="Angsana New" pitchFamily="18" charset="-34"/>
              </a:rPr>
              <a:t>หนังสือสำนักนายกรัฐมนตรี </a:t>
            </a:r>
            <a:br>
              <a:rPr lang="th-TH" sz="3300" b="1">
                <a:latin typeface="Calibri" pitchFamily="34" charset="0"/>
                <a:cs typeface="Angsana New" pitchFamily="18" charset="-34"/>
              </a:rPr>
            </a:br>
            <a:r>
              <a:rPr lang="th-TH" sz="3300" b="1">
                <a:latin typeface="Calibri" pitchFamily="34" charset="0"/>
                <a:cs typeface="Angsana New" pitchFamily="18" charset="-34"/>
              </a:rPr>
              <a:t>ที่ นร (กวพ) 1305/ว 1170 ลงวันที่ 7 กุมภาพันธ์ 2543</a:t>
            </a:r>
            <a:endParaRPr lang="en-US" sz="3300" b="1">
              <a:latin typeface="Calibri" pitchFamily="34" charset="0"/>
            </a:endParaRPr>
          </a:p>
        </p:txBody>
      </p:sp>
      <p:sp>
        <p:nvSpPr>
          <p:cNvPr id="70662" name="TextBox 7"/>
          <p:cNvSpPr txBox="1">
            <a:spLocks noChangeArrowheads="1"/>
          </p:cNvSpPr>
          <p:nvPr/>
        </p:nvSpPr>
        <p:spPr bwMode="auto">
          <a:xfrm>
            <a:off x="323850" y="1844675"/>
            <a:ext cx="7993063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h-TH" sz="3600" b="1">
                <a:solidFill>
                  <a:srgbClr val="0000CC"/>
                </a:solidFill>
                <a:latin typeface="Calibri" pitchFamily="34" charset="0"/>
                <a:cs typeface="Angsana New" pitchFamily="18" charset="-34"/>
              </a:rPr>
              <a:t>ในการจัดซื้อโดยวิธีพิเศษ ผู้ดำเนินการจัดหาและเจ้าหน้าที่พัสดุ</a:t>
            </a:r>
            <a:r>
              <a:rPr lang="th-TH" sz="3600" b="1" u="sng">
                <a:solidFill>
                  <a:srgbClr val="0000CC"/>
                </a:solidFill>
                <a:latin typeface="Calibri" pitchFamily="34" charset="0"/>
                <a:cs typeface="Angsana New" pitchFamily="18" charset="-34"/>
              </a:rPr>
              <a:t>จะต้องระบุ</a:t>
            </a:r>
            <a:r>
              <a:rPr lang="th-TH" sz="3600" b="1">
                <a:solidFill>
                  <a:srgbClr val="0000CC"/>
                </a:solidFill>
                <a:latin typeface="Calibri" pitchFamily="34" charset="0"/>
                <a:cs typeface="Angsana New" pitchFamily="18" charset="-34"/>
              </a:rPr>
              <a:t>เหตุผลและความจำเป็นที่ต้องซื้อ รายละเอียดของพัสดุที่จะซื้อ และ</a:t>
            </a:r>
            <a:r>
              <a:rPr lang="th-TH" sz="3600" b="1" u="sng">
                <a:solidFill>
                  <a:srgbClr val="0000CC"/>
                </a:solidFill>
                <a:latin typeface="Calibri" pitchFamily="34" charset="0"/>
                <a:cs typeface="Angsana New" pitchFamily="18" charset="-34"/>
              </a:rPr>
              <a:t>เหตุผลความจำเป็นที่จะต้องซื้อ โดยวิธีพิเศษ เสนอต่อหัวหน้าส่วนราชการ เพื่อให้ความเห็นชอบ</a:t>
            </a:r>
            <a:r>
              <a:rPr lang="th-TH" sz="3600" b="1">
                <a:solidFill>
                  <a:srgbClr val="0000CC"/>
                </a:solidFill>
                <a:latin typeface="Calibri" pitchFamily="34" charset="0"/>
                <a:cs typeface="Angsana New" pitchFamily="18" charset="-34"/>
              </a:rPr>
              <a:t> ให้การจัดซื้อโดยวิธีพิเศษ </a:t>
            </a:r>
            <a:r>
              <a:rPr lang="th-TH" sz="3600" b="1" u="sng">
                <a:solidFill>
                  <a:srgbClr val="0000CC"/>
                </a:solidFill>
                <a:latin typeface="Calibri" pitchFamily="34" charset="0"/>
                <a:cs typeface="Angsana New" pitchFamily="18" charset="-34"/>
              </a:rPr>
              <a:t>ตามระเบียบฯ ข้อ 27 ให้ชัดเจน</a:t>
            </a:r>
            <a:endParaRPr lang="th-TH" sz="3600" b="1">
              <a:solidFill>
                <a:srgbClr val="0000CC"/>
              </a:solidFill>
              <a:latin typeface="Calibri" pitchFamily="34" charset="0"/>
              <a:cs typeface="Angsana New" pitchFamily="18" charset="-34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2400" y="152400"/>
            <a:ext cx="8839200" cy="6629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ตัวยึดหมายเลขภาพนิ่ง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176F92-A9F6-4DA6-B9E3-2F4127615207}" type="slidenum">
              <a:rPr lang="en-US"/>
              <a:pPr>
                <a:defRPr/>
              </a:pPr>
              <a:t>121</a:t>
            </a:fld>
            <a:endParaRPr lang="en-US"/>
          </a:p>
        </p:txBody>
      </p:sp>
      <p:sp>
        <p:nvSpPr>
          <p:cNvPr id="66563" name="Rectangle 2"/>
          <p:cNvSpPr>
            <a:spLocks noChangeArrowheads="1"/>
          </p:cNvSpPr>
          <p:nvPr/>
        </p:nvSpPr>
        <p:spPr bwMode="auto">
          <a:xfrm>
            <a:off x="304800" y="152400"/>
            <a:ext cx="8534400" cy="809625"/>
          </a:xfrm>
          <a:prstGeom prst="rect">
            <a:avLst/>
          </a:prstGeom>
          <a:solidFill>
            <a:srgbClr val="E6CD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th-TH" sz="2000"/>
          </a:p>
        </p:txBody>
      </p:sp>
      <p:sp>
        <p:nvSpPr>
          <p:cNvPr id="66564" name="Rectangle 3"/>
          <p:cNvSpPr>
            <a:spLocks noChangeArrowheads="1"/>
          </p:cNvSpPr>
          <p:nvPr/>
        </p:nvSpPr>
        <p:spPr bwMode="auto">
          <a:xfrm>
            <a:off x="304800" y="152400"/>
            <a:ext cx="8458200" cy="7620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anchor="ctr"/>
          <a:lstStyle/>
          <a:p>
            <a:pPr eaLnBrk="0" hangingPunct="0"/>
            <a:r>
              <a:rPr lang="th-TH" sz="4000" b="1">
                <a:solidFill>
                  <a:schemeClr val="bg1"/>
                </a:solidFill>
              </a:rPr>
              <a:t>การดำเนินการซื้อและการจ้างโดยวิธีกรณีพิเศษ</a:t>
            </a:r>
            <a:endParaRPr lang="en-GB" sz="4000" b="1">
              <a:solidFill>
                <a:schemeClr val="bg1"/>
              </a:solidFill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304800" y="1066800"/>
            <a:ext cx="9196388" cy="5448300"/>
            <a:chOff x="132" y="756"/>
            <a:chExt cx="5793" cy="3432"/>
          </a:xfrm>
        </p:grpSpPr>
        <p:sp>
          <p:nvSpPr>
            <p:cNvPr id="66568" name="AutoShape 5"/>
            <p:cNvSpPr>
              <a:spLocks noChangeArrowheads="1"/>
            </p:cNvSpPr>
            <p:nvPr/>
          </p:nvSpPr>
          <p:spPr bwMode="auto">
            <a:xfrm>
              <a:off x="132" y="3192"/>
              <a:ext cx="2064" cy="996"/>
            </a:xfrm>
            <a:prstGeom prst="roundRect">
              <a:avLst>
                <a:gd name="adj" fmla="val 16667"/>
              </a:avLst>
            </a:prstGeom>
            <a:solidFill>
              <a:srgbClr val="99FF99"/>
            </a:solidFill>
            <a:ln w="12700" cap="sq">
              <a:noFill/>
              <a:round/>
              <a:headEnd type="none" w="sm" len="sm"/>
              <a:tailEnd type="none" w="sm" len="sm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eaLnBrk="0" hangingPunct="0">
                <a:spcBef>
                  <a:spcPct val="50000"/>
                </a:spcBef>
              </a:pPr>
              <a:r>
                <a:rPr lang="th-TH" sz="3200" b="1" dirty="0">
                  <a:solidFill>
                    <a:srgbClr val="1902C2"/>
                  </a:solidFill>
                </a:rPr>
                <a:t>ส่วนราชการ /รัฐวิสาหกิจ</a:t>
              </a:r>
              <a:br>
                <a:rPr lang="th-TH" sz="3200" b="1" dirty="0">
                  <a:solidFill>
                    <a:srgbClr val="1902C2"/>
                  </a:solidFill>
                </a:rPr>
              </a:br>
              <a:r>
                <a:rPr lang="th-TH" sz="3200" b="1" dirty="0">
                  <a:solidFill>
                    <a:srgbClr val="1902C2"/>
                  </a:solidFill>
                </a:rPr>
                <a:t>หน่วยงานตามกฎหมาย</a:t>
              </a:r>
              <a:br>
                <a:rPr lang="th-TH" sz="3200" b="1" dirty="0">
                  <a:solidFill>
                    <a:srgbClr val="1902C2"/>
                  </a:solidFill>
                </a:rPr>
              </a:br>
              <a:r>
                <a:rPr lang="th-TH" sz="3200" b="1" dirty="0">
                  <a:solidFill>
                    <a:srgbClr val="1902C2"/>
                  </a:solidFill>
                </a:rPr>
                <a:t>ท้องถิ่น หรือหน่ายงานอื่น</a:t>
              </a:r>
              <a:endParaRPr lang="en-GB" sz="3200" dirty="0">
                <a:solidFill>
                  <a:srgbClr val="1902C2"/>
                </a:solidFill>
              </a:endParaRPr>
            </a:p>
          </p:txBody>
        </p:sp>
        <p:sp>
          <p:nvSpPr>
            <p:cNvPr id="66569" name="AutoShape 6"/>
            <p:cNvSpPr>
              <a:spLocks noChangeArrowheads="1"/>
            </p:cNvSpPr>
            <p:nvPr/>
          </p:nvSpPr>
          <p:spPr bwMode="auto">
            <a:xfrm>
              <a:off x="3060" y="1737"/>
              <a:ext cx="2407" cy="1216"/>
            </a:xfrm>
            <a:prstGeom prst="flowChartDelay">
              <a:avLst/>
            </a:prstGeom>
            <a:solidFill>
              <a:srgbClr val="CCFFFF"/>
            </a:solidFill>
            <a:ln w="12700" cap="sq">
              <a:noFill/>
              <a:miter lim="800000"/>
              <a:headEnd type="none" w="sm" len="sm"/>
              <a:tailEnd type="none" w="sm" len="sm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algn="l" eaLnBrk="0" hangingPunct="0">
                <a:lnSpc>
                  <a:spcPct val="70000"/>
                </a:lnSpc>
                <a:spcBef>
                  <a:spcPct val="50000"/>
                </a:spcBef>
              </a:pPr>
              <a:r>
                <a:rPr lang="th-TH" b="1">
                  <a:solidFill>
                    <a:srgbClr val="1902C2"/>
                  </a:solidFill>
                </a:rPr>
                <a:t>- </a:t>
              </a:r>
              <a:r>
                <a:rPr lang="th-TH" sz="2600" b="1">
                  <a:solidFill>
                    <a:srgbClr val="1902C2"/>
                  </a:solidFill>
                </a:rPr>
                <a:t>วงเงินเกิน 100,000 บาท</a:t>
              </a:r>
            </a:p>
            <a:p>
              <a:pPr algn="l" eaLnBrk="0" hangingPunct="0">
                <a:lnSpc>
                  <a:spcPct val="70000"/>
                </a:lnSpc>
                <a:spcBef>
                  <a:spcPct val="50000"/>
                </a:spcBef>
              </a:pPr>
              <a:r>
                <a:rPr lang="th-TH" sz="2600" b="1">
                  <a:solidFill>
                    <a:srgbClr val="1902C2"/>
                  </a:solidFill>
                </a:rPr>
                <a:t>  หส.ราชการเป็นผู้สั่งซื้อหรือจ้าง</a:t>
              </a:r>
            </a:p>
            <a:p>
              <a:pPr algn="l" eaLnBrk="0" hangingPunct="0">
                <a:lnSpc>
                  <a:spcPct val="70000"/>
                </a:lnSpc>
                <a:spcBef>
                  <a:spcPct val="50000"/>
                </a:spcBef>
              </a:pPr>
              <a:r>
                <a:rPr lang="th-TH" sz="2600" b="1">
                  <a:solidFill>
                    <a:srgbClr val="1902C2"/>
                  </a:solidFill>
                </a:rPr>
                <a:t>- วงเงินไม่เกิน 100,000 บาท </a:t>
              </a:r>
            </a:p>
            <a:p>
              <a:pPr algn="l" eaLnBrk="0" hangingPunct="0">
                <a:lnSpc>
                  <a:spcPct val="70000"/>
                </a:lnSpc>
                <a:spcBef>
                  <a:spcPct val="50000"/>
                </a:spcBef>
              </a:pPr>
              <a:r>
                <a:rPr lang="th-TH" sz="2600" b="1">
                  <a:solidFill>
                    <a:srgbClr val="1902C2"/>
                  </a:solidFill>
                </a:rPr>
                <a:t>  เป็นอำนาจ หัวหน้า จนท.พัสดุ</a:t>
              </a:r>
              <a:endParaRPr lang="en-GB" sz="2600">
                <a:solidFill>
                  <a:srgbClr val="1902C2"/>
                </a:solidFill>
              </a:endParaRPr>
            </a:p>
          </p:txBody>
        </p:sp>
        <p:grpSp>
          <p:nvGrpSpPr>
            <p:cNvPr id="66570" name="Group 7"/>
            <p:cNvGrpSpPr>
              <a:grpSpLocks/>
            </p:cNvGrpSpPr>
            <p:nvPr/>
          </p:nvGrpSpPr>
          <p:grpSpPr bwMode="auto">
            <a:xfrm>
              <a:off x="576" y="756"/>
              <a:ext cx="4908" cy="1116"/>
              <a:chOff x="576" y="756"/>
              <a:chExt cx="4908" cy="1116"/>
            </a:xfrm>
          </p:grpSpPr>
          <p:sp>
            <p:nvSpPr>
              <p:cNvPr id="66580" name="Text Box 8"/>
              <p:cNvSpPr txBox="1">
                <a:spLocks noChangeArrowheads="1"/>
              </p:cNvSpPr>
              <p:nvPr/>
            </p:nvSpPr>
            <p:spPr bwMode="auto">
              <a:xfrm>
                <a:off x="3756" y="912"/>
                <a:ext cx="1728" cy="468"/>
              </a:xfrm>
              <a:prstGeom prst="rect">
                <a:avLst/>
              </a:prstGeom>
              <a:solidFill>
                <a:srgbClr val="E6CDFF"/>
              </a:solidFill>
              <a:ln w="9525">
                <a:noFill/>
                <a:miter lim="800000"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none"/>
              <a:lstStyle/>
              <a:p>
                <a:pPr algn="l" eaLnBrk="0" hangingPunct="0">
                  <a:spcBef>
                    <a:spcPct val="50000"/>
                  </a:spcBef>
                </a:pPr>
                <a:endParaRPr lang="th-TH" sz="2800" b="1">
                  <a:solidFill>
                    <a:srgbClr val="1902C2"/>
                  </a:solidFill>
                </a:endParaRPr>
              </a:p>
            </p:txBody>
          </p:sp>
          <p:sp>
            <p:nvSpPr>
              <p:cNvPr id="66581" name="Text Box 9"/>
              <p:cNvSpPr txBox="1">
                <a:spLocks noChangeArrowheads="1"/>
              </p:cNvSpPr>
              <p:nvPr/>
            </p:nvSpPr>
            <p:spPr bwMode="auto">
              <a:xfrm>
                <a:off x="2268" y="756"/>
                <a:ext cx="864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th-TH" sz="2800" b="1">
                    <a:solidFill>
                      <a:srgbClr val="1902C2"/>
                    </a:solidFill>
                  </a:rPr>
                  <a:t>(ข้อ27)</a:t>
                </a:r>
                <a:endParaRPr lang="en-GB" sz="2800" b="1">
                  <a:solidFill>
                    <a:srgbClr val="1902C2"/>
                  </a:solidFill>
                </a:endParaRPr>
              </a:p>
            </p:txBody>
          </p:sp>
          <p:sp>
            <p:nvSpPr>
              <p:cNvPr id="66582" name="Text Box 10"/>
              <p:cNvSpPr txBox="1">
                <a:spLocks noChangeArrowheads="1"/>
              </p:cNvSpPr>
              <p:nvPr/>
            </p:nvSpPr>
            <p:spPr bwMode="auto">
              <a:xfrm>
                <a:off x="2280" y="1284"/>
                <a:ext cx="724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th-TH" sz="2800" b="1">
                    <a:solidFill>
                      <a:srgbClr val="1902C2"/>
                    </a:solidFill>
                  </a:rPr>
                  <a:t>(ข้อ29) </a:t>
                </a:r>
                <a:endParaRPr lang="en-GB" sz="2800" b="1">
                  <a:solidFill>
                    <a:srgbClr val="1902C2"/>
                  </a:solidFill>
                </a:endParaRPr>
              </a:p>
            </p:txBody>
          </p:sp>
          <p:sp>
            <p:nvSpPr>
              <p:cNvPr id="66583" name="Line 11"/>
              <p:cNvSpPr>
                <a:spLocks noChangeShapeType="1"/>
              </p:cNvSpPr>
              <p:nvPr/>
            </p:nvSpPr>
            <p:spPr bwMode="auto">
              <a:xfrm>
                <a:off x="1920" y="1104"/>
                <a:ext cx="1711" cy="5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miter lim="800000"/>
                <a:headEnd/>
                <a:tailEnd type="triangle" w="med" len="med"/>
              </a:ln>
            </p:spPr>
            <p:txBody>
              <a:bodyPr wrap="none"/>
              <a:lstStyle/>
              <a:p>
                <a:endParaRPr lang="th-TH"/>
              </a:p>
            </p:txBody>
          </p:sp>
          <p:sp>
            <p:nvSpPr>
              <p:cNvPr id="66584" name="Line 12"/>
              <p:cNvSpPr>
                <a:spLocks noChangeShapeType="1"/>
              </p:cNvSpPr>
              <p:nvPr/>
            </p:nvSpPr>
            <p:spPr bwMode="auto">
              <a:xfrm flipH="1" flipV="1">
                <a:off x="1920" y="1320"/>
                <a:ext cx="1643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miter lim="800000"/>
                <a:headEnd/>
                <a:tailEnd type="triangle" w="med" len="med"/>
              </a:ln>
            </p:spPr>
            <p:txBody>
              <a:bodyPr wrap="none"/>
              <a:lstStyle/>
              <a:p>
                <a:endParaRPr lang="th-TH"/>
              </a:p>
            </p:txBody>
          </p:sp>
          <p:sp>
            <p:nvSpPr>
              <p:cNvPr id="66585" name="AutoShape 13"/>
              <p:cNvSpPr>
                <a:spLocks noChangeArrowheads="1"/>
              </p:cNvSpPr>
              <p:nvPr/>
            </p:nvSpPr>
            <p:spPr bwMode="auto">
              <a:xfrm>
                <a:off x="936" y="1488"/>
                <a:ext cx="336" cy="384"/>
              </a:xfrm>
              <a:prstGeom prst="downArrow">
                <a:avLst>
                  <a:gd name="adj1" fmla="val 50000"/>
                  <a:gd name="adj2" fmla="val 28571"/>
                </a:avLst>
              </a:prstGeom>
              <a:solidFill>
                <a:srgbClr val="FF99CC"/>
              </a:solidFill>
              <a:ln w="12700" cap="sq">
                <a:noFill/>
                <a:miter lim="800000"/>
                <a:headEnd type="none" w="sm" len="sm"/>
                <a:tailEnd type="none" w="sm" len="sm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none" anchor="ctr"/>
              <a:lstStyle/>
              <a:p>
                <a:endParaRPr lang="th-TH"/>
              </a:p>
            </p:txBody>
          </p:sp>
          <p:sp>
            <p:nvSpPr>
              <p:cNvPr id="66586" name="AutoShape 14"/>
              <p:cNvSpPr>
                <a:spLocks noChangeArrowheads="1"/>
              </p:cNvSpPr>
              <p:nvPr/>
            </p:nvSpPr>
            <p:spPr bwMode="auto">
              <a:xfrm>
                <a:off x="576" y="876"/>
                <a:ext cx="1104" cy="528"/>
              </a:xfrm>
              <a:prstGeom prst="flowChartAlternateProcess">
                <a:avLst/>
              </a:prstGeom>
              <a:solidFill>
                <a:srgbClr val="00B0F0"/>
              </a:solidFill>
              <a:ln w="12700" cap="sq">
                <a:noFill/>
                <a:miter lim="800000"/>
                <a:headEnd type="none" w="sm" len="sm"/>
                <a:tailEnd type="none" w="sm" len="sm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none" anchor="ctr"/>
              <a:lstStyle/>
              <a:p>
                <a:pPr eaLnBrk="0" hangingPunct="0"/>
                <a:r>
                  <a:rPr lang="th-TH" sz="3200" b="1" dirty="0" err="1">
                    <a:solidFill>
                      <a:schemeClr val="bg1"/>
                    </a:solidFill>
                  </a:rPr>
                  <a:t>จนท.</a:t>
                </a:r>
                <a:r>
                  <a:rPr lang="th-TH" sz="3200" b="1" dirty="0">
                    <a:solidFill>
                      <a:schemeClr val="bg1"/>
                    </a:solidFill>
                  </a:rPr>
                  <a:t>พัสดุ</a:t>
                </a:r>
                <a:endParaRPr lang="en-GB" sz="28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66587" name="Rectangle 15"/>
              <p:cNvSpPr>
                <a:spLocks noChangeArrowheads="1"/>
              </p:cNvSpPr>
              <p:nvPr/>
            </p:nvSpPr>
            <p:spPr bwMode="auto">
              <a:xfrm>
                <a:off x="3804" y="950"/>
                <a:ext cx="1478" cy="3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eaLnBrk="0" hangingPunct="0">
                  <a:spcBef>
                    <a:spcPct val="50000"/>
                  </a:spcBef>
                </a:pPr>
                <a:r>
                  <a:rPr lang="th-TH" sz="3200" b="1">
                    <a:solidFill>
                      <a:srgbClr val="1902C2"/>
                    </a:solidFill>
                  </a:rPr>
                  <a:t>หัวหน้าส่วนราชการ</a:t>
                </a:r>
                <a:endParaRPr lang="en-GB" sz="3200" b="1">
                  <a:solidFill>
                    <a:srgbClr val="1902C2"/>
                  </a:solidFill>
                </a:endParaRPr>
              </a:p>
            </p:txBody>
          </p:sp>
        </p:grpSp>
        <p:grpSp>
          <p:nvGrpSpPr>
            <p:cNvPr id="66571" name="Group 16"/>
            <p:cNvGrpSpPr>
              <a:grpSpLocks/>
            </p:cNvGrpSpPr>
            <p:nvPr/>
          </p:nvGrpSpPr>
          <p:grpSpPr bwMode="auto">
            <a:xfrm>
              <a:off x="180" y="1932"/>
              <a:ext cx="2604" cy="1224"/>
              <a:chOff x="180" y="1932"/>
              <a:chExt cx="2604" cy="1224"/>
            </a:xfrm>
          </p:grpSpPr>
          <p:grpSp>
            <p:nvGrpSpPr>
              <p:cNvPr id="66576" name="Group 17"/>
              <p:cNvGrpSpPr>
                <a:grpSpLocks/>
              </p:cNvGrpSpPr>
              <p:nvPr/>
            </p:nvGrpSpPr>
            <p:grpSpPr bwMode="auto">
              <a:xfrm>
                <a:off x="180" y="1932"/>
                <a:ext cx="1920" cy="1224"/>
                <a:chOff x="180" y="1932"/>
                <a:chExt cx="1920" cy="1224"/>
              </a:xfrm>
            </p:grpSpPr>
            <p:sp>
              <p:nvSpPr>
                <p:cNvPr id="66578" name="AutoShape 18"/>
                <p:cNvSpPr>
                  <a:spLocks noChangeArrowheads="1"/>
                </p:cNvSpPr>
                <p:nvPr/>
              </p:nvSpPr>
              <p:spPr bwMode="auto">
                <a:xfrm>
                  <a:off x="180" y="1932"/>
                  <a:ext cx="1920" cy="816"/>
                </a:xfrm>
                <a:prstGeom prst="flowChartAlternateProcess">
                  <a:avLst/>
                </a:prstGeom>
                <a:solidFill>
                  <a:srgbClr val="FFC000"/>
                </a:solidFill>
                <a:ln w="12700" cap="sq">
                  <a:noFill/>
                  <a:miter lim="800000"/>
                  <a:headEnd type="none" w="sm" len="sm"/>
                  <a:tailEnd type="none" w="sm" len="sm"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txBody>
                <a:bodyPr wrap="none" anchor="ctr"/>
                <a:lstStyle/>
                <a:p>
                  <a:pPr eaLnBrk="0" hangingPunct="0"/>
                  <a:r>
                    <a:rPr lang="th-TH" sz="3200" b="1"/>
                    <a:t>ติดต่อตกลงราคา</a:t>
                  </a:r>
                </a:p>
                <a:p>
                  <a:pPr eaLnBrk="0" hangingPunct="0"/>
                  <a:r>
                    <a:rPr lang="th-TH" sz="3200" b="1"/>
                    <a:t>กับผู้ขายหรือผู้รับจ้าง</a:t>
                  </a:r>
                  <a:endParaRPr lang="en-GB" sz="2800" b="1"/>
                </a:p>
              </p:txBody>
            </p:sp>
            <p:sp>
              <p:nvSpPr>
                <p:cNvPr id="66579" name="AutoShape 19"/>
                <p:cNvSpPr>
                  <a:spLocks noChangeArrowheads="1"/>
                </p:cNvSpPr>
                <p:nvPr/>
              </p:nvSpPr>
              <p:spPr bwMode="auto">
                <a:xfrm>
                  <a:off x="936" y="2796"/>
                  <a:ext cx="336" cy="360"/>
                </a:xfrm>
                <a:prstGeom prst="downArrow">
                  <a:avLst>
                    <a:gd name="adj1" fmla="val 50000"/>
                    <a:gd name="adj2" fmla="val 26786"/>
                  </a:avLst>
                </a:prstGeom>
                <a:solidFill>
                  <a:srgbClr val="FF99CC"/>
                </a:solidFill>
                <a:ln w="12700" cap="sq">
                  <a:noFill/>
                  <a:miter lim="800000"/>
                  <a:headEnd type="none" w="sm" len="sm"/>
                  <a:tailEnd type="none" w="sm" len="sm"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txBody>
                <a:bodyPr wrap="none" anchor="ctr"/>
                <a:lstStyle/>
                <a:p>
                  <a:endParaRPr lang="th-TH"/>
                </a:p>
              </p:txBody>
            </p:sp>
          </p:grpSp>
          <p:sp>
            <p:nvSpPr>
              <p:cNvPr id="66577" name="AutoShape 20"/>
              <p:cNvSpPr>
                <a:spLocks noChangeArrowheads="1"/>
              </p:cNvSpPr>
              <p:nvPr/>
            </p:nvSpPr>
            <p:spPr bwMode="auto">
              <a:xfrm>
                <a:off x="2352" y="2157"/>
                <a:ext cx="432" cy="336"/>
              </a:xfrm>
              <a:prstGeom prst="rightArrow">
                <a:avLst>
                  <a:gd name="adj1" fmla="val 50000"/>
                  <a:gd name="adj2" fmla="val 32143"/>
                </a:avLst>
              </a:prstGeom>
              <a:solidFill>
                <a:srgbClr val="FF99CC"/>
              </a:solidFill>
              <a:ln w="9525">
                <a:noFill/>
                <a:miter lim="800000"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none" anchor="ctr"/>
              <a:lstStyle/>
              <a:p>
                <a:endParaRPr lang="th-TH"/>
              </a:p>
            </p:txBody>
          </p:sp>
        </p:grpSp>
        <p:grpSp>
          <p:nvGrpSpPr>
            <p:cNvPr id="66572" name="Group 21"/>
            <p:cNvGrpSpPr>
              <a:grpSpLocks/>
            </p:cNvGrpSpPr>
            <p:nvPr/>
          </p:nvGrpSpPr>
          <p:grpSpPr bwMode="auto">
            <a:xfrm>
              <a:off x="2276" y="3000"/>
              <a:ext cx="3649" cy="1180"/>
              <a:chOff x="2276" y="3000"/>
              <a:chExt cx="3649" cy="1180"/>
            </a:xfrm>
          </p:grpSpPr>
          <p:sp>
            <p:nvSpPr>
              <p:cNvPr id="66573" name="Text Box 22"/>
              <p:cNvSpPr txBox="1">
                <a:spLocks noChangeArrowheads="1"/>
              </p:cNvSpPr>
              <p:nvPr/>
            </p:nvSpPr>
            <p:spPr bwMode="auto">
              <a:xfrm>
                <a:off x="2277" y="3315"/>
                <a:ext cx="3648" cy="5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l" eaLnBrk="0" hangingPunct="0">
                  <a:spcBef>
                    <a:spcPct val="50000"/>
                  </a:spcBef>
                </a:pPr>
                <a:r>
                  <a:rPr lang="th-TH" sz="2600" b="1"/>
                  <a:t>1. เป็นผู้ทำ/ผลิตเองและนายกรัฐมนตรีอนุมัติ</a:t>
                </a:r>
                <a:br>
                  <a:rPr lang="th-TH" sz="2600" b="1"/>
                </a:br>
                <a:r>
                  <a:rPr lang="th-TH" sz="2600" b="1"/>
                  <a:t>    ให้ซื้อหรือจ้าง</a:t>
                </a:r>
              </a:p>
            </p:txBody>
          </p:sp>
          <p:sp>
            <p:nvSpPr>
              <p:cNvPr id="66574" name="Rectangle 23"/>
              <p:cNvSpPr>
                <a:spLocks noChangeArrowheads="1"/>
              </p:cNvSpPr>
              <p:nvPr/>
            </p:nvSpPr>
            <p:spPr bwMode="auto">
              <a:xfrm>
                <a:off x="2276" y="3872"/>
                <a:ext cx="2836" cy="3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eaLnBrk="0" hangingPunct="0"/>
                <a:r>
                  <a:rPr lang="th-TH" sz="2600" b="1"/>
                  <a:t>2. มีกฎหมาย/มติคณะรัฐมนตรี กำหนดให้ซื้อ/จ้าง</a:t>
                </a:r>
              </a:p>
            </p:txBody>
          </p:sp>
          <p:sp>
            <p:nvSpPr>
              <p:cNvPr id="66575" name="Rectangle 24"/>
              <p:cNvSpPr>
                <a:spLocks noChangeArrowheads="1"/>
              </p:cNvSpPr>
              <p:nvPr/>
            </p:nvSpPr>
            <p:spPr bwMode="auto">
              <a:xfrm>
                <a:off x="3636" y="3000"/>
                <a:ext cx="701" cy="346"/>
              </a:xfrm>
              <a:prstGeom prst="rect">
                <a:avLst/>
              </a:prstGeom>
              <a:solidFill>
                <a:srgbClr val="E6CDFF"/>
              </a:solidFill>
              <a:ln w="9525">
                <a:noFill/>
                <a:miter lim="800000"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none">
                <a:spAutoFit/>
              </a:bodyPr>
              <a:lstStyle/>
              <a:p>
                <a:pPr algn="l" eaLnBrk="0" hangingPunct="0"/>
                <a:r>
                  <a:rPr lang="th-TH" sz="3000" b="1">
                    <a:solidFill>
                      <a:srgbClr val="1902C2"/>
                    </a:solidFill>
                  </a:rPr>
                  <a:t>เงื่อนไข :</a:t>
                </a:r>
              </a:p>
            </p:txBody>
          </p:sp>
        </p:grpSp>
      </p:grpSp>
      <p:sp>
        <p:nvSpPr>
          <p:cNvPr id="66566" name="AutoShape 25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753475" y="6553200"/>
            <a:ext cx="361950" cy="266700"/>
          </a:xfrm>
          <a:prstGeom prst="actionButtonForwardNext">
            <a:avLst/>
          </a:prstGeom>
          <a:noFill/>
          <a:ln w="12700">
            <a:solidFill>
              <a:srgbClr val="4D4D4D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66567" name="AutoShape 26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8353425" y="6553200"/>
            <a:ext cx="352425" cy="266700"/>
          </a:xfrm>
          <a:prstGeom prst="actionButtonBackPrevious">
            <a:avLst/>
          </a:prstGeom>
          <a:noFill/>
          <a:ln w="12700">
            <a:solidFill>
              <a:srgbClr val="4D4D4D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28" name="Rectangle 27"/>
          <p:cNvSpPr/>
          <p:nvPr/>
        </p:nvSpPr>
        <p:spPr>
          <a:xfrm>
            <a:off x="152400" y="152400"/>
            <a:ext cx="8839200" cy="6629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AA63CD-3D4A-485A-A6A5-F5423C625FA3}" type="slidenum">
              <a:rPr lang="en-US"/>
              <a:pPr>
                <a:defRPr/>
              </a:pPr>
              <a:t>122</a:t>
            </a:fld>
            <a:endParaRPr lang="th-TH"/>
          </a:p>
        </p:txBody>
      </p:sp>
      <p:pic>
        <p:nvPicPr>
          <p:cNvPr id="454749" name="Picture 93" descr="contrac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1031475">
            <a:off x="730490" y="304800"/>
            <a:ext cx="2057400" cy="16446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5465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76200"/>
            <a:ext cx="8229600" cy="1143000"/>
          </a:xfrm>
        </p:spPr>
        <p:txBody>
          <a:bodyPr>
            <a:normAutofit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th-TH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00FF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JasmineUPC" pitchFamily="18" charset="-34"/>
                <a:cs typeface="JasmineUPC" pitchFamily="18" charset="-34"/>
              </a:rPr>
              <a:t>...อำนาจในการสั่งซื้อสั่งจ้าง</a:t>
            </a:r>
          </a:p>
        </p:txBody>
      </p:sp>
      <p:graphicFrame>
        <p:nvGraphicFramePr>
          <p:cNvPr id="454748" name="Group 92"/>
          <p:cNvGraphicFramePr>
            <a:graphicFrameLocks noGrp="1"/>
          </p:cNvGraphicFramePr>
          <p:nvPr>
            <p:ph idx="1"/>
          </p:nvPr>
        </p:nvGraphicFramePr>
        <p:xfrm>
          <a:off x="152400" y="1447800"/>
          <a:ext cx="8839200" cy="5269866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2209800"/>
                <a:gridCol w="2209800"/>
                <a:gridCol w="2209800"/>
                <a:gridCol w="2209800"/>
              </a:tblGrid>
              <a:tr h="12922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     วิธีซื้อจ้าง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ผู้มีอำนาจ</a:t>
                      </a:r>
                      <a:endParaRPr kumimoji="0" lang="th-TH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วิธีสอบราคา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วิธีประกวดราคา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e - Auction</a:t>
                      </a:r>
                      <a:endParaRPr kumimoji="0" lang="th-TH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วิธีพิเศษ</a:t>
                      </a:r>
                      <a:endParaRPr kumimoji="0" lang="th-TH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วิธีกรณีพิเศษ</a:t>
                      </a:r>
                      <a:endParaRPr kumimoji="0" lang="th-TH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0000" marR="90000" marT="46800" marB="46800" anchor="ctr" horzOverflow="overflow"/>
                </a:tc>
              </a:tr>
              <a:tr h="1276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หัวหน้า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ส่วนราชการ</a:t>
                      </a:r>
                      <a:endParaRPr kumimoji="0" lang="th-TH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ไม่เกิน 50 ล.</a:t>
                      </a:r>
                      <a:endParaRPr kumimoji="0" lang="th-TH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ไม่เกิน 25 ล.</a:t>
                      </a:r>
                      <a:endParaRPr kumimoji="0" lang="th-TH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99FF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ไม่จำกัดวงเงิน</a:t>
                      </a:r>
                      <a:endParaRPr kumimoji="0" lang="th-TH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0000" marR="90000" marT="46800" marB="46800" anchor="ctr" horzOverflow="overflow"/>
                </a:tc>
              </a:tr>
              <a:tr h="1276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ปลัดกระทรวง</a:t>
                      </a:r>
                      <a:endParaRPr kumimoji="0" lang="th-TH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600" b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เกิน 50 ล.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600" b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แต่ไม่เกิน 100 ล.</a:t>
                      </a:r>
                      <a:endParaRPr kumimoji="0" lang="th-TH" sz="2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เกิน 25 ล.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แต่ไม่เกิน 50 ล.</a:t>
                      </a:r>
                      <a:endParaRPr kumimoji="0" lang="th-TH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99FF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-</a:t>
                      </a:r>
                      <a:endParaRPr kumimoji="0" lang="th-TH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0000" marR="90000" marT="46800" marB="46800" anchor="ctr" horzOverflow="overflow"/>
                </a:tc>
              </a:tr>
              <a:tr h="1276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รัฐมนตรี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เจ้าสังกัด</a:t>
                      </a:r>
                      <a:endParaRPr kumimoji="0" lang="th-TH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600" b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เกิน 100 ล.</a:t>
                      </a:r>
                      <a:endParaRPr kumimoji="0" lang="th-TH" sz="2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เกิน 50 ล.</a:t>
                      </a:r>
                      <a:endParaRPr kumimoji="0" lang="th-TH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99FF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-</a:t>
                      </a:r>
                      <a:endParaRPr kumimoji="0" lang="th-TH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0000" marR="90000" marT="46800" marB="46800" anchor="ctr" horzOverflow="overflow"/>
                </a:tc>
              </a:tr>
            </a:tbl>
          </a:graphicData>
        </a:graphic>
      </p:graphicFrame>
      <p:sp>
        <p:nvSpPr>
          <p:cNvPr id="148512" name="Line 30"/>
          <p:cNvSpPr>
            <a:spLocks noChangeShapeType="1"/>
          </p:cNvSpPr>
          <p:nvPr/>
        </p:nvSpPr>
        <p:spPr bwMode="auto">
          <a:xfrm>
            <a:off x="152400" y="1524000"/>
            <a:ext cx="220980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A08DFC41-B0AF-47AA-84C0-A62F5A52A2CE}" type="slidenum">
              <a:rPr lang="en-US"/>
              <a:pPr/>
              <a:t>123</a:t>
            </a:fld>
            <a:endParaRPr lang="th-TH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417637"/>
            <a:ext cx="7924800" cy="4525963"/>
          </a:xfrm>
        </p:spPr>
        <p:txBody>
          <a:bodyPr>
            <a:normAutofit fontScale="92500" lnSpcReduction="10000"/>
          </a:bodyPr>
          <a:lstStyle/>
          <a:p>
            <a:pPr marL="365760" indent="-256032" fontAlgn="auto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th-TH" sz="3600" b="1" dirty="0">
                <a:solidFill>
                  <a:srgbClr val="FF0000"/>
                </a:solidFill>
                <a:latin typeface="Angsana New" pitchFamily="18" charset="-34"/>
                <a:cs typeface="EucrosiaUPC" pitchFamily="18" charset="-34"/>
              </a:rPr>
              <a:t>“</a:t>
            </a:r>
            <a:r>
              <a:rPr lang="th-TH" sz="3600" b="1" u="sng" dirty="0">
                <a:solidFill>
                  <a:srgbClr val="FF0000"/>
                </a:solidFill>
                <a:latin typeface="Angsana New" pitchFamily="18" charset="-34"/>
                <a:cs typeface="EucrosiaUPC" pitchFamily="18" charset="-34"/>
              </a:rPr>
              <a:t>คำสั่งทางปกครอง</a:t>
            </a:r>
            <a:r>
              <a:rPr lang="th-TH" sz="3600" b="1" dirty="0">
                <a:solidFill>
                  <a:srgbClr val="FF0000"/>
                </a:solidFill>
                <a:latin typeface="Angsana New" pitchFamily="18" charset="-34"/>
                <a:cs typeface="EucrosiaUPC" pitchFamily="18" charset="-34"/>
              </a:rPr>
              <a:t>”  </a:t>
            </a:r>
            <a:r>
              <a:rPr lang="th-TH" sz="3600" b="1" dirty="0">
                <a:solidFill>
                  <a:srgbClr val="0000FF"/>
                </a:solidFill>
                <a:latin typeface="Angsana New" pitchFamily="18" charset="-34"/>
                <a:cs typeface="EucrosiaUPC" pitchFamily="18" charset="-34"/>
              </a:rPr>
              <a:t>หมายความว่า</a:t>
            </a:r>
          </a:p>
          <a:p>
            <a:pPr marL="365760" indent="-256032" fontAlgn="auto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th-TH" sz="3600" b="1" dirty="0">
                <a:solidFill>
                  <a:srgbClr val="0000FF"/>
                </a:solidFill>
                <a:latin typeface="Angsana New" pitchFamily="18" charset="-34"/>
                <a:cs typeface="EucrosiaUPC" pitchFamily="18" charset="-34"/>
              </a:rPr>
              <a:t> (1)  การใช้อำนาจตามกฎหมายของเจ้าหน้าที่  ที่มีผลเป็นการสร้างนิติสัมพันธ์ขึ้นระหว่างบุคคลในอันที่จะก่อ  เปลี่ยนแปลง  โอน  สงวน  ระงับ  หรือมีผลกระทบต่อสถานภาพ  หรือ</a:t>
            </a:r>
            <a:r>
              <a:rPr lang="th-TH" sz="3600" b="1" dirty="0" smtClean="0">
                <a:solidFill>
                  <a:srgbClr val="0000FF"/>
                </a:solidFill>
                <a:latin typeface="Angsana New" pitchFamily="18" charset="-34"/>
                <a:cs typeface="EucrosiaUPC" pitchFamily="18" charset="-34"/>
              </a:rPr>
              <a:t>สิทธิ</a:t>
            </a:r>
          </a:p>
          <a:p>
            <a:pPr marL="365760" indent="-256032" fontAlgn="auto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th-TH" sz="3600" b="1" dirty="0" smtClean="0">
                <a:solidFill>
                  <a:srgbClr val="0000FF"/>
                </a:solidFill>
                <a:latin typeface="Angsana New" pitchFamily="18" charset="-34"/>
                <a:cs typeface="EucrosiaUPC" pitchFamily="18" charset="-34"/>
              </a:rPr>
              <a:t>   หรือ</a:t>
            </a:r>
            <a:r>
              <a:rPr lang="th-TH" sz="3600" b="1" dirty="0">
                <a:solidFill>
                  <a:srgbClr val="0000FF"/>
                </a:solidFill>
                <a:latin typeface="Angsana New" pitchFamily="18" charset="-34"/>
                <a:cs typeface="EucrosiaUPC" pitchFamily="18" charset="-34"/>
              </a:rPr>
              <a:t>หน้าที่ของบุคคล  ไม่ว่าจะเป็นการชั่วคราว  หรือถาวร  </a:t>
            </a:r>
          </a:p>
          <a:p>
            <a:pPr marL="365760" indent="-256032" fontAlgn="auto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th-TH" sz="3600" b="1" dirty="0">
                <a:solidFill>
                  <a:srgbClr val="FF0000"/>
                </a:solidFill>
                <a:latin typeface="Angsana New" pitchFamily="18" charset="-34"/>
                <a:cs typeface="EucrosiaUPC" pitchFamily="18" charset="-34"/>
              </a:rPr>
              <a:t>     </a:t>
            </a:r>
            <a:r>
              <a:rPr lang="en-US" sz="3600" b="1" i="1" dirty="0" smtClean="0">
                <a:solidFill>
                  <a:srgbClr val="FF0000"/>
                </a:solidFill>
                <a:latin typeface="Angsana New" pitchFamily="18" charset="-34"/>
                <a:cs typeface="EucrosiaUPC" pitchFamily="18" charset="-34"/>
              </a:rPr>
              <a:t>Ex.  </a:t>
            </a:r>
            <a:r>
              <a:rPr lang="th-TH" sz="3600" b="1" i="1" dirty="0">
                <a:solidFill>
                  <a:srgbClr val="FF0000"/>
                </a:solidFill>
                <a:latin typeface="Angsana New" pitchFamily="18" charset="-34"/>
                <a:cs typeface="EucrosiaUPC" pitchFamily="18" charset="-34"/>
              </a:rPr>
              <a:t>การสั่งการ  การอนุญาต การอนุมัติ  การ</a:t>
            </a:r>
            <a:r>
              <a:rPr lang="th-TH" sz="3600" b="1" i="1" dirty="0" smtClean="0">
                <a:solidFill>
                  <a:srgbClr val="FF0000"/>
                </a:solidFill>
                <a:latin typeface="Angsana New" pitchFamily="18" charset="-34"/>
                <a:cs typeface="EucrosiaUPC" pitchFamily="18" charset="-34"/>
              </a:rPr>
              <a:t>วินิจฉัย</a:t>
            </a:r>
          </a:p>
          <a:p>
            <a:pPr marL="365760" indent="-256032" fontAlgn="auto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th-TH" sz="3600" b="1" i="1" dirty="0" smtClean="0">
                <a:solidFill>
                  <a:srgbClr val="FF0000"/>
                </a:solidFill>
                <a:latin typeface="Angsana New" pitchFamily="18" charset="-34"/>
                <a:cs typeface="EucrosiaUPC" pitchFamily="18" charset="-34"/>
              </a:rPr>
              <a:t>          การ</a:t>
            </a:r>
            <a:r>
              <a:rPr lang="th-TH" sz="3600" b="1" i="1" dirty="0">
                <a:solidFill>
                  <a:srgbClr val="FF0000"/>
                </a:solidFill>
                <a:latin typeface="Angsana New" pitchFamily="18" charset="-34"/>
                <a:cs typeface="EucrosiaUPC" pitchFamily="18" charset="-34"/>
              </a:rPr>
              <a:t>รับรอง  และการรับจดทะเบียน  แต่ไม่หมาย</a:t>
            </a:r>
            <a:r>
              <a:rPr lang="th-TH" sz="3600" b="1" i="1" dirty="0" smtClean="0">
                <a:solidFill>
                  <a:srgbClr val="FF0000"/>
                </a:solidFill>
                <a:latin typeface="Angsana New" pitchFamily="18" charset="-34"/>
                <a:cs typeface="EucrosiaUPC" pitchFamily="18" charset="-34"/>
              </a:rPr>
              <a:t>รวมถึง</a:t>
            </a:r>
          </a:p>
          <a:p>
            <a:pPr marL="365760" indent="-256032" fontAlgn="auto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th-TH" sz="3600" b="1" i="1" dirty="0" smtClean="0">
                <a:solidFill>
                  <a:srgbClr val="FF0000"/>
                </a:solidFill>
                <a:latin typeface="Angsana New" pitchFamily="18" charset="-34"/>
                <a:cs typeface="EucrosiaUPC" pitchFamily="18" charset="-34"/>
              </a:rPr>
              <a:t>          การ</a:t>
            </a:r>
            <a:r>
              <a:rPr lang="th-TH" sz="3600" b="1" i="1" dirty="0">
                <a:solidFill>
                  <a:srgbClr val="FF0000"/>
                </a:solidFill>
                <a:latin typeface="Angsana New" pitchFamily="18" charset="-34"/>
                <a:cs typeface="EucrosiaUPC" pitchFamily="18" charset="-34"/>
              </a:rPr>
              <a:t>ออกกฎ</a:t>
            </a:r>
          </a:p>
          <a:p>
            <a:pPr marL="365760" indent="-256032" fontAlgn="auto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th-TH" sz="3600" b="1" dirty="0">
                <a:latin typeface="Angsana New" pitchFamily="18" charset="-34"/>
                <a:cs typeface="EucrosiaUPC" pitchFamily="18" charset="-34"/>
              </a:rPr>
              <a:t>(2)  การอื่นที่กำหนดในกฎกระทรวง</a:t>
            </a:r>
          </a:p>
        </p:txBody>
      </p:sp>
      <p:sp>
        <p:nvSpPr>
          <p:cNvPr id="32773" name="Slide Number Placeholder 5"/>
          <p:cNvSpPr txBox="1">
            <a:spLocks noGrp="1"/>
          </p:cNvSpPr>
          <p:nvPr/>
        </p:nvSpPr>
        <p:spPr bwMode="auto">
          <a:xfrm>
            <a:off x="6553200" y="6278563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2195240-3A0D-427C-8E84-07F74AE1E9BC}" type="slidenum">
              <a:rPr lang="en-US" sz="1200"/>
              <a:pPr algn="r"/>
              <a:t>123</a:t>
            </a:fld>
            <a:endParaRPr lang="th-TH" sz="1200"/>
          </a:p>
        </p:txBody>
      </p:sp>
      <p:sp>
        <p:nvSpPr>
          <p:cNvPr id="6" name="Rectangle 5"/>
          <p:cNvSpPr/>
          <p:nvPr/>
        </p:nvSpPr>
        <p:spPr>
          <a:xfrm>
            <a:off x="152400" y="152400"/>
            <a:ext cx="8839200" cy="6629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914400"/>
          </a:xfrm>
          <a:gradFill rotWithShape="1">
            <a:gsLst>
              <a:gs pos="0">
                <a:srgbClr val="3366FF"/>
              </a:gs>
              <a:gs pos="100000">
                <a:srgbClr val="3366FF">
                  <a:gamma/>
                  <a:shade val="46275"/>
                  <a:invGamma/>
                </a:srgbClr>
              </a:gs>
            </a:gsLst>
            <a:lin ang="5400000" scaled="1"/>
          </a:gradFill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th-TH" sz="4400" b="1" dirty="0" smtClean="0">
                <a:solidFill>
                  <a:srgbClr val="FF66FF"/>
                </a:solidFill>
                <a:effectLst/>
                <a:latin typeface="BrowalliaUPC" pitchFamily="34" charset="-34"/>
                <a:cs typeface="BrowalliaUPC" pitchFamily="34" charset="-34"/>
              </a:rPr>
              <a:t>พ.ร.บ. </a:t>
            </a:r>
            <a:r>
              <a:rPr lang="th-TH" sz="4400" b="1" dirty="0">
                <a:solidFill>
                  <a:srgbClr val="FF66FF"/>
                </a:solidFill>
                <a:effectLst/>
                <a:latin typeface="BrowalliaUPC" pitchFamily="34" charset="-34"/>
                <a:cs typeface="BrowalliaUPC" pitchFamily="34" charset="-34"/>
              </a:rPr>
              <a:t>วิธีปฏิบัติราชการทางปกครอง พ.ศ. 2539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4692EF3F-4967-4DFB-8D0B-3A3D02FC4F77}" type="slidenum">
              <a:rPr lang="en-US"/>
              <a:pPr/>
              <a:t>124</a:t>
            </a:fld>
            <a:endParaRPr lang="th-TH"/>
          </a:p>
        </p:txBody>
      </p:sp>
      <p:sp>
        <p:nvSpPr>
          <p:cNvPr id="3379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09600" y="1179512"/>
            <a:ext cx="8001000" cy="5068888"/>
          </a:xfrm>
        </p:spPr>
        <p:txBody>
          <a:bodyPr>
            <a:normAutofit lnSpcReduction="10000"/>
          </a:bodyPr>
          <a:lstStyle/>
          <a:p>
            <a:pPr marL="609600" indent="-609600" algn="thaiDist">
              <a:buFont typeface="Wingdings" pitchFamily="2" charset="2"/>
              <a:buNone/>
            </a:pPr>
            <a:r>
              <a:rPr lang="th-TH" sz="2800" b="1" dirty="0" smtClean="0">
                <a:solidFill>
                  <a:srgbClr val="0000FF"/>
                </a:solidFill>
                <a:latin typeface="BrowalliaUPC" pitchFamily="34" charset="-34"/>
                <a:cs typeface="BrowalliaUPC" pitchFamily="34" charset="-34"/>
              </a:rPr>
              <a:t>ให้การดำเนินการของเจ้าหน้าที่ดังต่อไปนี้ เป็นคำสั่งทางปกครอง</a:t>
            </a:r>
          </a:p>
          <a:p>
            <a:pPr marL="609600" indent="-609600" algn="thaiDist">
              <a:buFont typeface="Wingdings" pitchFamily="2" charset="2"/>
              <a:buNone/>
            </a:pPr>
            <a:r>
              <a:rPr lang="th-TH" sz="2800" b="1" dirty="0" smtClean="0">
                <a:latin typeface="BrowalliaUPC" pitchFamily="34" charset="-34"/>
                <a:cs typeface="BrowalliaUPC" pitchFamily="34" charset="-34"/>
              </a:rPr>
              <a:t>1.  การดำเนินการเกี่ยวกับการจัดหา  หรือให้สิทธิประโยชน์ในกรณี</a:t>
            </a:r>
          </a:p>
          <a:p>
            <a:pPr marL="609600" indent="-609600">
              <a:buFont typeface="Wingdings" pitchFamily="2" charset="2"/>
              <a:buNone/>
            </a:pPr>
            <a:r>
              <a:rPr lang="th-TH" sz="2800" dirty="0" smtClean="0">
                <a:latin typeface="BrowalliaUPC" pitchFamily="34" charset="-34"/>
                <a:cs typeface="BrowalliaUPC" pitchFamily="34" charset="-34"/>
              </a:rPr>
              <a:t>	</a:t>
            </a:r>
            <a:r>
              <a:rPr lang="th-TH" sz="2800" b="1" dirty="0" smtClean="0">
                <a:latin typeface="BrowalliaUPC" pitchFamily="34" charset="-34"/>
                <a:cs typeface="BrowalliaUPC" pitchFamily="34" charset="-34"/>
              </a:rPr>
              <a:t>(1)  การสั่งรับ  หรือไม่รับคำเสนอขาย รับจ้าง  แลกเปลี่ยน ให้เช่า ซื้อ เช่า   </a:t>
            </a:r>
          </a:p>
          <a:p>
            <a:pPr marL="609600" indent="-609600">
              <a:buFont typeface="Wingdings" pitchFamily="2" charset="2"/>
              <a:buNone/>
            </a:pPr>
            <a:r>
              <a:rPr lang="th-TH" sz="2800" b="1" dirty="0" smtClean="0">
                <a:latin typeface="BrowalliaUPC" pitchFamily="34" charset="-34"/>
                <a:cs typeface="BrowalliaUPC" pitchFamily="34" charset="-34"/>
              </a:rPr>
              <a:t>               หรือให้สิทธิประโยชน์</a:t>
            </a:r>
          </a:p>
          <a:p>
            <a:pPr marL="609600" indent="-609600">
              <a:buFont typeface="Wingdings" pitchFamily="2" charset="2"/>
              <a:buNone/>
            </a:pPr>
            <a:r>
              <a:rPr lang="th-TH" sz="2800" b="1" dirty="0" smtClean="0">
                <a:latin typeface="BrowalliaUPC" pitchFamily="34" charset="-34"/>
                <a:cs typeface="BrowalliaUPC" pitchFamily="34" charset="-34"/>
              </a:rPr>
              <a:t>	(2)  การ</a:t>
            </a:r>
            <a:r>
              <a:rPr lang="th-TH" sz="2800" b="1" u="sng" dirty="0" smtClean="0">
                <a:latin typeface="BrowalliaUPC" pitchFamily="34" charset="-34"/>
                <a:cs typeface="BrowalliaUPC" pitchFamily="34" charset="-34"/>
              </a:rPr>
              <a:t>อนุมัติ</a:t>
            </a:r>
            <a:r>
              <a:rPr lang="th-TH" sz="2800" b="1" dirty="0" smtClean="0">
                <a:latin typeface="BrowalliaUPC" pitchFamily="34" charset="-34"/>
                <a:cs typeface="BrowalliaUPC" pitchFamily="34" charset="-34"/>
              </a:rPr>
              <a:t>สั่งซื้อ จ้าง แลกเปลี่ยน เช่า ขาย ให้เช่า หรือให้สิทธิ </a:t>
            </a:r>
          </a:p>
          <a:p>
            <a:pPr marL="609600" indent="-609600">
              <a:buFont typeface="Wingdings" pitchFamily="2" charset="2"/>
              <a:buNone/>
            </a:pPr>
            <a:r>
              <a:rPr lang="th-TH" sz="2800" b="1" dirty="0" smtClean="0">
                <a:latin typeface="BrowalliaUPC" pitchFamily="34" charset="-34"/>
                <a:cs typeface="BrowalliaUPC" pitchFamily="34" charset="-34"/>
              </a:rPr>
              <a:t>                ประโยชน์</a:t>
            </a:r>
          </a:p>
          <a:p>
            <a:pPr marL="609600" indent="-609600">
              <a:buFont typeface="Wingdings" pitchFamily="2" charset="2"/>
              <a:buNone/>
            </a:pPr>
            <a:r>
              <a:rPr lang="th-TH" sz="2800" b="1" dirty="0" smtClean="0">
                <a:latin typeface="BrowalliaUPC" pitchFamily="34" charset="-34"/>
                <a:cs typeface="BrowalliaUPC" pitchFamily="34" charset="-34"/>
              </a:rPr>
              <a:t>	(3)  การสั่งยกเลิกกระบวนการพิจารณาคำเสนอ  หรือการดำเนินการอื่น</a:t>
            </a:r>
          </a:p>
          <a:p>
            <a:pPr marL="609600" indent="-609600">
              <a:buFont typeface="Wingdings" pitchFamily="2" charset="2"/>
              <a:buNone/>
            </a:pPr>
            <a:r>
              <a:rPr lang="th-TH" sz="2800" b="1" dirty="0" smtClean="0">
                <a:latin typeface="BrowalliaUPC" pitchFamily="34" charset="-34"/>
                <a:cs typeface="BrowalliaUPC" pitchFamily="34" charset="-34"/>
              </a:rPr>
              <a:t>               ในลักษณะเดียวกัน</a:t>
            </a:r>
          </a:p>
          <a:p>
            <a:pPr marL="609600" indent="-609600">
              <a:buFont typeface="Wingdings" pitchFamily="2" charset="2"/>
              <a:buNone/>
            </a:pPr>
            <a:r>
              <a:rPr lang="th-TH" sz="2800" b="1" dirty="0" smtClean="0">
                <a:latin typeface="BrowalliaUPC" pitchFamily="34" charset="-34"/>
                <a:cs typeface="BrowalliaUPC" pitchFamily="34" charset="-34"/>
              </a:rPr>
              <a:t>	(4)  การสั่งให้เป็นผู้ทิ้งงาน</a:t>
            </a:r>
          </a:p>
        </p:txBody>
      </p:sp>
      <p:sp>
        <p:nvSpPr>
          <p:cNvPr id="33797" name="Slide Number Placeholder 5"/>
          <p:cNvSpPr txBox="1">
            <a:spLocks noGrp="1"/>
          </p:cNvSpPr>
          <p:nvPr/>
        </p:nvSpPr>
        <p:spPr bwMode="auto">
          <a:xfrm>
            <a:off x="6553200" y="6278563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C8A034A-CE0B-4DEB-A30D-1DFB6CE0CC49}" type="slidenum">
              <a:rPr lang="en-US" sz="1200"/>
              <a:pPr algn="r"/>
              <a:t>124</a:t>
            </a:fld>
            <a:endParaRPr lang="th-TH" sz="1200"/>
          </a:p>
        </p:txBody>
      </p:sp>
      <p:sp>
        <p:nvSpPr>
          <p:cNvPr id="6" name="Rectangle 5"/>
          <p:cNvSpPr/>
          <p:nvPr/>
        </p:nvSpPr>
        <p:spPr>
          <a:xfrm>
            <a:off x="152400" y="152400"/>
            <a:ext cx="8839200" cy="6629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990600"/>
          </a:xfrm>
          <a:gradFill rotWithShape="1">
            <a:gsLst>
              <a:gs pos="0">
                <a:srgbClr val="3366FF"/>
              </a:gs>
              <a:gs pos="100000">
                <a:srgbClr val="3366FF">
                  <a:gamma/>
                  <a:shade val="46275"/>
                  <a:invGamma/>
                </a:srgbClr>
              </a:gs>
            </a:gsLst>
            <a:lin ang="5400000" scaled="1"/>
          </a:gradFill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th-TH" sz="4800" b="1" dirty="0">
                <a:solidFill>
                  <a:srgbClr val="FF66FF"/>
                </a:solidFill>
                <a:latin typeface="BrowalliaUPC" pitchFamily="34" charset="-34"/>
                <a:cs typeface="BrowalliaUPC" pitchFamily="34" charset="-34"/>
              </a:rPr>
              <a:t>กฎกระทรวงฉบับที่ 12 (พ.ศ. 2543)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FB915E68-8000-4313-A457-1E58FCCC68D6}" type="slidenum">
              <a:rPr lang="en-US"/>
              <a:pPr/>
              <a:t>125</a:t>
            </a:fld>
            <a:endParaRPr lang="th-TH"/>
          </a:p>
        </p:txBody>
      </p:sp>
      <p:sp>
        <p:nvSpPr>
          <p:cNvPr id="4301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69875" y="1412875"/>
            <a:ext cx="8569325" cy="5184775"/>
          </a:xfrm>
        </p:spPr>
        <p:txBody>
          <a:bodyPr/>
          <a:lstStyle/>
          <a:p>
            <a:pPr marL="609600" indent="-246063" algn="thaiDist">
              <a:buFont typeface="Wingdings" pitchFamily="2" charset="2"/>
              <a:buNone/>
            </a:pPr>
            <a:r>
              <a:rPr lang="th-TH" sz="4000" b="1" dirty="0" smtClean="0">
                <a:solidFill>
                  <a:srgbClr val="0000FF"/>
                </a:solidFill>
                <a:latin typeface="Angsana New" pitchFamily="18" charset="-34"/>
                <a:cs typeface="EucrosiaUPC" pitchFamily="18" charset="-34"/>
              </a:rPr>
              <a:t>มาตรา  23 วรรคแรก  </a:t>
            </a:r>
          </a:p>
          <a:p>
            <a:pPr marL="609600" indent="-246063" algn="thaiDist">
              <a:buFont typeface="Wingdings" pitchFamily="2" charset="2"/>
              <a:buNone/>
            </a:pPr>
            <a:endParaRPr lang="th-TH" sz="4000" b="1" dirty="0" smtClean="0">
              <a:solidFill>
                <a:srgbClr val="FFFF66"/>
              </a:solidFill>
              <a:latin typeface="Angsana New" pitchFamily="18" charset="-34"/>
              <a:cs typeface="EucrosiaUPC" pitchFamily="18" charset="-34"/>
            </a:endParaRPr>
          </a:p>
          <a:p>
            <a:pPr marL="609600" indent="-246063">
              <a:buFont typeface="Wingdings" pitchFamily="2" charset="2"/>
              <a:buNone/>
            </a:pPr>
            <a:r>
              <a:rPr lang="th-TH" sz="3600" b="1" dirty="0" smtClean="0">
                <a:solidFill>
                  <a:srgbClr val="C00000"/>
                </a:solidFill>
                <a:latin typeface="Angsana New" pitchFamily="18" charset="-34"/>
                <a:cs typeface="EucrosiaUPC" pitchFamily="18" charset="-34"/>
              </a:rPr>
              <a:t>ห้ามมิ</a:t>
            </a:r>
            <a:r>
              <a:rPr lang="th-TH" sz="3600" b="1" dirty="0" smtClean="0">
                <a:latin typeface="Angsana New" pitchFamily="18" charset="-34"/>
                <a:cs typeface="EucrosiaUPC" pitchFamily="18" charset="-34"/>
              </a:rPr>
              <a:t>ให้จ่ายเงิน หรือ</a:t>
            </a:r>
            <a:r>
              <a:rPr lang="th-TH" sz="3600" b="1" dirty="0" smtClean="0">
                <a:solidFill>
                  <a:srgbClr val="C00000"/>
                </a:solidFill>
                <a:latin typeface="Angsana New" pitchFamily="18" charset="-34"/>
                <a:cs typeface="EucrosiaUPC" pitchFamily="18" charset="-34"/>
              </a:rPr>
              <a:t>ก่อหนี้ผูกพัน </a:t>
            </a:r>
            <a:r>
              <a:rPr lang="th-TH" sz="3600" b="1" dirty="0" smtClean="0">
                <a:latin typeface="Angsana New" pitchFamily="18" charset="-34"/>
                <a:cs typeface="EucrosiaUPC" pitchFamily="18" charset="-34"/>
              </a:rPr>
              <a:t>ตาม พ.ร.บ. งบประมาณ</a:t>
            </a:r>
          </a:p>
          <a:p>
            <a:pPr marL="609600" indent="-246063">
              <a:buFont typeface="Wingdings" pitchFamily="2" charset="2"/>
              <a:buNone/>
            </a:pPr>
            <a:r>
              <a:rPr lang="th-TH" sz="3600" b="1" dirty="0" smtClean="0">
                <a:latin typeface="Angsana New" pitchFamily="18" charset="-34"/>
                <a:cs typeface="EucrosiaUPC" pitchFamily="18" charset="-34"/>
              </a:rPr>
              <a:t>รายจ่ายประจำปี หรือ พ.ร.บ. งบประมาณรายจ่ายเพิ่มเติม </a:t>
            </a:r>
          </a:p>
          <a:p>
            <a:pPr marL="609600" indent="-246063">
              <a:buFont typeface="Wingdings" pitchFamily="2" charset="2"/>
              <a:buNone/>
            </a:pPr>
            <a:r>
              <a:rPr lang="th-TH" sz="3600" b="1" dirty="0" smtClean="0">
                <a:solidFill>
                  <a:srgbClr val="C00000"/>
                </a:solidFill>
                <a:latin typeface="Angsana New" pitchFamily="18" charset="-34"/>
                <a:cs typeface="EucrosiaUPC" pitchFamily="18" charset="-34"/>
              </a:rPr>
              <a:t>จนกว่าจะได้รับอนุมัติเงินประจำงวดแล้ว</a:t>
            </a:r>
          </a:p>
          <a:p>
            <a:pPr marL="609600" indent="-246063">
              <a:buFont typeface="Wingdings" pitchFamily="2" charset="2"/>
              <a:buNone/>
            </a:pPr>
            <a:endParaRPr lang="th-TH" sz="2000" b="1" dirty="0" smtClean="0">
              <a:latin typeface="Angsana New" pitchFamily="18" charset="-34"/>
              <a:cs typeface="EucrosiaUPC" pitchFamily="18" charset="-34"/>
            </a:endParaRPr>
          </a:p>
          <a:p>
            <a:pPr marL="609600" indent="-246063" algn="ctr">
              <a:buFont typeface="Wingdings" pitchFamily="2" charset="2"/>
              <a:buNone/>
            </a:pPr>
            <a:r>
              <a:rPr lang="th-TH" sz="3600" b="1" dirty="0" smtClean="0">
                <a:latin typeface="Angsana New" pitchFamily="18" charset="-34"/>
                <a:cs typeface="EucrosiaUPC" pitchFamily="18" charset="-34"/>
              </a:rPr>
              <a:t>  ---------- ฯลฯ----------</a:t>
            </a:r>
          </a:p>
        </p:txBody>
      </p:sp>
      <p:sp>
        <p:nvSpPr>
          <p:cNvPr id="43013" name="Slide Number Placeholder 5"/>
          <p:cNvSpPr txBox="1">
            <a:spLocks noGrp="1"/>
          </p:cNvSpPr>
          <p:nvPr/>
        </p:nvSpPr>
        <p:spPr bwMode="auto">
          <a:xfrm>
            <a:off x="6553200" y="6278563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EC051E57-083A-4733-801A-79C0E53ACF18}" type="slidenum">
              <a:rPr lang="en-US" sz="1200"/>
              <a:pPr algn="r"/>
              <a:t>125</a:t>
            </a:fld>
            <a:endParaRPr lang="th-TH" sz="1200"/>
          </a:p>
        </p:txBody>
      </p:sp>
      <p:sp>
        <p:nvSpPr>
          <p:cNvPr id="6" name="Rectangle 5"/>
          <p:cNvSpPr/>
          <p:nvPr/>
        </p:nvSpPr>
        <p:spPr>
          <a:xfrm>
            <a:off x="152400" y="152400"/>
            <a:ext cx="8839200" cy="6629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07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143000"/>
          </a:xfrm>
          <a:gradFill rotWithShape="1">
            <a:gsLst>
              <a:gs pos="0">
                <a:srgbClr val="3366FF"/>
              </a:gs>
              <a:gs pos="100000">
                <a:srgbClr val="3366FF">
                  <a:gamma/>
                  <a:shade val="46275"/>
                  <a:invGamma/>
                </a:srgbClr>
              </a:gs>
            </a:gsLst>
            <a:lin ang="5400000" scaled="1"/>
          </a:gradFill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anchor="ctr" anchorCtr="0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th-TH" sz="4400" b="1">
                <a:solidFill>
                  <a:srgbClr val="FF66FF"/>
                </a:solidFill>
                <a:latin typeface="BrowalliaUPC" pitchFamily="34" charset="-34"/>
                <a:cs typeface="BrowalliaUPC" pitchFamily="34" charset="-34"/>
              </a:rPr>
              <a:t>พระราชบัญญัติวิธีการงบประมาณ พ.ศ. 2502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49ABB-FA80-4A8E-BAA5-0838C9C82E89}" type="slidenum">
              <a:rPr lang="en-US" smtClean="0"/>
              <a:pPr/>
              <a:t>126</a:t>
            </a:fld>
            <a:endParaRPr lang="th-TH"/>
          </a:p>
        </p:txBody>
      </p:sp>
      <p:cxnSp>
        <p:nvCxnSpPr>
          <p:cNvPr id="8" name="ตัวเชื่อมต่อตรง 7"/>
          <p:cNvCxnSpPr/>
          <p:nvPr/>
        </p:nvCxnSpPr>
        <p:spPr>
          <a:xfrm rot="5400000">
            <a:off x="4990306" y="2247106"/>
            <a:ext cx="381000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" name="สี่เหลี่ยมมุมมน 8"/>
          <p:cNvSpPr/>
          <p:nvPr/>
        </p:nvSpPr>
        <p:spPr>
          <a:xfrm>
            <a:off x="609600" y="1447800"/>
            <a:ext cx="1752600" cy="457200"/>
          </a:xfrm>
          <a:prstGeom prst="roundRect">
            <a:avLst/>
          </a:prstGeom>
          <a:solidFill>
            <a:srgbClr val="FF66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 smtClean="0">
                <a:solidFill>
                  <a:schemeClr val="tx1"/>
                </a:solidFill>
                <a:cs typeface="+mj-cs"/>
              </a:rPr>
              <a:t>ปี </a:t>
            </a:r>
            <a:r>
              <a:rPr lang="th-TH" b="1" dirty="0" err="1" smtClean="0">
                <a:solidFill>
                  <a:schemeClr val="tx1"/>
                </a:solidFill>
                <a:cs typeface="+mj-cs"/>
              </a:rPr>
              <a:t>งป</a:t>
            </a:r>
            <a:r>
              <a:rPr lang="th-TH" b="1" dirty="0" smtClean="0">
                <a:solidFill>
                  <a:schemeClr val="tx1"/>
                </a:solidFill>
                <a:cs typeface="+mj-cs"/>
              </a:rPr>
              <a:t>ม.</a:t>
            </a:r>
            <a:r>
              <a:rPr lang="en-US" b="1" dirty="0" smtClean="0">
                <a:solidFill>
                  <a:schemeClr val="tx1"/>
                </a:solidFill>
                <a:cs typeface="+mj-cs"/>
              </a:rPr>
              <a:t> </a:t>
            </a:r>
            <a:r>
              <a:rPr lang="en-US" b="1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58</a:t>
            </a:r>
            <a:endParaRPr lang="th-TH" b="1" dirty="0">
              <a:solidFill>
                <a:schemeClr val="tx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cxnSp>
        <p:nvCxnSpPr>
          <p:cNvPr id="29" name="ตัวเชื่อมต่อตรง 28"/>
          <p:cNvCxnSpPr/>
          <p:nvPr/>
        </p:nvCxnSpPr>
        <p:spPr>
          <a:xfrm rot="5400000">
            <a:off x="4341812" y="1066006"/>
            <a:ext cx="1676400" cy="1588"/>
          </a:xfrm>
          <a:prstGeom prst="line">
            <a:avLst/>
          </a:prstGeom>
          <a:ln>
            <a:prstDash val="sysDot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0" name="ตัวเชื่อมต่อตรง 29"/>
          <p:cNvCxnSpPr/>
          <p:nvPr/>
        </p:nvCxnSpPr>
        <p:spPr>
          <a:xfrm rot="5400000">
            <a:off x="3618706" y="4076700"/>
            <a:ext cx="3124200" cy="1588"/>
          </a:xfrm>
          <a:prstGeom prst="line">
            <a:avLst/>
          </a:prstGeom>
          <a:ln>
            <a:prstDash val="sysDot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2" name="สี่เหลี่ยมมุมมน 31"/>
          <p:cNvSpPr/>
          <p:nvPr/>
        </p:nvSpPr>
        <p:spPr>
          <a:xfrm>
            <a:off x="762000" y="2743200"/>
            <a:ext cx="3733006" cy="685800"/>
          </a:xfrm>
          <a:prstGeom prst="roundRect">
            <a:avLst/>
          </a:prstGeom>
          <a:noFill/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 smtClean="0">
                <a:solidFill>
                  <a:schemeClr val="tx1"/>
                </a:solidFill>
              </a:rPr>
              <a:t>เริ่มจัดหาเมื่อทราบยอดเงิน</a:t>
            </a:r>
          </a:p>
          <a:p>
            <a:pPr algn="ctr"/>
            <a:r>
              <a:rPr lang="th-TH" sz="1600" b="1" dirty="0" smtClean="0">
                <a:solidFill>
                  <a:schemeClr val="tx1"/>
                </a:solidFill>
              </a:rPr>
              <a:t>( </a:t>
            </a:r>
            <a:r>
              <a:rPr lang="th-TH" sz="2000" b="1" dirty="0" smtClean="0">
                <a:solidFill>
                  <a:schemeClr val="tx1"/>
                </a:solidFill>
                <a:latin typeface="BrowalliaUPC" pitchFamily="34" charset="-34"/>
                <a:cs typeface="BrowalliaUPC" pitchFamily="34" charset="-34"/>
              </a:rPr>
              <a:t>ว </a:t>
            </a:r>
            <a:r>
              <a:rPr lang="en-US" sz="2000" b="1" dirty="0" smtClean="0">
                <a:solidFill>
                  <a:schemeClr val="tx1"/>
                </a:solidFill>
                <a:latin typeface="BrowalliaUPC" pitchFamily="34" charset="-34"/>
                <a:cs typeface="BrowalliaUPC" pitchFamily="34" charset="-34"/>
              </a:rPr>
              <a:t>429 </a:t>
            </a:r>
            <a:r>
              <a:rPr lang="th-TH" sz="2000" b="1" dirty="0" smtClean="0">
                <a:solidFill>
                  <a:schemeClr val="tx1"/>
                </a:solidFill>
                <a:latin typeface="BrowalliaUPC" pitchFamily="34" charset="-34"/>
                <a:cs typeface="BrowalliaUPC" pitchFamily="34" charset="-34"/>
              </a:rPr>
              <a:t>ว</a:t>
            </a:r>
            <a:r>
              <a:rPr lang="en-US" sz="2000" b="1" dirty="0" smtClean="0">
                <a:solidFill>
                  <a:schemeClr val="tx1"/>
                </a:solidFill>
                <a:latin typeface="BrowalliaUPC" pitchFamily="34" charset="-34"/>
                <a:cs typeface="BrowalliaUPC" pitchFamily="34" charset="-34"/>
              </a:rPr>
              <a:t> 320 </a:t>
            </a:r>
            <a:r>
              <a:rPr lang="th-TH" sz="2000" b="1" dirty="0" smtClean="0">
                <a:solidFill>
                  <a:schemeClr val="tx1"/>
                </a:solidFill>
                <a:latin typeface="BrowalliaUPC" pitchFamily="34" charset="-34"/>
                <a:cs typeface="BrowalliaUPC" pitchFamily="34" charset="-34"/>
              </a:rPr>
              <a:t>ว 286 และ ว 5</a:t>
            </a:r>
            <a:r>
              <a:rPr lang="en-US" sz="2000" b="1" dirty="0" smtClean="0">
                <a:solidFill>
                  <a:schemeClr val="tx1"/>
                </a:solidFill>
                <a:latin typeface="BrowalliaUPC" pitchFamily="34" charset="-34"/>
                <a:cs typeface="BrowalliaUPC" pitchFamily="34" charset="-34"/>
              </a:rPr>
              <a:t> </a:t>
            </a:r>
            <a:r>
              <a:rPr lang="th-TH" sz="1600" b="1" dirty="0" smtClean="0">
                <a:solidFill>
                  <a:schemeClr val="tx1"/>
                </a:solidFill>
              </a:rPr>
              <a:t>)</a:t>
            </a:r>
            <a:endParaRPr lang="th-TH" sz="1600" b="1" dirty="0">
              <a:solidFill>
                <a:schemeClr val="tx1"/>
              </a:solidFill>
            </a:endParaRPr>
          </a:p>
        </p:txBody>
      </p:sp>
      <p:cxnSp>
        <p:nvCxnSpPr>
          <p:cNvPr id="34" name="ตัวเชื่อมต่อตรง 33"/>
          <p:cNvCxnSpPr/>
          <p:nvPr/>
        </p:nvCxnSpPr>
        <p:spPr>
          <a:xfrm>
            <a:off x="609600" y="2209800"/>
            <a:ext cx="792480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0" name="สี่เหลี่ยมมุมมน 39"/>
          <p:cNvSpPr/>
          <p:nvPr/>
        </p:nvSpPr>
        <p:spPr>
          <a:xfrm>
            <a:off x="6781800" y="1524000"/>
            <a:ext cx="1752600" cy="457200"/>
          </a:xfrm>
          <a:prstGeom prst="roundRect">
            <a:avLst/>
          </a:prstGeom>
          <a:solidFill>
            <a:srgbClr val="FF66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 smtClean="0">
                <a:solidFill>
                  <a:schemeClr val="tx1"/>
                </a:solidFill>
                <a:cs typeface="+mj-cs"/>
              </a:rPr>
              <a:t>ปี </a:t>
            </a:r>
            <a:r>
              <a:rPr lang="th-TH" b="1" dirty="0" err="1" smtClean="0">
                <a:solidFill>
                  <a:schemeClr val="tx1"/>
                </a:solidFill>
                <a:cs typeface="+mj-cs"/>
              </a:rPr>
              <a:t>งป</a:t>
            </a:r>
            <a:r>
              <a:rPr lang="th-TH" b="1" dirty="0" smtClean="0">
                <a:solidFill>
                  <a:schemeClr val="tx1"/>
                </a:solidFill>
                <a:cs typeface="+mj-cs"/>
              </a:rPr>
              <a:t>ม.</a:t>
            </a:r>
            <a:r>
              <a:rPr lang="en-US" b="1" dirty="0" smtClean="0">
                <a:solidFill>
                  <a:schemeClr val="tx1"/>
                </a:solidFill>
                <a:cs typeface="+mj-cs"/>
              </a:rPr>
              <a:t> </a:t>
            </a:r>
            <a:r>
              <a:rPr lang="en-US" b="1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59</a:t>
            </a:r>
            <a:endParaRPr lang="th-TH" b="1" dirty="0">
              <a:solidFill>
                <a:schemeClr val="tx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cxnSp>
        <p:nvCxnSpPr>
          <p:cNvPr id="47" name="ลูกศรเชื่อมต่อแบบตรง 46"/>
          <p:cNvCxnSpPr/>
          <p:nvPr/>
        </p:nvCxnSpPr>
        <p:spPr>
          <a:xfrm>
            <a:off x="5181600" y="3962400"/>
            <a:ext cx="34290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0" name="สี่เหลี่ยมมุมมน 49"/>
          <p:cNvSpPr/>
          <p:nvPr/>
        </p:nvSpPr>
        <p:spPr>
          <a:xfrm>
            <a:off x="5105400" y="2895600"/>
            <a:ext cx="1752600" cy="838200"/>
          </a:xfrm>
          <a:prstGeom prst="roundRect">
            <a:avLst/>
          </a:prstGeom>
          <a:noFill/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0099"/>
                </a:solidFill>
              </a:rPr>
              <a:t> </a:t>
            </a:r>
            <a:r>
              <a:rPr lang="th-TH" b="1" dirty="0" smtClean="0">
                <a:solidFill>
                  <a:srgbClr val="000099"/>
                </a:solidFill>
              </a:rPr>
              <a:t>ผู้รับจ้าง</a:t>
            </a:r>
          </a:p>
          <a:p>
            <a:pPr algn="ctr"/>
            <a:r>
              <a:rPr lang="th-TH" b="1" dirty="0" smtClean="0">
                <a:solidFill>
                  <a:srgbClr val="000099"/>
                </a:solidFill>
              </a:rPr>
              <a:t>เริ่มปฏิบัติงาน</a:t>
            </a:r>
            <a:endParaRPr lang="th-TH" b="1" u="sng" dirty="0">
              <a:solidFill>
                <a:srgbClr val="000099"/>
              </a:solidFill>
            </a:endParaRPr>
          </a:p>
        </p:txBody>
      </p:sp>
      <p:sp>
        <p:nvSpPr>
          <p:cNvPr id="57" name="สี่เหลี่ยมมุมมน 56"/>
          <p:cNvSpPr/>
          <p:nvPr/>
        </p:nvSpPr>
        <p:spPr>
          <a:xfrm>
            <a:off x="3962400" y="1600200"/>
            <a:ext cx="1219200" cy="457200"/>
          </a:xfrm>
          <a:prstGeom prst="roundRect">
            <a:avLst/>
          </a:prstGeom>
          <a:noFill/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0099"/>
                </a:solidFill>
              </a:rPr>
              <a:t> 30</a:t>
            </a:r>
            <a:r>
              <a:rPr lang="th-TH" b="1" dirty="0" smtClean="0">
                <a:solidFill>
                  <a:srgbClr val="000099"/>
                </a:solidFill>
              </a:rPr>
              <a:t> ก.ย.</a:t>
            </a:r>
            <a:endParaRPr lang="th-TH" b="1" u="sng" dirty="0">
              <a:solidFill>
                <a:srgbClr val="000099"/>
              </a:solidFill>
            </a:endParaRPr>
          </a:p>
        </p:txBody>
      </p:sp>
      <p:sp>
        <p:nvSpPr>
          <p:cNvPr id="58" name="สี่เหลี่ยมมุมมน 57"/>
          <p:cNvSpPr/>
          <p:nvPr/>
        </p:nvSpPr>
        <p:spPr>
          <a:xfrm>
            <a:off x="5181600" y="1600200"/>
            <a:ext cx="914400" cy="457200"/>
          </a:xfrm>
          <a:prstGeom prst="roundRect">
            <a:avLst/>
          </a:prstGeom>
          <a:noFill/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0099"/>
                </a:solidFill>
              </a:rPr>
              <a:t> 1</a:t>
            </a:r>
            <a:r>
              <a:rPr lang="th-TH" b="1" dirty="0" smtClean="0">
                <a:solidFill>
                  <a:srgbClr val="000099"/>
                </a:solidFill>
              </a:rPr>
              <a:t> ต.ค.</a:t>
            </a:r>
            <a:endParaRPr lang="th-TH" b="1" u="sng" dirty="0">
              <a:solidFill>
                <a:srgbClr val="000099"/>
              </a:solidFill>
            </a:endParaRPr>
          </a:p>
        </p:txBody>
      </p:sp>
      <p:sp>
        <p:nvSpPr>
          <p:cNvPr id="59" name="สามเหลี่ยมหน้าจั่ว 58"/>
          <p:cNvSpPr/>
          <p:nvPr/>
        </p:nvSpPr>
        <p:spPr>
          <a:xfrm rot="10800000">
            <a:off x="6705600" y="3657600"/>
            <a:ext cx="457200" cy="3048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1" name="สี่เหลี่ยมมุมมน 60"/>
          <p:cNvSpPr/>
          <p:nvPr/>
        </p:nvSpPr>
        <p:spPr>
          <a:xfrm>
            <a:off x="6400800" y="4648200"/>
            <a:ext cx="1371600" cy="1066800"/>
          </a:xfrm>
          <a:prstGeom prst="roundRect">
            <a:avLst/>
          </a:prstGeom>
          <a:noFill/>
          <a:ln>
            <a:solidFill>
              <a:srgbClr val="0000FF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u="sng" dirty="0" smtClean="0">
                <a:solidFill>
                  <a:srgbClr val="000099"/>
                </a:solidFill>
              </a:rPr>
              <a:t>ทำสัญญา</a:t>
            </a:r>
          </a:p>
          <a:p>
            <a:pPr algn="ctr"/>
            <a:r>
              <a:rPr lang="th-TH" b="1" u="sng" dirty="0" smtClean="0">
                <a:solidFill>
                  <a:srgbClr val="000099"/>
                </a:solidFill>
              </a:rPr>
              <a:t>เมื่อได้รับเงินงวด</a:t>
            </a:r>
            <a:endParaRPr lang="th-TH" b="1" u="sng" dirty="0">
              <a:solidFill>
                <a:srgbClr val="000099"/>
              </a:solidFill>
            </a:endParaRPr>
          </a:p>
        </p:txBody>
      </p:sp>
      <p:pic>
        <p:nvPicPr>
          <p:cNvPr id="65" name="รูปภาพ 64" descr="หลอดไฟ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" y="174172"/>
            <a:ext cx="1066800" cy="1219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1" name="สี่เหลี่ยมมุมมน 39"/>
          <p:cNvSpPr/>
          <p:nvPr/>
        </p:nvSpPr>
        <p:spPr>
          <a:xfrm>
            <a:off x="5486400" y="304800"/>
            <a:ext cx="3276600" cy="838200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 smtClean="0">
                <a:solidFill>
                  <a:schemeClr val="tx1"/>
                </a:solidFill>
              </a:rPr>
              <a:t>การซื้อ / การจ้าง / การเช่า ทั่วไป </a:t>
            </a:r>
          </a:p>
          <a:p>
            <a:pPr algn="ctr"/>
            <a:r>
              <a:rPr lang="th-TH" b="1" dirty="0" smtClean="0">
                <a:solidFill>
                  <a:schemeClr val="tx1"/>
                </a:solidFill>
              </a:rPr>
              <a:t>แบบไม่ต่อเนื่อง</a:t>
            </a:r>
            <a:endParaRPr lang="th-TH" b="1" dirty="0">
              <a:solidFill>
                <a:schemeClr val="tx1"/>
              </a:solidFill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 flipV="1">
            <a:off x="3696494" y="2209800"/>
            <a:ext cx="0" cy="5334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6" name="สี่เหลี่ยมมุมมน 57"/>
          <p:cNvSpPr/>
          <p:nvPr/>
        </p:nvSpPr>
        <p:spPr>
          <a:xfrm>
            <a:off x="2133600" y="2209800"/>
            <a:ext cx="1676400" cy="457200"/>
          </a:xfrm>
          <a:prstGeom prst="roundRect">
            <a:avLst/>
          </a:prstGeom>
          <a:noFill/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0099"/>
                </a:solidFill>
              </a:rPr>
              <a:t> Ex.</a:t>
            </a:r>
            <a:r>
              <a:rPr lang="th-TH" b="1" dirty="0" smtClean="0">
                <a:solidFill>
                  <a:srgbClr val="000099"/>
                </a:solidFill>
              </a:rPr>
              <a:t> 17 </a:t>
            </a:r>
            <a:r>
              <a:rPr lang="th-TH" b="1" dirty="0" err="1" smtClean="0">
                <a:solidFill>
                  <a:srgbClr val="000099"/>
                </a:solidFill>
              </a:rPr>
              <a:t>ก.ย</a:t>
            </a:r>
            <a:endParaRPr lang="th-TH" b="1" u="sng" dirty="0">
              <a:solidFill>
                <a:srgbClr val="000099"/>
              </a:solidFill>
            </a:endParaRPr>
          </a:p>
        </p:txBody>
      </p:sp>
      <p:cxnSp>
        <p:nvCxnSpPr>
          <p:cNvPr id="48" name="Straight Arrow Connector 47"/>
          <p:cNvCxnSpPr>
            <a:stCxn id="59" idx="3"/>
          </p:cNvCxnSpPr>
          <p:nvPr/>
        </p:nvCxnSpPr>
        <p:spPr>
          <a:xfrm flipV="1">
            <a:off x="6934200" y="2209800"/>
            <a:ext cx="0" cy="14478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9" name="สี่เหลี่ยมมุมมน 57"/>
          <p:cNvSpPr/>
          <p:nvPr/>
        </p:nvSpPr>
        <p:spPr>
          <a:xfrm>
            <a:off x="6934200" y="2286000"/>
            <a:ext cx="1447800" cy="457200"/>
          </a:xfrm>
          <a:prstGeom prst="roundRect">
            <a:avLst/>
          </a:prstGeom>
          <a:noFill/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0099"/>
                </a:solidFill>
              </a:rPr>
              <a:t> Ex.</a:t>
            </a:r>
            <a:r>
              <a:rPr lang="th-TH" b="1" dirty="0" smtClean="0">
                <a:solidFill>
                  <a:srgbClr val="000099"/>
                </a:solidFill>
              </a:rPr>
              <a:t> 1 </a:t>
            </a:r>
            <a:r>
              <a:rPr lang="th-TH" b="1" dirty="0" err="1" smtClean="0">
                <a:solidFill>
                  <a:srgbClr val="000099"/>
                </a:solidFill>
              </a:rPr>
              <a:t>พ.ย</a:t>
            </a:r>
            <a:endParaRPr lang="th-TH" b="1" u="sng" dirty="0">
              <a:solidFill>
                <a:srgbClr val="000099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04800" y="4876800"/>
            <a:ext cx="990600" cy="70449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400" b="1" dirty="0" smtClean="0">
                <a:solidFill>
                  <a:sysClr val="windowText" lastClr="000000"/>
                </a:solidFill>
              </a:rPr>
              <a:t>ทำรายงาน</a:t>
            </a:r>
          </a:p>
          <a:p>
            <a:pPr algn="ctr"/>
            <a:r>
              <a:rPr lang="th-TH" sz="1400" b="1" dirty="0" smtClean="0">
                <a:solidFill>
                  <a:sysClr val="windowText" lastClr="000000"/>
                </a:solidFill>
              </a:rPr>
              <a:t>ขอซื้อขอจ้าง</a:t>
            </a:r>
            <a:endParaRPr lang="th-TH" sz="1400" b="1" dirty="0">
              <a:solidFill>
                <a:sysClr val="windowText" lastClr="000000"/>
              </a:solidFill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2743200" y="4858106"/>
            <a:ext cx="1143000" cy="70449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400" b="1" dirty="0" smtClean="0">
                <a:solidFill>
                  <a:sysClr val="windowText" lastClr="000000"/>
                </a:solidFill>
              </a:rPr>
              <a:t>จัดหาพัสดุ</a:t>
            </a:r>
            <a:endParaRPr lang="th-TH" sz="1400" b="1" dirty="0">
              <a:solidFill>
                <a:sysClr val="windowText" lastClr="000000"/>
              </a:solidFill>
            </a:endParaRPr>
          </a:p>
        </p:txBody>
      </p:sp>
      <p:sp>
        <p:nvSpPr>
          <p:cNvPr id="55" name="Rounded Rectangle 54"/>
          <p:cNvSpPr/>
          <p:nvPr/>
        </p:nvSpPr>
        <p:spPr>
          <a:xfrm>
            <a:off x="2743200" y="3581399"/>
            <a:ext cx="1143000" cy="106680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1400" b="1" u="sng" dirty="0" smtClean="0">
                <a:solidFill>
                  <a:srgbClr val="FF0000"/>
                </a:solidFill>
              </a:rPr>
              <a:t>ประกาศ</a:t>
            </a:r>
          </a:p>
          <a:p>
            <a:pPr algn="l"/>
            <a:r>
              <a:rPr lang="th-TH" sz="1400" b="1" dirty="0" smtClean="0">
                <a:solidFill>
                  <a:sysClr val="windowText" lastClr="000000"/>
                </a:solidFill>
              </a:rPr>
              <a:t>- สอบราคา</a:t>
            </a:r>
          </a:p>
          <a:p>
            <a:pPr algn="l"/>
            <a:r>
              <a:rPr lang="th-TH" sz="1400" b="1" dirty="0" smtClean="0">
                <a:solidFill>
                  <a:sysClr val="windowText" lastClr="000000"/>
                </a:solidFill>
              </a:rPr>
              <a:t>- ประกวดราคา</a:t>
            </a:r>
          </a:p>
          <a:p>
            <a:pPr algn="l"/>
            <a:r>
              <a:rPr lang="th-TH" sz="1400" b="1" dirty="0" smtClean="0">
                <a:solidFill>
                  <a:sysClr val="windowText" lastClr="000000"/>
                </a:solidFill>
              </a:rPr>
              <a:t>- </a:t>
            </a:r>
            <a:r>
              <a:rPr lang="en-US" sz="1400" b="1" dirty="0" smtClean="0">
                <a:solidFill>
                  <a:sysClr val="windowText" lastClr="000000"/>
                </a:solidFill>
              </a:rPr>
              <a:t>e-Auction</a:t>
            </a:r>
            <a:endParaRPr lang="th-TH" sz="1400" b="1" dirty="0">
              <a:solidFill>
                <a:sysClr val="windowText" lastClr="000000"/>
              </a:solidFill>
            </a:endParaRPr>
          </a:p>
        </p:txBody>
      </p:sp>
      <p:sp>
        <p:nvSpPr>
          <p:cNvPr id="56" name="Rounded Rectangle 55"/>
          <p:cNvSpPr/>
          <p:nvPr/>
        </p:nvSpPr>
        <p:spPr>
          <a:xfrm>
            <a:off x="2743200" y="5791199"/>
            <a:ext cx="1143000" cy="83820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th-TH" sz="1400" b="1" dirty="0" smtClean="0">
                <a:solidFill>
                  <a:sysClr val="windowText" lastClr="000000"/>
                </a:solidFill>
              </a:rPr>
              <a:t>- ตกลงราคา</a:t>
            </a:r>
          </a:p>
          <a:p>
            <a:pPr algn="l"/>
            <a:r>
              <a:rPr lang="th-TH" sz="1400" b="1" dirty="0" smtClean="0">
                <a:solidFill>
                  <a:sysClr val="windowText" lastClr="000000"/>
                </a:solidFill>
              </a:rPr>
              <a:t>- วิธีพิเศษ</a:t>
            </a:r>
          </a:p>
          <a:p>
            <a:pPr algn="l"/>
            <a:r>
              <a:rPr lang="th-TH" sz="1400" b="1" dirty="0" smtClean="0">
                <a:solidFill>
                  <a:sysClr val="windowText" lastClr="000000"/>
                </a:solidFill>
              </a:rPr>
              <a:t>- วิธีกรณีพิเศษ</a:t>
            </a:r>
            <a:endParaRPr lang="th-TH" sz="1400" b="1" dirty="0">
              <a:solidFill>
                <a:sysClr val="windowText" lastClr="000000"/>
              </a:solidFill>
            </a:endParaRPr>
          </a:p>
        </p:txBody>
      </p:sp>
      <p:sp>
        <p:nvSpPr>
          <p:cNvPr id="62" name="Rounded Rectangle 61"/>
          <p:cNvSpPr/>
          <p:nvPr/>
        </p:nvSpPr>
        <p:spPr>
          <a:xfrm>
            <a:off x="4114800" y="4858106"/>
            <a:ext cx="990600" cy="70449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400" b="1" dirty="0" smtClean="0">
                <a:solidFill>
                  <a:sysClr val="windowText" lastClr="000000"/>
                </a:solidFill>
              </a:rPr>
              <a:t>อนุมัติ</a:t>
            </a:r>
          </a:p>
          <a:p>
            <a:pPr algn="ctr"/>
            <a:r>
              <a:rPr lang="th-TH" sz="1400" b="1" dirty="0" smtClean="0">
                <a:solidFill>
                  <a:sysClr val="windowText" lastClr="000000"/>
                </a:solidFill>
              </a:rPr>
              <a:t>สั่งซื้อสั่งจ้าง</a:t>
            </a:r>
            <a:endParaRPr lang="th-TH" sz="1400" b="1" dirty="0">
              <a:solidFill>
                <a:sysClr val="windowText" lastClr="000000"/>
              </a:solidFill>
            </a:endParaRPr>
          </a:p>
        </p:txBody>
      </p:sp>
      <p:sp>
        <p:nvSpPr>
          <p:cNvPr id="63" name="Rounded Rectangle 62"/>
          <p:cNvSpPr/>
          <p:nvPr/>
        </p:nvSpPr>
        <p:spPr>
          <a:xfrm>
            <a:off x="1524000" y="4876800"/>
            <a:ext cx="990600" cy="70449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400" b="1" dirty="0" smtClean="0">
                <a:solidFill>
                  <a:sysClr val="windowText" lastClr="000000"/>
                </a:solidFill>
              </a:rPr>
              <a:t>หัวหน้าส่วน</a:t>
            </a:r>
          </a:p>
          <a:p>
            <a:pPr algn="ctr"/>
            <a:r>
              <a:rPr lang="th-TH" sz="1400" b="1" dirty="0" smtClean="0">
                <a:solidFill>
                  <a:sysClr val="windowText" lastClr="000000"/>
                </a:solidFill>
              </a:rPr>
              <a:t>เห็นชอบ</a:t>
            </a:r>
            <a:endParaRPr lang="th-TH" sz="1400" b="1" dirty="0">
              <a:solidFill>
                <a:sysClr val="windowText" lastClr="000000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295400" y="5181600"/>
            <a:ext cx="2286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2514600" y="5181600"/>
            <a:ext cx="2286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3886200" y="5181600"/>
            <a:ext cx="2286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>
            <a:stCxn id="55" idx="2"/>
            <a:endCxn id="52" idx="0"/>
          </p:cNvCxnSpPr>
          <p:nvPr/>
        </p:nvCxnSpPr>
        <p:spPr>
          <a:xfrm>
            <a:off x="3314700" y="4648200"/>
            <a:ext cx="0" cy="20990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>
            <a:off x="3352800" y="5581294"/>
            <a:ext cx="0" cy="20990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/>
          <p:nvPr/>
        </p:nvCxnSpPr>
        <p:spPr>
          <a:xfrm>
            <a:off x="5105400" y="5181600"/>
            <a:ext cx="1295400" cy="0"/>
          </a:xfrm>
          <a:prstGeom prst="straightConnector1">
            <a:avLst/>
          </a:prstGeom>
          <a:ln>
            <a:prstDash val="sysDot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/>
          <p:nvPr/>
        </p:nvCxnSpPr>
        <p:spPr>
          <a:xfrm flipV="1">
            <a:off x="6934200" y="3962400"/>
            <a:ext cx="0" cy="6858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152400" y="152400"/>
            <a:ext cx="8839200" cy="6629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2647090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49ABB-FA80-4A8E-BAA5-0838C9C82E89}" type="slidenum">
              <a:rPr lang="en-US" smtClean="0"/>
              <a:pPr/>
              <a:t>127</a:t>
            </a:fld>
            <a:endParaRPr lang="th-TH"/>
          </a:p>
        </p:txBody>
      </p:sp>
      <p:cxnSp>
        <p:nvCxnSpPr>
          <p:cNvPr id="8" name="ตัวเชื่อมต่อตรง 7"/>
          <p:cNvCxnSpPr/>
          <p:nvPr/>
        </p:nvCxnSpPr>
        <p:spPr>
          <a:xfrm rot="5400000">
            <a:off x="4685506" y="3085306"/>
            <a:ext cx="381000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" name="สี่เหลี่ยมมุมมน 8"/>
          <p:cNvSpPr/>
          <p:nvPr/>
        </p:nvSpPr>
        <p:spPr>
          <a:xfrm>
            <a:off x="533400" y="2438400"/>
            <a:ext cx="1752600" cy="457200"/>
          </a:xfrm>
          <a:prstGeom prst="roundRect">
            <a:avLst/>
          </a:prstGeom>
          <a:solidFill>
            <a:srgbClr val="FF66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 smtClean="0">
                <a:solidFill>
                  <a:schemeClr val="tx1"/>
                </a:solidFill>
              </a:rPr>
              <a:t>ปี </a:t>
            </a:r>
            <a:r>
              <a:rPr lang="th-TH" b="1" dirty="0" err="1" smtClean="0">
                <a:solidFill>
                  <a:schemeClr val="tx1"/>
                </a:solidFill>
              </a:rPr>
              <a:t>งป</a:t>
            </a:r>
            <a:r>
              <a:rPr lang="th-TH" b="1" dirty="0" smtClean="0">
                <a:solidFill>
                  <a:schemeClr val="tx1"/>
                </a:solidFill>
              </a:rPr>
              <a:t>ม.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58</a:t>
            </a:r>
            <a:endParaRPr lang="th-TH" b="1" dirty="0">
              <a:solidFill>
                <a:schemeClr val="tx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13" name="สี่เหลี่ยมมุมมน 12"/>
          <p:cNvSpPr/>
          <p:nvPr/>
        </p:nvSpPr>
        <p:spPr>
          <a:xfrm>
            <a:off x="1371600" y="1752600"/>
            <a:ext cx="2590800" cy="457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 smtClean="0">
                <a:solidFill>
                  <a:schemeClr val="tx1"/>
                </a:solidFill>
              </a:rPr>
              <a:t>สัญญาจ้าง ❶ </a:t>
            </a:r>
            <a:r>
              <a:rPr lang="en-US" b="1" dirty="0" smtClean="0">
                <a:solidFill>
                  <a:schemeClr val="tx1"/>
                </a:solidFill>
              </a:rPr>
              <a:t>12 </a:t>
            </a:r>
            <a:r>
              <a:rPr lang="th-TH" b="1" dirty="0" smtClean="0">
                <a:solidFill>
                  <a:schemeClr val="tx1"/>
                </a:solidFill>
              </a:rPr>
              <a:t>เดือน </a:t>
            </a:r>
            <a:endParaRPr lang="th-TH" b="1" dirty="0">
              <a:solidFill>
                <a:schemeClr val="tx1"/>
              </a:solidFill>
            </a:endParaRPr>
          </a:p>
        </p:txBody>
      </p:sp>
      <p:cxnSp>
        <p:nvCxnSpPr>
          <p:cNvPr id="15" name="ลูกศรเชื่อมต่อแบบตรง 14"/>
          <p:cNvCxnSpPr/>
          <p:nvPr/>
        </p:nvCxnSpPr>
        <p:spPr>
          <a:xfrm>
            <a:off x="2133600" y="1598612"/>
            <a:ext cx="2514600" cy="1588"/>
          </a:xfrm>
          <a:prstGeom prst="straightConnector1">
            <a:avLst/>
          </a:prstGeom>
          <a:ln>
            <a:prstDash val="sysDot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7" name="สี่เหลี่ยมมุมมน 16"/>
          <p:cNvSpPr/>
          <p:nvPr/>
        </p:nvSpPr>
        <p:spPr>
          <a:xfrm>
            <a:off x="1371600" y="1066800"/>
            <a:ext cx="2590800" cy="457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 smtClean="0">
                <a:solidFill>
                  <a:schemeClr val="tx1"/>
                </a:solidFill>
              </a:rPr>
              <a:t>สัญญาจ้าง ❷ .....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th-TH" b="1" dirty="0" smtClean="0">
                <a:solidFill>
                  <a:schemeClr val="tx1"/>
                </a:solidFill>
              </a:rPr>
              <a:t>เดือน </a:t>
            </a:r>
            <a:endParaRPr lang="th-TH" b="1" dirty="0">
              <a:solidFill>
                <a:schemeClr val="tx1"/>
              </a:solidFill>
            </a:endParaRPr>
          </a:p>
        </p:txBody>
      </p:sp>
      <p:sp>
        <p:nvSpPr>
          <p:cNvPr id="18" name="สี่เหลี่ยมมุมมน 17"/>
          <p:cNvSpPr/>
          <p:nvPr/>
        </p:nvSpPr>
        <p:spPr>
          <a:xfrm>
            <a:off x="1371600" y="228600"/>
            <a:ext cx="2590800" cy="762000"/>
          </a:xfrm>
          <a:prstGeom prst="roundRect">
            <a:avLst/>
          </a:prstGeom>
          <a:noFill/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u="sng" dirty="0" smtClean="0">
                <a:solidFill>
                  <a:srgbClr val="C00000"/>
                </a:solidFill>
              </a:rPr>
              <a:t>จ้างเพิ่ม</a:t>
            </a:r>
            <a:endParaRPr lang="en-US" b="1" u="sng" dirty="0" smtClean="0">
              <a:solidFill>
                <a:srgbClr val="C00000"/>
              </a:solidFill>
            </a:endParaRPr>
          </a:p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24 (5) repeat order</a:t>
            </a:r>
            <a:endParaRPr lang="th-TH" sz="2000" b="1" dirty="0">
              <a:solidFill>
                <a:schemeClr val="tx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cxnSp>
        <p:nvCxnSpPr>
          <p:cNvPr id="26" name="ลูกศรเชื่อมต่อแบบตรง 25"/>
          <p:cNvCxnSpPr/>
          <p:nvPr/>
        </p:nvCxnSpPr>
        <p:spPr>
          <a:xfrm>
            <a:off x="533400" y="2286000"/>
            <a:ext cx="41148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ตัวเชื่อมต่อตรง 28"/>
          <p:cNvCxnSpPr/>
          <p:nvPr/>
        </p:nvCxnSpPr>
        <p:spPr>
          <a:xfrm rot="5400000">
            <a:off x="4037806" y="1904206"/>
            <a:ext cx="1676400" cy="1588"/>
          </a:xfrm>
          <a:prstGeom prst="line">
            <a:avLst/>
          </a:prstGeom>
          <a:ln>
            <a:prstDash val="sysDot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0" name="ตัวเชื่อมต่อตรง 29"/>
          <p:cNvCxnSpPr/>
          <p:nvPr/>
        </p:nvCxnSpPr>
        <p:spPr>
          <a:xfrm rot="5400000">
            <a:off x="3314700" y="4991100"/>
            <a:ext cx="3124200" cy="1588"/>
          </a:xfrm>
          <a:prstGeom prst="line">
            <a:avLst/>
          </a:prstGeom>
          <a:ln>
            <a:prstDash val="sysDot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1" name="สี่เหลี่ยมมุมมน 30"/>
          <p:cNvSpPr/>
          <p:nvPr/>
        </p:nvSpPr>
        <p:spPr>
          <a:xfrm>
            <a:off x="1143000" y="3200400"/>
            <a:ext cx="3048000" cy="457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 smtClean="0">
                <a:solidFill>
                  <a:schemeClr val="tx1"/>
                </a:solidFill>
              </a:rPr>
              <a:t>สัญญาจ้าง ❶ ❷ สิ้นสุด </a:t>
            </a:r>
            <a:endParaRPr lang="th-TH" b="1" dirty="0">
              <a:solidFill>
                <a:schemeClr val="tx1"/>
              </a:solidFill>
            </a:endParaRPr>
          </a:p>
        </p:txBody>
      </p:sp>
      <p:sp>
        <p:nvSpPr>
          <p:cNvPr id="32" name="สี่เหลี่ยมมุมมน 31"/>
          <p:cNvSpPr/>
          <p:nvPr/>
        </p:nvSpPr>
        <p:spPr>
          <a:xfrm>
            <a:off x="1295400" y="4343400"/>
            <a:ext cx="2743200" cy="685800"/>
          </a:xfrm>
          <a:prstGeom prst="roundRect">
            <a:avLst/>
          </a:prstGeom>
          <a:noFill/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 smtClean="0">
                <a:solidFill>
                  <a:schemeClr val="tx1"/>
                </a:solidFill>
              </a:rPr>
              <a:t>เริ่มจัดหาเมื่อทราบยอดเงิน</a:t>
            </a:r>
          </a:p>
          <a:p>
            <a:pPr algn="ctr"/>
            <a:r>
              <a:rPr lang="th-TH" sz="1600" b="1" dirty="0" smtClean="0">
                <a:solidFill>
                  <a:schemeClr val="tx1"/>
                </a:solidFill>
              </a:rPr>
              <a:t>( </a:t>
            </a:r>
            <a:r>
              <a:rPr lang="th-TH" sz="2000" b="1" dirty="0" smtClean="0">
                <a:solidFill>
                  <a:schemeClr val="tx1"/>
                </a:solidFill>
                <a:latin typeface="BrowalliaUPC" pitchFamily="34" charset="-34"/>
                <a:cs typeface="BrowalliaUPC" pitchFamily="34" charset="-34"/>
              </a:rPr>
              <a:t>ว </a:t>
            </a:r>
            <a:r>
              <a:rPr lang="en-US" sz="2000" b="1" dirty="0" smtClean="0">
                <a:solidFill>
                  <a:schemeClr val="tx1"/>
                </a:solidFill>
                <a:latin typeface="BrowalliaUPC" pitchFamily="34" charset="-34"/>
                <a:cs typeface="BrowalliaUPC" pitchFamily="34" charset="-34"/>
              </a:rPr>
              <a:t>429 </a:t>
            </a:r>
            <a:r>
              <a:rPr lang="th-TH" sz="2000" b="1" dirty="0" smtClean="0">
                <a:solidFill>
                  <a:schemeClr val="tx1"/>
                </a:solidFill>
                <a:latin typeface="BrowalliaUPC" pitchFamily="34" charset="-34"/>
                <a:cs typeface="BrowalliaUPC" pitchFamily="34" charset="-34"/>
              </a:rPr>
              <a:t>ว</a:t>
            </a:r>
            <a:r>
              <a:rPr lang="en-US" sz="2000" b="1" dirty="0" smtClean="0">
                <a:solidFill>
                  <a:schemeClr val="tx1"/>
                </a:solidFill>
                <a:latin typeface="BrowalliaUPC" pitchFamily="34" charset="-34"/>
                <a:cs typeface="BrowalliaUPC" pitchFamily="34" charset="-34"/>
              </a:rPr>
              <a:t> 320 </a:t>
            </a:r>
            <a:r>
              <a:rPr lang="th-TH" sz="2000" b="1" dirty="0" smtClean="0">
                <a:solidFill>
                  <a:schemeClr val="tx1"/>
                </a:solidFill>
                <a:latin typeface="BrowalliaUPC" pitchFamily="34" charset="-34"/>
                <a:cs typeface="BrowalliaUPC" pitchFamily="34" charset="-34"/>
              </a:rPr>
              <a:t>ว 286 และ ว 5</a:t>
            </a:r>
            <a:r>
              <a:rPr lang="en-US" sz="2000" b="1" dirty="0" smtClean="0">
                <a:solidFill>
                  <a:schemeClr val="tx1"/>
                </a:solidFill>
                <a:latin typeface="BrowalliaUPC" pitchFamily="34" charset="-34"/>
                <a:cs typeface="BrowalliaUPC" pitchFamily="34" charset="-34"/>
              </a:rPr>
              <a:t> </a:t>
            </a:r>
            <a:r>
              <a:rPr lang="th-TH" sz="1600" b="1" dirty="0" smtClean="0">
                <a:solidFill>
                  <a:schemeClr val="tx1"/>
                </a:solidFill>
              </a:rPr>
              <a:t>)</a:t>
            </a:r>
            <a:endParaRPr lang="th-TH" sz="1600" b="1" dirty="0">
              <a:solidFill>
                <a:schemeClr val="tx1"/>
              </a:solidFill>
            </a:endParaRPr>
          </a:p>
        </p:txBody>
      </p:sp>
      <p:cxnSp>
        <p:nvCxnSpPr>
          <p:cNvPr id="34" name="ตัวเชื่อมต่อตรง 33"/>
          <p:cNvCxnSpPr/>
          <p:nvPr/>
        </p:nvCxnSpPr>
        <p:spPr>
          <a:xfrm>
            <a:off x="609600" y="3048000"/>
            <a:ext cx="792480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6" name="สี่เหลี่ยมมุมมน 35"/>
          <p:cNvSpPr/>
          <p:nvPr/>
        </p:nvSpPr>
        <p:spPr>
          <a:xfrm>
            <a:off x="1676400" y="3733800"/>
            <a:ext cx="1981200" cy="457200"/>
          </a:xfrm>
          <a:prstGeom prst="roundRect">
            <a:avLst/>
          </a:prstGeom>
          <a:noFill/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cs typeface="+mj-cs"/>
              </a:rPr>
              <a:t> </a:t>
            </a:r>
            <a:r>
              <a:rPr lang="th-TH" b="1" dirty="0" smtClean="0">
                <a:solidFill>
                  <a:schemeClr val="tx1"/>
                </a:solidFill>
                <a:cs typeface="+mj-cs"/>
              </a:rPr>
              <a:t>จำเป็นต้อง </a:t>
            </a:r>
            <a:r>
              <a:rPr lang="th-TH" b="1" u="sng" dirty="0" smtClean="0">
                <a:solidFill>
                  <a:srgbClr val="C00000"/>
                </a:solidFill>
                <a:cs typeface="+mj-cs"/>
              </a:rPr>
              <a:t>จ้างต่อ</a:t>
            </a:r>
            <a:endParaRPr lang="th-TH" b="1" u="sng" dirty="0">
              <a:solidFill>
                <a:srgbClr val="C00000"/>
              </a:solidFill>
              <a:cs typeface="+mj-cs"/>
            </a:endParaRPr>
          </a:p>
        </p:txBody>
      </p:sp>
      <p:sp>
        <p:nvSpPr>
          <p:cNvPr id="37" name="สี่เหลี่ยมมุมมน 36"/>
          <p:cNvSpPr/>
          <p:nvPr/>
        </p:nvSpPr>
        <p:spPr>
          <a:xfrm>
            <a:off x="3124200" y="5181600"/>
            <a:ext cx="1371600" cy="457200"/>
          </a:xfrm>
          <a:prstGeom prst="roundRect">
            <a:avLst/>
          </a:prstGeom>
          <a:noFill/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0099"/>
                </a:solidFill>
              </a:rPr>
              <a:t> </a:t>
            </a:r>
            <a:r>
              <a:rPr lang="th-TH" b="1" dirty="0" smtClean="0">
                <a:solidFill>
                  <a:srgbClr val="000099"/>
                </a:solidFill>
              </a:rPr>
              <a:t>รายใหม่</a:t>
            </a:r>
            <a:endParaRPr lang="th-TH" b="1" u="sng" dirty="0">
              <a:solidFill>
                <a:srgbClr val="000099"/>
              </a:solidFill>
            </a:endParaRPr>
          </a:p>
        </p:txBody>
      </p:sp>
      <p:sp>
        <p:nvSpPr>
          <p:cNvPr id="38" name="สี่เหลี่ยมมุมมน 37"/>
          <p:cNvSpPr/>
          <p:nvPr/>
        </p:nvSpPr>
        <p:spPr>
          <a:xfrm>
            <a:off x="533400" y="5181600"/>
            <a:ext cx="1371600" cy="457200"/>
          </a:xfrm>
          <a:prstGeom prst="roundRect">
            <a:avLst/>
          </a:prstGeom>
          <a:noFill/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 smtClean="0">
                <a:solidFill>
                  <a:srgbClr val="C00000"/>
                </a:solidFill>
              </a:rPr>
              <a:t>รายเดิม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endParaRPr lang="th-TH" b="1" u="sng" dirty="0">
              <a:solidFill>
                <a:srgbClr val="C00000"/>
              </a:solidFill>
            </a:endParaRPr>
          </a:p>
        </p:txBody>
      </p:sp>
      <p:sp>
        <p:nvSpPr>
          <p:cNvPr id="39" name="สี่เหลี่ยมมุมมน 38"/>
          <p:cNvSpPr/>
          <p:nvPr/>
        </p:nvSpPr>
        <p:spPr>
          <a:xfrm>
            <a:off x="228600" y="5791200"/>
            <a:ext cx="2743200" cy="762000"/>
          </a:xfrm>
          <a:prstGeom prst="roundRect">
            <a:avLst/>
          </a:prstGeom>
          <a:noFill/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b="1" dirty="0" smtClean="0">
                <a:solidFill>
                  <a:srgbClr val="C00000"/>
                </a:solidFill>
                <a:latin typeface="Angsana New" panose="02020603050405020304" pitchFamily="18" charset="-34"/>
                <a:cs typeface="+mj-cs"/>
              </a:rPr>
              <a:t>ว </a:t>
            </a:r>
            <a:r>
              <a:rPr lang="en-US" sz="2000" b="1" dirty="0" smtClean="0">
                <a:solidFill>
                  <a:srgbClr val="C0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8186</a:t>
            </a:r>
          </a:p>
          <a:p>
            <a:r>
              <a:rPr lang="th-TH" sz="2000" b="1" dirty="0" smtClean="0">
                <a:solidFill>
                  <a:srgbClr val="C00000"/>
                </a:solidFill>
                <a:latin typeface="Angsana New" panose="02020603050405020304" pitchFamily="18" charset="-34"/>
                <a:cs typeface="+mj-cs"/>
              </a:rPr>
              <a:t>ใช้ </a:t>
            </a:r>
            <a:r>
              <a:rPr lang="en-US" sz="2000" b="1" dirty="0" smtClean="0">
                <a:solidFill>
                  <a:srgbClr val="C0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repeat order</a:t>
            </a:r>
            <a:r>
              <a:rPr lang="en-US" sz="2000" b="1" dirty="0" smtClean="0">
                <a:solidFill>
                  <a:srgbClr val="C00000"/>
                </a:solidFill>
                <a:cs typeface="+mj-cs"/>
              </a:rPr>
              <a:t> </a:t>
            </a:r>
            <a:r>
              <a:rPr lang="th-TH" sz="2000" b="1" dirty="0" smtClean="0">
                <a:solidFill>
                  <a:srgbClr val="C00000"/>
                </a:solidFill>
                <a:cs typeface="+mj-cs"/>
              </a:rPr>
              <a:t>โดยอนุโลม </a:t>
            </a:r>
            <a:r>
              <a:rPr lang="en-US" sz="2000" b="1" dirty="0" smtClean="0">
                <a:solidFill>
                  <a:srgbClr val="C00000"/>
                </a:solidFill>
                <a:cs typeface="+mj-cs"/>
              </a:rPr>
              <a:t> </a:t>
            </a:r>
            <a:r>
              <a:rPr lang="en-US" b="1" dirty="0" smtClean="0">
                <a:solidFill>
                  <a:srgbClr val="C00000"/>
                </a:solidFill>
                <a:cs typeface="+mj-cs"/>
              </a:rPr>
              <a:t>  </a:t>
            </a:r>
            <a:endParaRPr lang="th-TH" b="1" u="sng" dirty="0">
              <a:solidFill>
                <a:srgbClr val="C00000"/>
              </a:solidFill>
              <a:cs typeface="+mj-cs"/>
            </a:endParaRPr>
          </a:p>
        </p:txBody>
      </p:sp>
      <p:sp>
        <p:nvSpPr>
          <p:cNvPr id="40" name="สี่เหลี่ยมมุมมน 39"/>
          <p:cNvSpPr/>
          <p:nvPr/>
        </p:nvSpPr>
        <p:spPr>
          <a:xfrm>
            <a:off x="6781800" y="2438400"/>
            <a:ext cx="1752600" cy="457200"/>
          </a:xfrm>
          <a:prstGeom prst="roundRect">
            <a:avLst/>
          </a:prstGeom>
          <a:solidFill>
            <a:srgbClr val="FF66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 smtClean="0">
                <a:solidFill>
                  <a:schemeClr val="tx1"/>
                </a:solidFill>
              </a:rPr>
              <a:t>ปี </a:t>
            </a:r>
            <a:r>
              <a:rPr lang="th-TH" b="1" dirty="0" err="1" smtClean="0">
                <a:solidFill>
                  <a:schemeClr val="tx1"/>
                </a:solidFill>
              </a:rPr>
              <a:t>งป</a:t>
            </a:r>
            <a:r>
              <a:rPr lang="th-TH" b="1" dirty="0" smtClean="0">
                <a:solidFill>
                  <a:schemeClr val="tx1"/>
                </a:solidFill>
              </a:rPr>
              <a:t>ม.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59</a:t>
            </a:r>
            <a:endParaRPr lang="th-TH" b="1" dirty="0">
              <a:solidFill>
                <a:schemeClr val="tx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cxnSp>
        <p:nvCxnSpPr>
          <p:cNvPr id="42" name="ลูกศรเชื่อมต่อแบบตรง 41"/>
          <p:cNvCxnSpPr>
            <a:stCxn id="38" idx="2"/>
          </p:cNvCxnSpPr>
          <p:nvPr/>
        </p:nvCxnSpPr>
        <p:spPr>
          <a:xfrm rot="5400000">
            <a:off x="1143000" y="5715000"/>
            <a:ext cx="1524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3" name="ลูกศรเชื่อมต่อแบบตรง 42"/>
          <p:cNvCxnSpPr/>
          <p:nvPr/>
        </p:nvCxnSpPr>
        <p:spPr>
          <a:xfrm rot="5400000">
            <a:off x="3199606" y="5104606"/>
            <a:ext cx="1524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4" name="ลูกศรเชื่อมต่อแบบตรง 43"/>
          <p:cNvCxnSpPr/>
          <p:nvPr/>
        </p:nvCxnSpPr>
        <p:spPr>
          <a:xfrm rot="5400000">
            <a:off x="1675606" y="5104606"/>
            <a:ext cx="1524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5" name="ลูกศรเชื่อมต่อแบบตรง 44"/>
          <p:cNvCxnSpPr/>
          <p:nvPr/>
        </p:nvCxnSpPr>
        <p:spPr>
          <a:xfrm rot="5400000">
            <a:off x="2591594" y="4266406"/>
            <a:ext cx="1524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7" name="ลูกศรเชื่อมต่อแบบตรง 46"/>
          <p:cNvCxnSpPr/>
          <p:nvPr/>
        </p:nvCxnSpPr>
        <p:spPr>
          <a:xfrm>
            <a:off x="5029200" y="4494212"/>
            <a:ext cx="3657600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0" name="สี่เหลี่ยมมุมมน 49"/>
          <p:cNvSpPr/>
          <p:nvPr/>
        </p:nvSpPr>
        <p:spPr>
          <a:xfrm>
            <a:off x="5029200" y="3429000"/>
            <a:ext cx="1752600" cy="838200"/>
          </a:xfrm>
          <a:prstGeom prst="roundRect">
            <a:avLst/>
          </a:prstGeom>
          <a:noFill/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0099"/>
                </a:solidFill>
              </a:rPr>
              <a:t> </a:t>
            </a:r>
            <a:r>
              <a:rPr lang="th-TH" b="1" dirty="0" smtClean="0">
                <a:solidFill>
                  <a:srgbClr val="000099"/>
                </a:solidFill>
              </a:rPr>
              <a:t>ผู้รับจ้าง</a:t>
            </a:r>
          </a:p>
          <a:p>
            <a:pPr algn="ctr"/>
            <a:r>
              <a:rPr lang="th-TH" b="1" dirty="0" smtClean="0">
                <a:solidFill>
                  <a:srgbClr val="000099"/>
                </a:solidFill>
              </a:rPr>
              <a:t>เริ่มปฏิบัติงาน</a:t>
            </a:r>
            <a:endParaRPr lang="th-TH" b="1" u="sng" dirty="0">
              <a:solidFill>
                <a:srgbClr val="000099"/>
              </a:solidFill>
            </a:endParaRPr>
          </a:p>
        </p:txBody>
      </p:sp>
      <p:sp>
        <p:nvSpPr>
          <p:cNvPr id="51" name="สี่เหลี่ยมมุมมน 50"/>
          <p:cNvSpPr/>
          <p:nvPr/>
        </p:nvSpPr>
        <p:spPr>
          <a:xfrm>
            <a:off x="3124200" y="5791200"/>
            <a:ext cx="1600200" cy="762000"/>
          </a:xfrm>
          <a:prstGeom prst="roundRect">
            <a:avLst/>
          </a:prstGeom>
          <a:noFill/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0099"/>
                </a:solidFill>
              </a:rPr>
              <a:t> </a:t>
            </a:r>
            <a:r>
              <a:rPr lang="th-TH" sz="2000" b="1" dirty="0" smtClean="0">
                <a:solidFill>
                  <a:srgbClr val="000099"/>
                </a:solidFill>
              </a:rPr>
              <a:t>ผู้มีอำนาจสั่งจ้าง ได้อนุมัติ</a:t>
            </a:r>
            <a:endParaRPr lang="th-TH" sz="2000" b="1" u="sng" dirty="0">
              <a:solidFill>
                <a:srgbClr val="000099"/>
              </a:solidFill>
            </a:endParaRPr>
          </a:p>
        </p:txBody>
      </p:sp>
      <p:cxnSp>
        <p:nvCxnSpPr>
          <p:cNvPr id="53" name="ลูกศรเชื่อมต่อแบบตรง 52"/>
          <p:cNvCxnSpPr>
            <a:stCxn id="39" idx="3"/>
          </p:cNvCxnSpPr>
          <p:nvPr/>
        </p:nvCxnSpPr>
        <p:spPr>
          <a:xfrm>
            <a:off x="2971800" y="6172200"/>
            <a:ext cx="1524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4" name="ลูกศรเชื่อมต่อแบบตรง 53"/>
          <p:cNvCxnSpPr/>
          <p:nvPr/>
        </p:nvCxnSpPr>
        <p:spPr>
          <a:xfrm rot="5400000">
            <a:off x="3810794" y="5714206"/>
            <a:ext cx="1524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7" name="สี่เหลี่ยมมุมมน 56"/>
          <p:cNvSpPr/>
          <p:nvPr/>
        </p:nvSpPr>
        <p:spPr>
          <a:xfrm>
            <a:off x="3657600" y="2438400"/>
            <a:ext cx="1219200" cy="457200"/>
          </a:xfrm>
          <a:prstGeom prst="roundRect">
            <a:avLst/>
          </a:prstGeom>
          <a:noFill/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0099"/>
                </a:solidFill>
              </a:rPr>
              <a:t> </a:t>
            </a:r>
            <a:r>
              <a:rPr lang="en-US" b="1" dirty="0" smtClean="0">
                <a:solidFill>
                  <a:srgbClr val="000099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30</a:t>
            </a:r>
            <a:r>
              <a:rPr lang="th-TH" b="1" dirty="0" smtClean="0">
                <a:solidFill>
                  <a:srgbClr val="000099"/>
                </a:solidFill>
              </a:rPr>
              <a:t> ก.ย.</a:t>
            </a:r>
            <a:endParaRPr lang="th-TH" b="1" u="sng" dirty="0">
              <a:solidFill>
                <a:srgbClr val="000099"/>
              </a:solidFill>
            </a:endParaRPr>
          </a:p>
        </p:txBody>
      </p:sp>
      <p:sp>
        <p:nvSpPr>
          <p:cNvPr id="58" name="สี่เหลี่ยมมุมมน 57"/>
          <p:cNvSpPr/>
          <p:nvPr/>
        </p:nvSpPr>
        <p:spPr>
          <a:xfrm>
            <a:off x="4953000" y="2438400"/>
            <a:ext cx="914400" cy="457200"/>
          </a:xfrm>
          <a:prstGeom prst="roundRect">
            <a:avLst/>
          </a:prstGeom>
          <a:noFill/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0099"/>
                </a:solidFill>
              </a:rPr>
              <a:t> </a:t>
            </a:r>
            <a:r>
              <a:rPr lang="en-US" b="1" dirty="0" smtClean="0">
                <a:solidFill>
                  <a:srgbClr val="000099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1</a:t>
            </a:r>
            <a:r>
              <a:rPr lang="th-TH" b="1" dirty="0" smtClean="0">
                <a:solidFill>
                  <a:srgbClr val="000099"/>
                </a:solidFill>
              </a:rPr>
              <a:t> ต.ค.</a:t>
            </a:r>
            <a:endParaRPr lang="th-TH" b="1" u="sng" dirty="0">
              <a:solidFill>
                <a:srgbClr val="000099"/>
              </a:solidFill>
            </a:endParaRPr>
          </a:p>
        </p:txBody>
      </p:sp>
      <p:sp>
        <p:nvSpPr>
          <p:cNvPr id="59" name="สามเหลี่ยมหน้าจั่ว 58"/>
          <p:cNvSpPr/>
          <p:nvPr/>
        </p:nvSpPr>
        <p:spPr>
          <a:xfrm rot="10800000">
            <a:off x="6781800" y="4114800"/>
            <a:ext cx="381000" cy="3048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0" name="สี่เหลี่ยมมุมมน 59"/>
          <p:cNvSpPr/>
          <p:nvPr/>
        </p:nvSpPr>
        <p:spPr>
          <a:xfrm>
            <a:off x="5334000" y="5105400"/>
            <a:ext cx="3276600" cy="1371600"/>
          </a:xfrm>
          <a:prstGeom prst="roundRect">
            <a:avLst/>
          </a:prstGeom>
          <a:noFill/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b="1" dirty="0" smtClean="0">
                <a:solidFill>
                  <a:srgbClr val="C00000"/>
                </a:solidFill>
                <a:latin typeface="Angsana New" panose="02020603050405020304" pitchFamily="18" charset="-34"/>
                <a:cs typeface="+mj-cs"/>
              </a:rPr>
              <a:t>ว</a:t>
            </a:r>
            <a:r>
              <a:rPr lang="th-TH" b="1" dirty="0" smtClean="0">
                <a:solidFill>
                  <a:srgbClr val="C0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en-US" sz="2000" b="1" dirty="0" smtClean="0">
                <a:solidFill>
                  <a:srgbClr val="C0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351 </a:t>
            </a:r>
            <a:r>
              <a:rPr lang="th-TH" b="1" dirty="0" err="1" smtClean="0">
                <a:solidFill>
                  <a:srgbClr val="C00000"/>
                </a:solidFill>
                <a:latin typeface="Angsana New" panose="02020603050405020304" pitchFamily="18" charset="-34"/>
                <a:cs typeface="+mj-cs"/>
              </a:rPr>
              <a:t>ลว</a:t>
            </a:r>
            <a:r>
              <a:rPr lang="th-TH" b="1" dirty="0" err="1" smtClean="0">
                <a:solidFill>
                  <a:srgbClr val="C0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.</a:t>
            </a:r>
            <a:r>
              <a:rPr lang="th-TH" sz="2000" b="1" dirty="0" smtClean="0">
                <a:solidFill>
                  <a:srgbClr val="C0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en-US" sz="2000" b="1" dirty="0" smtClean="0">
                <a:solidFill>
                  <a:srgbClr val="C0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9</a:t>
            </a:r>
            <a:r>
              <a:rPr lang="th-TH" sz="2000" b="1" dirty="0" smtClean="0">
                <a:solidFill>
                  <a:srgbClr val="C0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b="1" dirty="0" smtClean="0">
                <a:solidFill>
                  <a:srgbClr val="C00000"/>
                </a:solidFill>
                <a:latin typeface="Angsana New" panose="02020603050405020304" pitchFamily="18" charset="-34"/>
                <a:cs typeface="+mj-cs"/>
              </a:rPr>
              <a:t>ก.ย</a:t>
            </a:r>
            <a:r>
              <a:rPr lang="th-TH" sz="2000" b="1" dirty="0" smtClean="0">
                <a:solidFill>
                  <a:srgbClr val="C00000"/>
                </a:solidFill>
                <a:latin typeface="Angsana New" panose="02020603050405020304" pitchFamily="18" charset="-34"/>
                <a:cs typeface="+mj-cs"/>
              </a:rPr>
              <a:t>.</a:t>
            </a:r>
            <a:r>
              <a:rPr lang="th-TH" sz="2000" b="1" dirty="0" smtClean="0">
                <a:solidFill>
                  <a:srgbClr val="C0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en-US" sz="2000" b="1" dirty="0" smtClean="0">
                <a:solidFill>
                  <a:srgbClr val="C0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48</a:t>
            </a:r>
          </a:p>
          <a:p>
            <a:r>
              <a:rPr lang="th-TH" b="1" dirty="0" smtClean="0">
                <a:solidFill>
                  <a:srgbClr val="C00000"/>
                </a:solidFill>
              </a:rPr>
              <a:t>สัญญา ที่ลงนาม ณ วันปัจจุบัน</a:t>
            </a:r>
          </a:p>
          <a:p>
            <a:r>
              <a:rPr lang="th-TH" b="1" dirty="0" smtClean="0">
                <a:solidFill>
                  <a:srgbClr val="C00000"/>
                </a:solidFill>
              </a:rPr>
              <a:t>จะมีผลย้อนหลัง </a:t>
            </a:r>
            <a:endParaRPr lang="th-TH" b="1" dirty="0">
              <a:solidFill>
                <a:srgbClr val="C00000"/>
              </a:solidFill>
            </a:endParaRPr>
          </a:p>
        </p:txBody>
      </p:sp>
      <p:sp>
        <p:nvSpPr>
          <p:cNvPr id="61" name="สี่เหลี่ยมมุมมน 60"/>
          <p:cNvSpPr/>
          <p:nvPr/>
        </p:nvSpPr>
        <p:spPr>
          <a:xfrm>
            <a:off x="7315200" y="3276600"/>
            <a:ext cx="1371600" cy="1066800"/>
          </a:xfrm>
          <a:prstGeom prst="roundRect">
            <a:avLst/>
          </a:prstGeom>
          <a:noFill/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u="sng" dirty="0" smtClean="0">
                <a:solidFill>
                  <a:srgbClr val="000099"/>
                </a:solidFill>
              </a:rPr>
              <a:t>ทำสัญญา</a:t>
            </a:r>
          </a:p>
          <a:p>
            <a:pPr algn="ctr"/>
            <a:r>
              <a:rPr lang="th-TH" b="1" u="sng" dirty="0" smtClean="0">
                <a:solidFill>
                  <a:srgbClr val="000099"/>
                </a:solidFill>
              </a:rPr>
              <a:t>เมื่อได้รับเงินงวด</a:t>
            </a:r>
            <a:endParaRPr lang="th-TH" b="1" u="sng" dirty="0">
              <a:solidFill>
                <a:srgbClr val="000099"/>
              </a:solidFill>
            </a:endParaRPr>
          </a:p>
        </p:txBody>
      </p:sp>
      <p:cxnSp>
        <p:nvCxnSpPr>
          <p:cNvPr id="64" name="ลูกศรเชื่อมต่อแบบตรง 63"/>
          <p:cNvCxnSpPr/>
          <p:nvPr/>
        </p:nvCxnSpPr>
        <p:spPr>
          <a:xfrm rot="10800000">
            <a:off x="5029200" y="4875211"/>
            <a:ext cx="1905000" cy="1588"/>
          </a:xfrm>
          <a:prstGeom prst="straightConnector1">
            <a:avLst/>
          </a:prstGeom>
          <a:ln>
            <a:prstDash val="sysDot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65" name="รูปภาพ 64" descr="หลอดไฟ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05600" y="957943"/>
            <a:ext cx="1295400" cy="14804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1" name="สี่เหลี่ยมมุมมน 39"/>
          <p:cNvSpPr/>
          <p:nvPr/>
        </p:nvSpPr>
        <p:spPr>
          <a:xfrm>
            <a:off x="5943600" y="381000"/>
            <a:ext cx="2667000" cy="457200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 smtClean="0">
                <a:solidFill>
                  <a:schemeClr val="tx1"/>
                </a:solidFill>
              </a:rPr>
              <a:t>การจ้าง / การเช่า ต่อเนื่อง</a:t>
            </a:r>
            <a:endParaRPr lang="th-TH" b="1" dirty="0">
              <a:solidFill>
                <a:schemeClr val="tx1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152400" y="152400"/>
            <a:ext cx="8839200" cy="6629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2073924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วงรี 14"/>
          <p:cNvSpPr/>
          <p:nvPr/>
        </p:nvSpPr>
        <p:spPr>
          <a:xfrm>
            <a:off x="1752600" y="609600"/>
            <a:ext cx="1752600" cy="1600200"/>
          </a:xfrm>
          <a:prstGeom prst="ellipse">
            <a:avLst/>
          </a:prstGeom>
          <a:ln>
            <a:solidFill>
              <a:srgbClr val="FF66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" name="ตัวยึดหมายเลขภาพนิ่ง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86C9D5-6D08-461B-9FFC-EB1D1DDB62A6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3" name="Rectangle 18"/>
          <p:cNvSpPr>
            <a:spLocks noChangeArrowheads="1"/>
          </p:cNvSpPr>
          <p:nvPr/>
        </p:nvSpPr>
        <p:spPr bwMode="auto">
          <a:xfrm>
            <a:off x="152400" y="2590800"/>
            <a:ext cx="8659813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/>
            <a:r>
              <a:rPr lang="th-TH" sz="2200" b="1" i="1" u="sng" dirty="0" smtClean="0">
                <a:solidFill>
                  <a:srgbClr val="EF0B05"/>
                </a:solidFill>
                <a:latin typeface="BrowalliaUPC" pitchFamily="34" charset="-34"/>
                <a:cs typeface="BrowalliaUPC" pitchFamily="34" charset="-34"/>
              </a:rPr>
              <a:t>แนววินิจฉัย </a:t>
            </a:r>
            <a:r>
              <a:rPr lang="th-TH" sz="2200" b="1" i="1" u="sng" dirty="0" err="1" smtClean="0">
                <a:solidFill>
                  <a:srgbClr val="EF0B05"/>
                </a:solidFill>
                <a:latin typeface="BrowalliaUPC" pitchFamily="34" charset="-34"/>
                <a:cs typeface="BrowalliaUPC" pitchFamily="34" charset="-34"/>
              </a:rPr>
              <a:t>กวพ.</a:t>
            </a:r>
            <a:r>
              <a:rPr lang="th-TH" sz="2200" b="1" i="1" dirty="0" smtClean="0">
                <a:solidFill>
                  <a:srgbClr val="EF0B05"/>
                </a:solidFill>
                <a:latin typeface="BrowalliaUPC" pitchFamily="34" charset="-34"/>
                <a:cs typeface="BrowalliaUPC" pitchFamily="34" charset="-34"/>
              </a:rPr>
              <a:t> </a:t>
            </a:r>
            <a:r>
              <a:rPr lang="th-TH" sz="2200" b="1" i="1" dirty="0" smtClean="0">
                <a:solidFill>
                  <a:srgbClr val="FF0066"/>
                </a:solidFill>
                <a:latin typeface="BrowalliaUPC" pitchFamily="34" charset="-34"/>
                <a:cs typeface="BrowalliaUPC" pitchFamily="34" charset="-34"/>
              </a:rPr>
              <a:t>(</a:t>
            </a:r>
            <a:r>
              <a:rPr lang="en-US" sz="2200" b="1" i="1" dirty="0" smtClean="0">
                <a:solidFill>
                  <a:srgbClr val="FF0066"/>
                </a:solidFill>
                <a:latin typeface="BrowalliaUPC" pitchFamily="34" charset="-34"/>
                <a:cs typeface="BrowalliaUPC" pitchFamily="34" charset="-34"/>
              </a:rPr>
              <a:t>1</a:t>
            </a:r>
            <a:r>
              <a:rPr lang="th-TH" sz="2200" b="1" i="1" dirty="0" smtClean="0">
                <a:solidFill>
                  <a:srgbClr val="FF0066"/>
                </a:solidFill>
                <a:latin typeface="BrowalliaUPC" pitchFamily="34" charset="-34"/>
                <a:cs typeface="BrowalliaUPC" pitchFamily="34" charset="-34"/>
              </a:rPr>
              <a:t>) ว </a:t>
            </a:r>
            <a:r>
              <a:rPr lang="en-US" sz="2200" b="1" i="1" dirty="0" smtClean="0">
                <a:solidFill>
                  <a:srgbClr val="FF0066"/>
                </a:solidFill>
                <a:latin typeface="BrowalliaUPC" pitchFamily="34" charset="-34"/>
                <a:cs typeface="BrowalliaUPC" pitchFamily="34" charset="-34"/>
              </a:rPr>
              <a:t>429 </a:t>
            </a:r>
            <a:r>
              <a:rPr lang="th-TH" sz="2200" b="1" i="1" dirty="0" err="1" smtClean="0">
                <a:solidFill>
                  <a:srgbClr val="FF0066"/>
                </a:solidFill>
                <a:latin typeface="BrowalliaUPC" pitchFamily="34" charset="-34"/>
                <a:cs typeface="BrowalliaUPC" pitchFamily="34" charset="-34"/>
              </a:rPr>
              <a:t>ลว</a:t>
            </a:r>
            <a:r>
              <a:rPr lang="en-US" sz="2200" b="1" i="1" dirty="0" smtClean="0">
                <a:solidFill>
                  <a:srgbClr val="FF0066"/>
                </a:solidFill>
                <a:latin typeface="BrowalliaUPC" pitchFamily="34" charset="-34"/>
                <a:cs typeface="BrowalliaUPC" pitchFamily="34" charset="-34"/>
              </a:rPr>
              <a:t>. 8 </a:t>
            </a:r>
            <a:r>
              <a:rPr lang="th-TH" sz="2200" b="1" i="1" dirty="0" smtClean="0">
                <a:solidFill>
                  <a:srgbClr val="FF0066"/>
                </a:solidFill>
                <a:latin typeface="BrowalliaUPC" pitchFamily="34" charset="-34"/>
                <a:cs typeface="BrowalliaUPC" pitchFamily="34" charset="-34"/>
              </a:rPr>
              <a:t>ธ</a:t>
            </a:r>
            <a:r>
              <a:rPr lang="en-US" sz="2200" b="1" i="1" dirty="0" smtClean="0">
                <a:solidFill>
                  <a:srgbClr val="FF0066"/>
                </a:solidFill>
                <a:latin typeface="BrowalliaUPC" pitchFamily="34" charset="-34"/>
                <a:cs typeface="BrowalliaUPC" pitchFamily="34" charset="-34"/>
              </a:rPr>
              <a:t>.</a:t>
            </a:r>
            <a:r>
              <a:rPr lang="th-TH" sz="2200" b="1" i="1" dirty="0" smtClean="0">
                <a:solidFill>
                  <a:srgbClr val="FF0066"/>
                </a:solidFill>
                <a:latin typeface="BrowalliaUPC" pitchFamily="34" charset="-34"/>
                <a:cs typeface="BrowalliaUPC" pitchFamily="34" charset="-34"/>
              </a:rPr>
              <a:t>ค</a:t>
            </a:r>
            <a:r>
              <a:rPr lang="en-US" sz="2200" b="1" i="1" dirty="0" smtClean="0">
                <a:solidFill>
                  <a:srgbClr val="FF0066"/>
                </a:solidFill>
                <a:latin typeface="BrowalliaUPC" pitchFamily="34" charset="-34"/>
                <a:cs typeface="BrowalliaUPC" pitchFamily="34" charset="-34"/>
              </a:rPr>
              <a:t>. 54 </a:t>
            </a:r>
            <a:r>
              <a:rPr lang="th-TH" sz="2200" b="1" i="1" dirty="0" smtClean="0">
                <a:solidFill>
                  <a:srgbClr val="FF0066"/>
                </a:solidFill>
                <a:latin typeface="BrowalliaUPC" pitchFamily="34" charset="-34"/>
                <a:cs typeface="BrowalliaUPC" pitchFamily="34" charset="-34"/>
              </a:rPr>
              <a:t> (2) ว 320 </a:t>
            </a:r>
            <a:r>
              <a:rPr lang="th-TH" sz="2200" b="1" i="1" dirty="0" err="1" smtClean="0">
                <a:solidFill>
                  <a:srgbClr val="FF0066"/>
                </a:solidFill>
                <a:latin typeface="BrowalliaUPC" pitchFamily="34" charset="-34"/>
                <a:cs typeface="BrowalliaUPC" pitchFamily="34" charset="-34"/>
              </a:rPr>
              <a:t>ลว.</a:t>
            </a:r>
            <a:r>
              <a:rPr lang="th-TH" sz="2200" b="1" i="1" dirty="0" smtClean="0">
                <a:solidFill>
                  <a:srgbClr val="FF0066"/>
                </a:solidFill>
                <a:latin typeface="BrowalliaUPC" pitchFamily="34" charset="-34"/>
                <a:cs typeface="BrowalliaUPC" pitchFamily="34" charset="-34"/>
              </a:rPr>
              <a:t> 27 ส.ค. 55  (3) ว 286 </a:t>
            </a:r>
            <a:r>
              <a:rPr lang="th-TH" sz="2200" b="1" i="1" dirty="0" err="1" smtClean="0">
                <a:solidFill>
                  <a:srgbClr val="FF0066"/>
                </a:solidFill>
                <a:latin typeface="BrowalliaUPC" pitchFamily="34" charset="-34"/>
                <a:cs typeface="BrowalliaUPC" pitchFamily="34" charset="-34"/>
              </a:rPr>
              <a:t>ลว.</a:t>
            </a:r>
            <a:r>
              <a:rPr lang="th-TH" sz="2200" b="1" i="1" dirty="0" smtClean="0">
                <a:solidFill>
                  <a:srgbClr val="FF0066"/>
                </a:solidFill>
                <a:latin typeface="BrowalliaUPC" pitchFamily="34" charset="-34"/>
                <a:cs typeface="BrowalliaUPC" pitchFamily="34" charset="-34"/>
              </a:rPr>
              <a:t> 16 ส.ค. 56 </a:t>
            </a:r>
          </a:p>
          <a:p>
            <a:pPr algn="l"/>
            <a:r>
              <a:rPr lang="th-TH" sz="2200" b="1" i="1" dirty="0" smtClean="0">
                <a:solidFill>
                  <a:srgbClr val="FF0066"/>
                </a:solidFill>
                <a:latin typeface="BrowalliaUPC" pitchFamily="34" charset="-34"/>
                <a:cs typeface="BrowalliaUPC" pitchFamily="34" charset="-34"/>
              </a:rPr>
              <a:t>                        (</a:t>
            </a:r>
            <a:r>
              <a:rPr lang="th-TH" sz="2200" b="1" i="1" dirty="0" smtClean="0">
                <a:solidFill>
                  <a:srgbClr val="EF0B05"/>
                </a:solidFill>
                <a:latin typeface="BrowalliaUPC" pitchFamily="34" charset="-34"/>
                <a:cs typeface="BrowalliaUPC" pitchFamily="34" charset="-34"/>
              </a:rPr>
              <a:t>4) ว 5 </a:t>
            </a:r>
            <a:r>
              <a:rPr lang="th-TH" sz="2200" b="1" i="1" dirty="0" err="1" smtClean="0">
                <a:solidFill>
                  <a:srgbClr val="EF0B05"/>
                </a:solidFill>
                <a:latin typeface="BrowalliaUPC" pitchFamily="34" charset="-34"/>
                <a:cs typeface="BrowalliaUPC" pitchFamily="34" charset="-34"/>
              </a:rPr>
              <a:t>ลว.</a:t>
            </a:r>
            <a:r>
              <a:rPr lang="th-TH" sz="2200" b="1" i="1" dirty="0" smtClean="0">
                <a:solidFill>
                  <a:srgbClr val="EF0B05"/>
                </a:solidFill>
                <a:latin typeface="BrowalliaUPC" pitchFamily="34" charset="-34"/>
                <a:cs typeface="BrowalliaUPC" pitchFamily="34" charset="-34"/>
              </a:rPr>
              <a:t> 8 ม.ค. 57</a:t>
            </a:r>
            <a:endParaRPr lang="en-US" sz="2200" b="1" i="1" dirty="0" smtClean="0">
              <a:solidFill>
                <a:srgbClr val="EF0B05"/>
              </a:solidFill>
              <a:latin typeface="BrowalliaUPC" pitchFamily="34" charset="-34"/>
              <a:cs typeface="BrowalliaUPC" pitchFamily="34" charset="-34"/>
            </a:endParaRPr>
          </a:p>
          <a:p>
            <a:pPr marL="514350" indent="-514350" algn="l"/>
            <a:r>
              <a:rPr lang="th-TH" sz="2200" b="1" dirty="0" smtClean="0">
                <a:solidFill>
                  <a:srgbClr val="006600"/>
                </a:solidFill>
                <a:latin typeface="BrowalliaUPC" pitchFamily="34" charset="-34"/>
                <a:cs typeface="BrowalliaUPC" pitchFamily="34" charset="-34"/>
              </a:rPr>
              <a:t>1. ความหมายของ “ทราบยอดเงิน” </a:t>
            </a:r>
          </a:p>
          <a:p>
            <a:pPr marL="514350" indent="-514350" algn="l"/>
            <a:r>
              <a:rPr lang="th-TH" sz="2200" b="1" dirty="0" smtClean="0">
                <a:solidFill>
                  <a:srgbClr val="006600"/>
                </a:solidFill>
                <a:latin typeface="BrowalliaUPC" pitchFamily="34" charset="-34"/>
                <a:cs typeface="BrowalliaUPC" pitchFamily="34" charset="-34"/>
              </a:rPr>
              <a:t>   </a:t>
            </a:r>
            <a:r>
              <a:rPr lang="th-TH" sz="2200" b="1" i="1" dirty="0" smtClean="0">
                <a:latin typeface="BrowalliaUPC" pitchFamily="34" charset="-34"/>
                <a:cs typeface="BrowalliaUPC" pitchFamily="34" charset="-34"/>
              </a:rPr>
              <a:t>1.1 </a:t>
            </a:r>
            <a:r>
              <a:rPr lang="th-TH" sz="2200" b="1" i="1" dirty="0" smtClean="0">
                <a:solidFill>
                  <a:srgbClr val="FF0000"/>
                </a:solidFill>
                <a:latin typeface="BrowalliaUPC" pitchFamily="34" charset="-34"/>
                <a:cs typeface="BrowalliaUPC" pitchFamily="34" charset="-34"/>
              </a:rPr>
              <a:t>งบประมาณรายจ่ายประจำปี – ผ่าน</a:t>
            </a:r>
            <a:r>
              <a:rPr lang="th-TH" sz="2200" b="1" i="1" dirty="0">
                <a:solidFill>
                  <a:srgbClr val="FF0000"/>
                </a:solidFill>
                <a:latin typeface="BrowalliaUPC" pitchFamily="34" charset="-34"/>
                <a:cs typeface="BrowalliaUPC" pitchFamily="34" charset="-34"/>
              </a:rPr>
              <a:t>ความเห็นชอบ</a:t>
            </a:r>
            <a:r>
              <a:rPr lang="th-TH" sz="2200" b="1" i="1" dirty="0" smtClean="0">
                <a:solidFill>
                  <a:srgbClr val="FF0000"/>
                </a:solidFill>
                <a:latin typeface="BrowalliaUPC" pitchFamily="34" charset="-34"/>
                <a:cs typeface="BrowalliaUPC" pitchFamily="34" charset="-34"/>
              </a:rPr>
              <a:t>จากรัฐสภาแล้ว</a:t>
            </a:r>
          </a:p>
          <a:p>
            <a:pPr marL="514350" indent="-514350" algn="l"/>
            <a:r>
              <a:rPr lang="th-TH" sz="2200" b="1" i="1" dirty="0" smtClean="0">
                <a:latin typeface="BrowalliaUPC" pitchFamily="34" charset="-34"/>
                <a:cs typeface="BrowalliaUPC" pitchFamily="34" charset="-34"/>
              </a:rPr>
              <a:t>   1.2 งบกลาง รายการเงินสำรองจ่ายเพื่อกรณีฉุกเฉินหรือจำเป็น – ได้รับการอนุมัติแล้ว </a:t>
            </a:r>
          </a:p>
          <a:p>
            <a:pPr marL="514350" indent="-514350" algn="l"/>
            <a:r>
              <a:rPr lang="th-TH" sz="2200" b="1" i="1" dirty="0" smtClean="0">
                <a:latin typeface="BrowalliaUPC" pitchFamily="34" charset="-34"/>
                <a:cs typeface="BrowalliaUPC" pitchFamily="34" charset="-34"/>
              </a:rPr>
              <a:t>         (สำนักงบประมาณ หรือ ครม. แล้วแต่กรณี)</a:t>
            </a:r>
          </a:p>
          <a:p>
            <a:pPr marL="514350" indent="-514350" algn="l"/>
            <a:r>
              <a:rPr lang="th-TH" sz="2200" b="1" i="1" dirty="0" smtClean="0">
                <a:latin typeface="BrowalliaUPC" pitchFamily="34" charset="-34"/>
                <a:cs typeface="BrowalliaUPC" pitchFamily="34" charset="-34"/>
              </a:rPr>
              <a:t>   1.3 เงินงบประมาณเบิกแทนกัน – สรก.เจ้าของเงินได้รับเงินประจำงวดแล้ว และ สรก.ผู้เบิกแทน</a:t>
            </a:r>
          </a:p>
          <a:p>
            <a:pPr marL="514350" indent="-514350" algn="l"/>
            <a:r>
              <a:rPr lang="th-TH" sz="2200" b="1" i="1" dirty="0" smtClean="0">
                <a:latin typeface="BrowalliaUPC" pitchFamily="34" charset="-34"/>
                <a:cs typeface="BrowalliaUPC" pitchFamily="34" charset="-34"/>
              </a:rPr>
              <a:t>        ได้ยื่นแบบใบแจ้งการเบิกเงินแทนกันต่อกรมบัญชีกลางหรือ </a:t>
            </a:r>
            <a:r>
              <a:rPr lang="th-TH" sz="2200" b="1" i="1" dirty="0" err="1" smtClean="0">
                <a:latin typeface="BrowalliaUPC" pitchFamily="34" charset="-34"/>
                <a:cs typeface="BrowalliaUPC" pitchFamily="34" charset="-34"/>
              </a:rPr>
              <a:t>สนง.</a:t>
            </a:r>
            <a:r>
              <a:rPr lang="th-TH" sz="2200" b="1" i="1" dirty="0" smtClean="0">
                <a:latin typeface="BrowalliaUPC" pitchFamily="34" charset="-34"/>
                <a:cs typeface="BrowalliaUPC" pitchFamily="34" charset="-34"/>
              </a:rPr>
              <a:t>คลังจังหวัด และได้มีการ</a:t>
            </a:r>
          </a:p>
          <a:p>
            <a:pPr marL="514350" indent="-514350" algn="l"/>
            <a:r>
              <a:rPr lang="th-TH" sz="2200" b="1" i="1" dirty="0" smtClean="0">
                <a:latin typeface="BrowalliaUPC" pitchFamily="34" charset="-34"/>
                <a:cs typeface="BrowalliaUPC" pitchFamily="34" charset="-34"/>
              </a:rPr>
              <a:t>        ตรวจสอบรายการถูกต้องและมีเงินงวด</a:t>
            </a:r>
          </a:p>
          <a:p>
            <a:pPr marL="514350" indent="-514350" algn="l"/>
            <a:r>
              <a:rPr lang="th-TH" sz="2200" b="1" i="1" dirty="0" smtClean="0">
                <a:latin typeface="BrowalliaUPC" pitchFamily="34" charset="-34"/>
                <a:cs typeface="BrowalliaUPC" pitchFamily="34" charset="-34"/>
              </a:rPr>
              <a:t>   1.4 เงินโอนเปลี่ยนแปลง – ผู้มีอำนาจ (หัวหน้าส่วนราชการ หรือ </a:t>
            </a:r>
            <a:r>
              <a:rPr lang="th-TH" sz="2200" b="1" i="1" dirty="0" err="1" smtClean="0">
                <a:latin typeface="BrowalliaUPC" pitchFamily="34" charset="-34"/>
                <a:cs typeface="BrowalliaUPC" pitchFamily="34" charset="-34"/>
              </a:rPr>
              <a:t>สงป.</a:t>
            </a:r>
            <a:r>
              <a:rPr lang="th-TH" sz="2200" b="1" i="1" dirty="0" smtClean="0">
                <a:latin typeface="BrowalliaUPC" pitchFamily="34" charset="-34"/>
                <a:cs typeface="BrowalliaUPC" pitchFamily="34" charset="-34"/>
              </a:rPr>
              <a:t>) อนุมัติให้โอนเปลี่ยนแปลงแล้ว </a:t>
            </a:r>
          </a:p>
          <a:p>
            <a:pPr marL="514350" indent="-514350" algn="l"/>
            <a:r>
              <a:rPr lang="th-TH" sz="2200" b="1" dirty="0" smtClean="0">
                <a:solidFill>
                  <a:srgbClr val="6600FF"/>
                </a:solidFill>
                <a:latin typeface="BrowalliaUPC" pitchFamily="34" charset="-34"/>
                <a:cs typeface="BrowalliaUPC" pitchFamily="34" charset="-34"/>
              </a:rPr>
              <a:t>2</a:t>
            </a:r>
            <a:r>
              <a:rPr lang="th-TH" sz="2200" b="1" dirty="0">
                <a:solidFill>
                  <a:srgbClr val="6600FF"/>
                </a:solidFill>
                <a:latin typeface="BrowalliaUPC" pitchFamily="34" charset="-34"/>
                <a:cs typeface="BrowalliaUPC" pitchFamily="34" charset="-34"/>
              </a:rPr>
              <a:t>. การเริ่มดำเนินการจัดหา </a:t>
            </a:r>
            <a:r>
              <a:rPr lang="th-TH" sz="2200" b="1" dirty="0" smtClean="0">
                <a:solidFill>
                  <a:srgbClr val="6600FF"/>
                </a:solidFill>
                <a:latin typeface="BrowalliaUPC" pitchFamily="34" charset="-34"/>
                <a:cs typeface="BrowalliaUPC" pitchFamily="34" charset="-34"/>
              </a:rPr>
              <a:t>คือ การ</a:t>
            </a:r>
            <a:r>
              <a:rPr lang="th-TH" sz="2200" b="1" dirty="0">
                <a:solidFill>
                  <a:srgbClr val="6600FF"/>
                </a:solidFill>
                <a:latin typeface="BrowalliaUPC" pitchFamily="34" charset="-34"/>
                <a:cs typeface="BrowalliaUPC" pitchFamily="34" charset="-34"/>
              </a:rPr>
              <a:t>ดำเนินการในขั้นตอน</a:t>
            </a:r>
            <a:r>
              <a:rPr lang="th-TH" sz="2200" b="1" dirty="0" smtClean="0">
                <a:solidFill>
                  <a:srgbClr val="6600FF"/>
                </a:solidFill>
                <a:latin typeface="BrowalliaUPC" pitchFamily="34" charset="-34"/>
                <a:cs typeface="BrowalliaUPC" pitchFamily="34" charset="-34"/>
              </a:rPr>
              <a:t>ที่ต้องผูกพันกับบุคคลภายนอก (การ</a:t>
            </a:r>
            <a:r>
              <a:rPr lang="th-TH" sz="2200" b="1" dirty="0">
                <a:solidFill>
                  <a:srgbClr val="6600FF"/>
                </a:solidFill>
                <a:latin typeface="BrowalliaUPC" pitchFamily="34" charset="-34"/>
                <a:cs typeface="BrowalliaUPC" pitchFamily="34" charset="-34"/>
              </a:rPr>
              <a:t>ประกาศฯ</a:t>
            </a:r>
            <a:r>
              <a:rPr lang="th-TH" sz="2200" b="1" dirty="0" smtClean="0">
                <a:solidFill>
                  <a:srgbClr val="6600FF"/>
                </a:solidFill>
                <a:latin typeface="BrowalliaUPC" pitchFamily="34" charset="-34"/>
                <a:cs typeface="BrowalliaUPC" pitchFamily="34" charset="-34"/>
              </a:rPr>
              <a:t>)</a:t>
            </a:r>
            <a:endParaRPr lang="th-TH" sz="2200" b="1" dirty="0">
              <a:solidFill>
                <a:srgbClr val="6600FF"/>
              </a:solidFill>
              <a:latin typeface="BrowalliaUPC" pitchFamily="34" charset="-34"/>
              <a:cs typeface="BrowalliaUPC" pitchFamily="34" charset="-34"/>
            </a:endParaRPr>
          </a:p>
        </p:txBody>
      </p:sp>
      <p:sp>
        <p:nvSpPr>
          <p:cNvPr id="5" name="สี่เหลี่ยมมุมมน 4"/>
          <p:cNvSpPr/>
          <p:nvPr/>
        </p:nvSpPr>
        <p:spPr>
          <a:xfrm>
            <a:off x="838200" y="990600"/>
            <a:ext cx="2057400" cy="914400"/>
          </a:xfrm>
          <a:prstGeom prst="roundRect">
            <a:avLst/>
          </a:prstGeom>
          <a:solidFill>
            <a:srgbClr val="FF66CC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800" b="1" dirty="0" smtClean="0">
                <a:effectLst>
                  <a:glow rad="101600">
                    <a:srgbClr val="C00000">
                      <a:alpha val="60000"/>
                    </a:srgbClr>
                  </a:glow>
                </a:effectLst>
                <a:latin typeface="BrowalliaUPC" pitchFamily="34" charset="-34"/>
                <a:cs typeface="BrowalliaUPC" pitchFamily="34" charset="-34"/>
              </a:rPr>
              <a:t>ระเบียบพัสดุ </a:t>
            </a:r>
            <a:r>
              <a:rPr lang="en-US" sz="2800" b="1" dirty="0" smtClean="0">
                <a:effectLst>
                  <a:glow rad="101600">
                    <a:srgbClr val="C00000">
                      <a:alpha val="60000"/>
                    </a:srgbClr>
                  </a:glow>
                </a:effectLst>
                <a:latin typeface="BrowalliaUPC" pitchFamily="34" charset="-34"/>
                <a:cs typeface="BrowalliaUPC" pitchFamily="34" charset="-34"/>
              </a:rPr>
              <a:t>35</a:t>
            </a:r>
          </a:p>
          <a:p>
            <a:pPr algn="ctr"/>
            <a:r>
              <a:rPr lang="th-TH" sz="2800" b="1" dirty="0" smtClean="0">
                <a:effectLst>
                  <a:glow rad="101600">
                    <a:srgbClr val="C00000">
                      <a:alpha val="60000"/>
                    </a:srgbClr>
                  </a:glow>
                </a:effectLst>
                <a:latin typeface="BrowalliaUPC" pitchFamily="34" charset="-34"/>
                <a:cs typeface="BrowalliaUPC" pitchFamily="34" charset="-34"/>
              </a:rPr>
              <a:t>ข้อ </a:t>
            </a:r>
            <a:r>
              <a:rPr lang="en-US" sz="2800" b="1" dirty="0" smtClean="0">
                <a:effectLst>
                  <a:glow rad="101600">
                    <a:srgbClr val="C00000">
                      <a:alpha val="60000"/>
                    </a:srgbClr>
                  </a:glow>
                </a:effectLst>
                <a:latin typeface="BrowalliaUPC" pitchFamily="34" charset="-34"/>
                <a:cs typeface="BrowalliaUPC" pitchFamily="34" charset="-34"/>
              </a:rPr>
              <a:t>13</a:t>
            </a:r>
            <a:endParaRPr lang="th-TH" sz="2800" b="1" dirty="0">
              <a:effectLst>
                <a:glow rad="101600">
                  <a:srgbClr val="C00000">
                    <a:alpha val="60000"/>
                  </a:srgbClr>
                </a:glow>
              </a:effectLst>
              <a:latin typeface="BrowalliaUPC" pitchFamily="34" charset="-34"/>
              <a:cs typeface="BrowalliaUPC" pitchFamily="34" charset="-34"/>
            </a:endParaRPr>
          </a:p>
        </p:txBody>
      </p:sp>
      <p:sp>
        <p:nvSpPr>
          <p:cNvPr id="6" name="สี่เหลี่ยมมุมมน 5"/>
          <p:cNvSpPr/>
          <p:nvPr/>
        </p:nvSpPr>
        <p:spPr>
          <a:xfrm>
            <a:off x="3124200" y="533400"/>
            <a:ext cx="1905000" cy="762000"/>
          </a:xfrm>
          <a:prstGeom prst="roundRect">
            <a:avLst/>
          </a:prstGeo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800" b="1" dirty="0" smtClean="0">
                <a:solidFill>
                  <a:schemeClr val="tx1"/>
                </a:solidFill>
                <a:latin typeface="BrowalliaUPC" pitchFamily="34" charset="-34"/>
                <a:cs typeface="BrowalliaUPC" pitchFamily="34" charset="-34"/>
              </a:rPr>
              <a:t>ทราบยอดเงิน</a:t>
            </a:r>
            <a:endParaRPr lang="th-TH" sz="2800" b="1" dirty="0">
              <a:solidFill>
                <a:schemeClr val="tx1"/>
              </a:solidFill>
              <a:latin typeface="BrowalliaUPC" pitchFamily="34" charset="-34"/>
              <a:cs typeface="BrowalliaUPC" pitchFamily="34" charset="-34"/>
            </a:endParaRPr>
          </a:p>
        </p:txBody>
      </p:sp>
      <p:sp>
        <p:nvSpPr>
          <p:cNvPr id="7" name="สี่เหลี่ยมมุมมน 6"/>
          <p:cNvSpPr/>
          <p:nvPr/>
        </p:nvSpPr>
        <p:spPr>
          <a:xfrm>
            <a:off x="5867400" y="429491"/>
            <a:ext cx="1828800" cy="942109"/>
          </a:xfrm>
          <a:prstGeom prst="roundRect">
            <a:avLst/>
          </a:prstGeom>
          <a:solidFill>
            <a:srgbClr val="FF99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800" b="1" dirty="0" smtClean="0">
                <a:solidFill>
                  <a:sysClr val="windowText" lastClr="000000"/>
                </a:solidFill>
                <a:latin typeface="BrowalliaUPC" pitchFamily="34" charset="-34"/>
                <a:cs typeface="BrowalliaUPC" pitchFamily="34" charset="-34"/>
              </a:rPr>
              <a:t>รีบดำเนินการ</a:t>
            </a:r>
          </a:p>
          <a:p>
            <a:pPr algn="ctr"/>
            <a:r>
              <a:rPr lang="th-TH" sz="2800" b="1" dirty="0" smtClean="0">
                <a:solidFill>
                  <a:sysClr val="windowText" lastClr="000000"/>
                </a:solidFill>
                <a:latin typeface="BrowalliaUPC" pitchFamily="34" charset="-34"/>
                <a:cs typeface="BrowalliaUPC" pitchFamily="34" charset="-34"/>
              </a:rPr>
              <a:t>ตามแผน</a:t>
            </a:r>
            <a:endParaRPr lang="th-TH" sz="2800" b="1" dirty="0">
              <a:solidFill>
                <a:sysClr val="windowText" lastClr="000000"/>
              </a:solidFill>
              <a:latin typeface="BrowalliaUPC" pitchFamily="34" charset="-34"/>
              <a:cs typeface="BrowalliaUPC" pitchFamily="34" charset="-34"/>
            </a:endParaRPr>
          </a:p>
        </p:txBody>
      </p:sp>
      <p:sp>
        <p:nvSpPr>
          <p:cNvPr id="8" name="สี่เหลี่ยมมุมมน 7"/>
          <p:cNvSpPr/>
          <p:nvPr/>
        </p:nvSpPr>
        <p:spPr>
          <a:xfrm>
            <a:off x="3124200" y="1676400"/>
            <a:ext cx="1905000" cy="685800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800" b="1" dirty="0" smtClean="0">
                <a:solidFill>
                  <a:schemeClr val="tx1"/>
                </a:solidFill>
                <a:latin typeface="BrowalliaUPC" pitchFamily="34" charset="-34"/>
                <a:cs typeface="BrowalliaUPC" pitchFamily="34" charset="-34"/>
              </a:rPr>
              <a:t>ทำสัญญา</a:t>
            </a:r>
            <a:endParaRPr lang="th-TH" sz="2800" b="1" dirty="0">
              <a:solidFill>
                <a:schemeClr val="tx1"/>
              </a:solidFill>
              <a:latin typeface="BrowalliaUPC" pitchFamily="34" charset="-34"/>
              <a:cs typeface="BrowalliaUPC" pitchFamily="34" charset="-34"/>
            </a:endParaRPr>
          </a:p>
        </p:txBody>
      </p:sp>
      <p:sp>
        <p:nvSpPr>
          <p:cNvPr id="9" name="สี่เหลี่ยมมุมมน 8"/>
          <p:cNvSpPr/>
          <p:nvPr/>
        </p:nvSpPr>
        <p:spPr>
          <a:xfrm>
            <a:off x="5943600" y="1572491"/>
            <a:ext cx="1752600" cy="942109"/>
          </a:xfrm>
          <a:prstGeom prst="roundRect">
            <a:avLst/>
          </a:prstGeom>
          <a:solidFill>
            <a:srgbClr val="FF99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800" b="1" dirty="0" smtClean="0">
                <a:solidFill>
                  <a:sysClr val="windowText" lastClr="000000"/>
                </a:solidFill>
                <a:latin typeface="BrowalliaUPC" pitchFamily="34" charset="-34"/>
                <a:cs typeface="BrowalliaUPC" pitchFamily="34" charset="-34"/>
              </a:rPr>
              <a:t>ได้รับอนุมัติ</a:t>
            </a:r>
          </a:p>
          <a:p>
            <a:pPr algn="ctr"/>
            <a:r>
              <a:rPr lang="th-TH" sz="2800" b="1" dirty="0" smtClean="0">
                <a:solidFill>
                  <a:sysClr val="windowText" lastClr="000000"/>
                </a:solidFill>
                <a:latin typeface="BrowalliaUPC" pitchFamily="34" charset="-34"/>
                <a:cs typeface="BrowalliaUPC" pitchFamily="34" charset="-34"/>
              </a:rPr>
              <a:t>ทางการเงิน</a:t>
            </a:r>
            <a:endParaRPr lang="th-TH" sz="2800" b="1" dirty="0">
              <a:solidFill>
                <a:sysClr val="windowText" lastClr="000000"/>
              </a:solidFill>
              <a:latin typeface="BrowalliaUPC" pitchFamily="34" charset="-34"/>
              <a:cs typeface="BrowalliaUPC" pitchFamily="34" charset="-34"/>
            </a:endParaRPr>
          </a:p>
        </p:txBody>
      </p:sp>
      <p:sp>
        <p:nvSpPr>
          <p:cNvPr id="13" name="ลูกศรลง 12"/>
          <p:cNvSpPr/>
          <p:nvPr/>
        </p:nvSpPr>
        <p:spPr>
          <a:xfrm rot="16200000">
            <a:off x="5257800" y="1828800"/>
            <a:ext cx="381000" cy="381000"/>
          </a:xfrm>
          <a:prstGeom prst="downArrow">
            <a:avLst/>
          </a:prstGeom>
          <a:solidFill>
            <a:srgbClr val="FF33C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4" name="ลูกศรลง 13"/>
          <p:cNvSpPr/>
          <p:nvPr/>
        </p:nvSpPr>
        <p:spPr>
          <a:xfrm rot="16200000">
            <a:off x="5257800" y="762000"/>
            <a:ext cx="381000" cy="381000"/>
          </a:xfrm>
          <a:prstGeom prst="downArrow">
            <a:avLst/>
          </a:prstGeom>
          <a:solidFill>
            <a:srgbClr val="FF33C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D08FFA-EA94-4CF6-A7BE-C6D65D3AAC31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pic>
        <p:nvPicPr>
          <p:cNvPr id="143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371475"/>
            <a:ext cx="7391400" cy="30575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336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3733800"/>
            <a:ext cx="71628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ตัวยึดเนื้อหา 2"/>
          <p:cNvSpPr>
            <a:spLocks noGrp="1"/>
          </p:cNvSpPr>
          <p:nvPr>
            <p:ph idx="1"/>
          </p:nvPr>
        </p:nvSpPr>
        <p:spPr>
          <a:xfrm>
            <a:off x="357188" y="1295400"/>
            <a:ext cx="8329612" cy="1033463"/>
          </a:xfrm>
        </p:spPr>
        <p:txBody>
          <a:bodyPr/>
          <a:lstStyle/>
          <a:p>
            <a:pPr algn="ctr">
              <a:buFont typeface="Arial" pitchFamily="34" charset="0"/>
              <a:buNone/>
            </a:pPr>
            <a:r>
              <a:rPr lang="th-TH" b="1" i="1" dirty="0" smtClean="0">
                <a:solidFill>
                  <a:srgbClr val="FF0000"/>
                </a:solidFill>
                <a:cs typeface="Angsana New" pitchFamily="18" charset="-34"/>
              </a:rPr>
              <a:t>     </a:t>
            </a:r>
            <a:r>
              <a:rPr lang="th-TH" b="1" i="1" u="sng" dirty="0" smtClean="0">
                <a:solidFill>
                  <a:srgbClr val="FF0000"/>
                </a:solidFill>
                <a:cs typeface="Angsana New" pitchFamily="18" charset="-34"/>
              </a:rPr>
              <a:t>ซ้อมความเข้าใจเกี่ยวกับการเตรียมการจัดหาพัสดุก่อนพระราชบัญญัติงบประมาณรายจ่ายประจำปีงบประมาณ พ.ศ. 2557 ประกาศใช้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2875" y="3286125"/>
            <a:ext cx="2428875" cy="1938992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3">
                <a:lumMod val="50000"/>
              </a:schemeClr>
            </a:solidFill>
            <a:prstDash val="dash"/>
          </a:ln>
        </p:spPr>
        <p:txBody>
          <a:bodyPr>
            <a:spAutoFit/>
          </a:bodyPr>
          <a:lstStyle/>
          <a:p>
            <a:pPr algn="ctr"/>
            <a:r>
              <a:rPr lang="th-TH" sz="2400" b="1" dirty="0" smtClean="0">
                <a:solidFill>
                  <a:srgbClr val="0000CC"/>
                </a:solidFill>
                <a:cs typeface="Angsana New" pitchFamily="18" charset="-34"/>
              </a:rPr>
              <a:t>เมื่อพระราชบัญญัติ</a:t>
            </a:r>
            <a:r>
              <a:rPr lang="th-TH" sz="2400" b="1" dirty="0">
                <a:solidFill>
                  <a:srgbClr val="0000CC"/>
                </a:solidFill>
                <a:cs typeface="Angsana New" pitchFamily="18" charset="-34"/>
              </a:rPr>
              <a:t>งบประมาณรายจ่ายประจำปีงบประมาณ พ.ศ. </a:t>
            </a:r>
            <a:r>
              <a:rPr lang="th-TH" sz="2400" b="1" dirty="0" smtClean="0">
                <a:solidFill>
                  <a:srgbClr val="0000CC"/>
                </a:solidFill>
                <a:cs typeface="Angsana New" pitchFamily="18" charset="-34"/>
              </a:rPr>
              <a:t>2557 ผ่านการพิจารณา</a:t>
            </a:r>
          </a:p>
          <a:p>
            <a:pPr algn="ctr"/>
            <a:r>
              <a:rPr lang="th-TH" sz="2400" b="1" dirty="0" smtClean="0">
                <a:solidFill>
                  <a:srgbClr val="0000CC"/>
                </a:solidFill>
                <a:cs typeface="Angsana New" pitchFamily="18" charset="-34"/>
              </a:rPr>
              <a:t>ของรัฐสภา </a:t>
            </a:r>
            <a:r>
              <a:rPr lang="th-TH" sz="2400" b="1" dirty="0">
                <a:solidFill>
                  <a:srgbClr val="0000CC"/>
                </a:solidFill>
                <a:cs typeface="Angsana New" pitchFamily="18" charset="-34"/>
              </a:rPr>
              <a:t>แล้ว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85750" y="2214563"/>
            <a:ext cx="850106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b="1" dirty="0">
                <a:solidFill>
                  <a:srgbClr val="17375E"/>
                </a:solidFill>
                <a:cs typeface="Angsana New" pitchFamily="18" charset="-34"/>
              </a:rPr>
              <a:t>เพื่อให้หน่วยงานสามารถก่อหนี้ผูกพันและเบิกจ่ายเงินได้ทัน และเป็นไปตามนโยบายเร่งรัดการ</a:t>
            </a:r>
            <a:r>
              <a:rPr lang="th-TH" b="1" dirty="0" smtClean="0">
                <a:solidFill>
                  <a:srgbClr val="17375E"/>
                </a:solidFill>
                <a:cs typeface="Angsana New" pitchFamily="18" charset="-34"/>
              </a:rPr>
              <a:t>เบิกจ่ายจ่ายเงิน</a:t>
            </a:r>
            <a:r>
              <a:rPr lang="th-TH" b="1" dirty="0">
                <a:solidFill>
                  <a:srgbClr val="17375E"/>
                </a:solidFill>
                <a:cs typeface="Angsana New" pitchFamily="18" charset="-34"/>
              </a:rPr>
              <a:t>ของรัฐบาล</a:t>
            </a:r>
          </a:p>
        </p:txBody>
      </p:sp>
      <p:sp>
        <p:nvSpPr>
          <p:cNvPr id="6" name="คำบรรยายภาพแบบลูกศรขึ้น 5"/>
          <p:cNvSpPr/>
          <p:nvPr/>
        </p:nvSpPr>
        <p:spPr>
          <a:xfrm>
            <a:off x="214313" y="5357813"/>
            <a:ext cx="2357437" cy="1143000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th-TH" sz="2400" b="1" dirty="0" smtClean="0">
                <a:solidFill>
                  <a:schemeClr val="bg1"/>
                </a:solidFill>
              </a:rPr>
              <a:t>ถือ</a:t>
            </a:r>
            <a:r>
              <a:rPr lang="th-TH" sz="2400" b="1" dirty="0">
                <a:solidFill>
                  <a:schemeClr val="bg1"/>
                </a:solidFill>
              </a:rPr>
              <a:t>ว่าทราบ</a:t>
            </a:r>
            <a:r>
              <a:rPr lang="th-TH" sz="2400" b="1" dirty="0" smtClean="0">
                <a:solidFill>
                  <a:schemeClr val="bg1"/>
                </a:solidFill>
              </a:rPr>
              <a:t>ยอดเงิน</a:t>
            </a:r>
          </a:p>
          <a:p>
            <a:pPr algn="ctr"/>
            <a:r>
              <a:rPr lang="th-TH" sz="2400" b="1" dirty="0" smtClean="0">
                <a:solidFill>
                  <a:schemeClr val="bg1"/>
                </a:solidFill>
              </a:rPr>
              <a:t>ที่จะดำเนินการจัดหา</a:t>
            </a:r>
            <a:endParaRPr lang="th-TH" sz="2400" b="1" dirty="0">
              <a:solidFill>
                <a:schemeClr val="bg1"/>
              </a:solidFill>
            </a:endParaRP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3714750" y="2643188"/>
            <a:ext cx="5214938" cy="16430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th-TH" sz="2400" b="1" dirty="0">
                <a:solidFill>
                  <a:srgbClr val="FFFFFF"/>
                </a:solidFill>
                <a:cs typeface="Angsana New" pitchFamily="18" charset="-34"/>
              </a:rPr>
              <a:t>ให้เริ่มดำเนินกระบวนการจัดซื้อจัดจ้างตามระเบียบไว้ก่อนได้ แต่จะก่อหนี้ผูกพัน (ลงนามในสัญญา) ได้เมื่อพระราชบัญญัติงบประมาณรายจ่ายประจำปีงบประมาณ พ.ศ. </a:t>
            </a:r>
            <a:r>
              <a:rPr lang="th-TH" sz="2400" b="1" dirty="0" smtClean="0">
                <a:solidFill>
                  <a:srgbClr val="FFFFFF"/>
                </a:solidFill>
                <a:cs typeface="Angsana New" pitchFamily="18" charset="-34"/>
              </a:rPr>
              <a:t>2557 </a:t>
            </a:r>
            <a:r>
              <a:rPr lang="th-TH" sz="2400" b="1" dirty="0">
                <a:solidFill>
                  <a:srgbClr val="FFFFFF"/>
                </a:solidFill>
                <a:cs typeface="Angsana New" pitchFamily="18" charset="-34"/>
              </a:rPr>
              <a:t>มีผล</a:t>
            </a:r>
            <a:br>
              <a:rPr lang="th-TH" sz="2400" b="1" dirty="0">
                <a:solidFill>
                  <a:srgbClr val="FFFFFF"/>
                </a:solidFill>
                <a:cs typeface="Angsana New" pitchFamily="18" charset="-34"/>
              </a:rPr>
            </a:br>
            <a:r>
              <a:rPr lang="th-TH" sz="2400" b="1" dirty="0">
                <a:solidFill>
                  <a:srgbClr val="FFFFFF"/>
                </a:solidFill>
                <a:cs typeface="Angsana New" pitchFamily="18" charset="-34"/>
              </a:rPr>
              <a:t>ใช้บังคับ และสำนักงบประมาณได้จัดสรรงบประมาณให้แล้ว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786063" y="4500563"/>
            <a:ext cx="6143625" cy="1938337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3">
                <a:lumMod val="50000"/>
              </a:schemeClr>
            </a:solidFill>
            <a:prstDash val="dash"/>
          </a:ln>
        </p:spPr>
        <p:txBody>
          <a:bodyPr>
            <a:spAutoFit/>
          </a:bodyPr>
          <a:lstStyle/>
          <a:p>
            <a:pPr algn="ctr"/>
            <a:r>
              <a:rPr lang="th-TH" sz="2000" b="1" dirty="0">
                <a:solidFill>
                  <a:srgbClr val="0000CC"/>
                </a:solidFill>
                <a:cs typeface="Angsana New" pitchFamily="18" charset="-34"/>
              </a:rPr>
              <a:t>เงื่อนไข </a:t>
            </a:r>
            <a:r>
              <a:rPr lang="en-US" sz="2000" b="1" dirty="0">
                <a:solidFill>
                  <a:srgbClr val="0000CC"/>
                </a:solidFill>
              </a:rPr>
              <a:t>: </a:t>
            </a:r>
            <a:r>
              <a:rPr lang="th-TH" sz="2000" b="1" dirty="0">
                <a:solidFill>
                  <a:srgbClr val="0000CC"/>
                </a:solidFill>
                <a:cs typeface="Angsana New" pitchFamily="18" charset="-34"/>
              </a:rPr>
              <a:t>การจัดซื้อหรือจัดจ้างครั้งนี้จะมีการลงนามในสัญญาได้ต่อเมื่อพระราชบัญญัติงบประมาณรายจ่ายประจำปีงบประมาณ พ.ศ. </a:t>
            </a:r>
            <a:r>
              <a:rPr lang="th-TH" sz="2000" b="1" dirty="0" smtClean="0">
                <a:solidFill>
                  <a:srgbClr val="0000CC"/>
                </a:solidFill>
                <a:cs typeface="Angsana New" pitchFamily="18" charset="-34"/>
              </a:rPr>
              <a:t>2557 </a:t>
            </a:r>
            <a:r>
              <a:rPr lang="th-TH" sz="2000" b="1" dirty="0">
                <a:solidFill>
                  <a:srgbClr val="0000CC"/>
                </a:solidFill>
                <a:cs typeface="Angsana New" pitchFamily="18" charset="-34"/>
              </a:rPr>
              <a:t>มีผลใช้บังคับ และได้รับจัดสรรงบประมาณรายจ่ายประจำปีงบประมาณ พ.ศ. </a:t>
            </a:r>
            <a:r>
              <a:rPr lang="th-TH" sz="2000" b="1" dirty="0" smtClean="0">
                <a:solidFill>
                  <a:srgbClr val="0000CC"/>
                </a:solidFill>
                <a:cs typeface="Angsana New" pitchFamily="18" charset="-34"/>
              </a:rPr>
              <a:t>2557 </a:t>
            </a:r>
            <a:r>
              <a:rPr lang="th-TH" sz="2000" b="1" dirty="0">
                <a:solidFill>
                  <a:srgbClr val="0000CC"/>
                </a:solidFill>
                <a:cs typeface="Angsana New" pitchFamily="18" charset="-34"/>
              </a:rPr>
              <a:t>จากสำนักงบประมาณแล้ว และ</a:t>
            </a:r>
            <a:br>
              <a:rPr lang="th-TH" sz="2000" b="1" dirty="0">
                <a:solidFill>
                  <a:srgbClr val="0000CC"/>
                </a:solidFill>
                <a:cs typeface="Angsana New" pitchFamily="18" charset="-34"/>
              </a:rPr>
            </a:br>
            <a:r>
              <a:rPr lang="th-TH" sz="2000" b="1" dirty="0">
                <a:solidFill>
                  <a:srgbClr val="0000CC"/>
                </a:solidFill>
                <a:cs typeface="Angsana New" pitchFamily="18" charset="-34"/>
              </a:rPr>
              <a:t>ในกรณีที่ไม่ได้รับการจัดสรรงบประมาณรายจ่ายประจำปีงบประมาณ พ.ศ. </a:t>
            </a:r>
            <a:r>
              <a:rPr lang="th-TH" sz="2000" b="1" dirty="0" smtClean="0">
                <a:solidFill>
                  <a:srgbClr val="0000CC"/>
                </a:solidFill>
                <a:cs typeface="Angsana New" pitchFamily="18" charset="-34"/>
              </a:rPr>
              <a:t>2557 </a:t>
            </a:r>
          </a:p>
          <a:p>
            <a:pPr algn="ctr"/>
            <a:r>
              <a:rPr lang="th-TH" sz="2000" b="1" dirty="0" smtClean="0">
                <a:solidFill>
                  <a:srgbClr val="0000CC"/>
                </a:solidFill>
                <a:cs typeface="Angsana New" pitchFamily="18" charset="-34"/>
              </a:rPr>
              <a:t>จาก</a:t>
            </a:r>
            <a:r>
              <a:rPr lang="th-TH" sz="2000" b="1" dirty="0">
                <a:solidFill>
                  <a:srgbClr val="0000CC"/>
                </a:solidFill>
                <a:cs typeface="Angsana New" pitchFamily="18" charset="-34"/>
              </a:rPr>
              <a:t>สำนักงบประมาณเพื่อการจัดหาในครั้งดังกล่าว ส่วนราชการและหน่วยงานสามารถ</a:t>
            </a:r>
            <a:br>
              <a:rPr lang="th-TH" sz="2000" b="1" dirty="0">
                <a:solidFill>
                  <a:srgbClr val="0000CC"/>
                </a:solidFill>
                <a:cs typeface="Angsana New" pitchFamily="18" charset="-34"/>
              </a:rPr>
            </a:br>
            <a:r>
              <a:rPr lang="th-TH" sz="2000" b="1" dirty="0">
                <a:solidFill>
                  <a:srgbClr val="0000CC"/>
                </a:solidFill>
                <a:cs typeface="Angsana New" pitchFamily="18" charset="-34"/>
              </a:rPr>
              <a:t>ยกเลิกการจัดหา</a:t>
            </a:r>
            <a:r>
              <a:rPr lang="th-TH" sz="2000" b="1" dirty="0" smtClean="0">
                <a:solidFill>
                  <a:srgbClr val="0000CC"/>
                </a:solidFill>
                <a:cs typeface="Angsana New" pitchFamily="18" charset="-34"/>
              </a:rPr>
              <a:t>ได้   </a:t>
            </a:r>
            <a:r>
              <a:rPr lang="th-TH" sz="2000" b="1" dirty="0" smtClean="0">
                <a:solidFill>
                  <a:srgbClr val="FF0000"/>
                </a:solidFill>
                <a:cs typeface="Angsana New" pitchFamily="18" charset="-34"/>
              </a:rPr>
              <a:t>อนุมัติ</a:t>
            </a:r>
            <a:r>
              <a:rPr lang="th-TH" sz="2000" b="1" dirty="0">
                <a:solidFill>
                  <a:srgbClr val="FF0000"/>
                </a:solidFill>
                <a:cs typeface="Angsana New" pitchFamily="18" charset="-34"/>
              </a:rPr>
              <a:t>เป็นหลักการแบบนี้ทุก</a:t>
            </a:r>
            <a:r>
              <a:rPr lang="th-TH" sz="2000" b="1" dirty="0" smtClean="0">
                <a:solidFill>
                  <a:srgbClr val="FF0000"/>
                </a:solidFill>
                <a:cs typeface="Angsana New" pitchFamily="18" charset="-34"/>
              </a:rPr>
              <a:t>ปี</a:t>
            </a:r>
            <a:endParaRPr lang="th-TH" sz="2000" b="1" dirty="0">
              <a:solidFill>
                <a:srgbClr val="FF0000"/>
              </a:solidFill>
              <a:cs typeface="Angsana New" pitchFamily="18" charset="-34"/>
            </a:endParaRPr>
          </a:p>
        </p:txBody>
      </p:sp>
      <p:sp>
        <p:nvSpPr>
          <p:cNvPr id="14344" name="ชื่อเรื่อง 1"/>
          <p:cNvSpPr txBox="1">
            <a:spLocks/>
          </p:cNvSpPr>
          <p:nvPr/>
        </p:nvSpPr>
        <p:spPr bwMode="auto">
          <a:xfrm>
            <a:off x="381000" y="952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th-TH" sz="3600" b="1" dirty="0">
                <a:latin typeface="Calibri" pitchFamily="34" charset="0"/>
                <a:cs typeface="Cordia New" pitchFamily="34" charset="-34"/>
              </a:rPr>
              <a:t>หนังสือคณะกรรมการว่าด้วยการพัสดุ </a:t>
            </a:r>
            <a:br>
              <a:rPr lang="th-TH" sz="3600" b="1" dirty="0">
                <a:latin typeface="Calibri" pitchFamily="34" charset="0"/>
                <a:cs typeface="Cordia New" pitchFamily="34" charset="-34"/>
              </a:rPr>
            </a:br>
            <a:r>
              <a:rPr lang="th-TH" sz="3600" b="1" dirty="0">
                <a:latin typeface="Calibri" pitchFamily="34" charset="0"/>
                <a:cs typeface="Cordia New" pitchFamily="34" charset="-34"/>
              </a:rPr>
              <a:t>ด่วนที่สุด ที่ </a:t>
            </a:r>
            <a:r>
              <a:rPr lang="th-TH" sz="3600" b="1" dirty="0" err="1">
                <a:latin typeface="Calibri" pitchFamily="34" charset="0"/>
                <a:cs typeface="Cordia New" pitchFamily="34" charset="-34"/>
              </a:rPr>
              <a:t>กค</a:t>
            </a:r>
            <a:r>
              <a:rPr lang="th-TH" sz="3600" b="1" dirty="0">
                <a:latin typeface="Calibri" pitchFamily="34" charset="0"/>
                <a:cs typeface="Cordia New" pitchFamily="34" charset="-34"/>
              </a:rPr>
              <a:t>(</a:t>
            </a:r>
            <a:r>
              <a:rPr lang="th-TH" sz="3600" b="1" dirty="0" err="1">
                <a:latin typeface="Calibri" pitchFamily="34" charset="0"/>
                <a:cs typeface="Cordia New" pitchFamily="34" charset="-34"/>
              </a:rPr>
              <a:t>กวพ</a:t>
            </a:r>
            <a:r>
              <a:rPr lang="th-TH" sz="3600" b="1" dirty="0">
                <a:latin typeface="Calibri" pitchFamily="34" charset="0"/>
                <a:cs typeface="Cordia New" pitchFamily="34" charset="-34"/>
              </a:rPr>
              <a:t>) 0421.3/ว </a:t>
            </a:r>
            <a:r>
              <a:rPr lang="th-TH" sz="3600" b="1" dirty="0" smtClean="0">
                <a:latin typeface="Calibri" pitchFamily="34" charset="0"/>
                <a:cs typeface="Cordia New" pitchFamily="34" charset="-34"/>
              </a:rPr>
              <a:t>286 </a:t>
            </a:r>
            <a:r>
              <a:rPr lang="th-TH" sz="3600" b="1" dirty="0" err="1">
                <a:latin typeface="Calibri" pitchFamily="34" charset="0"/>
                <a:cs typeface="Cordia New" pitchFamily="34" charset="-34"/>
              </a:rPr>
              <a:t>ลว.</a:t>
            </a:r>
            <a:r>
              <a:rPr lang="th-TH" sz="3600" b="1" dirty="0">
                <a:latin typeface="Calibri" pitchFamily="34" charset="0"/>
                <a:cs typeface="Cordia New" pitchFamily="34" charset="-34"/>
              </a:rPr>
              <a:t> </a:t>
            </a:r>
            <a:r>
              <a:rPr lang="th-TH" sz="3600" b="1" dirty="0" smtClean="0">
                <a:latin typeface="Calibri" pitchFamily="34" charset="0"/>
                <a:cs typeface="Cordia New" pitchFamily="34" charset="-34"/>
              </a:rPr>
              <a:t>16 </a:t>
            </a:r>
            <a:r>
              <a:rPr lang="th-TH" sz="3600" b="1" dirty="0">
                <a:latin typeface="Calibri" pitchFamily="34" charset="0"/>
                <a:cs typeface="Cordia New" pitchFamily="34" charset="-34"/>
              </a:rPr>
              <a:t>ส.ค. </a:t>
            </a:r>
            <a:r>
              <a:rPr lang="th-TH" sz="3600" b="1" dirty="0" smtClean="0">
                <a:latin typeface="Calibri" pitchFamily="34" charset="0"/>
                <a:cs typeface="Cordia New" pitchFamily="34" charset="-34"/>
              </a:rPr>
              <a:t>56</a:t>
            </a:r>
            <a:endParaRPr lang="th-TH" sz="3600" b="1" dirty="0">
              <a:latin typeface="Calibri" pitchFamily="34" charset="0"/>
              <a:cs typeface="Cordia New" pitchFamily="34" charset="-34"/>
            </a:endParaRPr>
          </a:p>
        </p:txBody>
      </p:sp>
      <p:sp>
        <p:nvSpPr>
          <p:cNvPr id="11" name="ลูกศรขึ้น 10"/>
          <p:cNvSpPr/>
          <p:nvPr/>
        </p:nvSpPr>
        <p:spPr>
          <a:xfrm rot="4720553">
            <a:off x="2811463" y="3309938"/>
            <a:ext cx="642937" cy="769937"/>
          </a:xfrm>
          <a:prstGeom prst="up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th-TH">
              <a:solidFill>
                <a:srgbClr val="FFFFFF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5410200" y="6019800"/>
            <a:ext cx="24384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389437"/>
          </a:xfrm>
        </p:spPr>
        <p:txBody>
          <a:bodyPr>
            <a:normAutofit fontScale="92500" lnSpcReduction="10000"/>
          </a:bodyPr>
          <a:lstStyle/>
          <a:p>
            <a:r>
              <a:rPr lang="th-TH" b="1" dirty="0" smtClean="0">
                <a:solidFill>
                  <a:srgbClr val="000099"/>
                </a:solidFill>
                <a:latin typeface="Cordia New" pitchFamily="34" charset="-34"/>
                <a:cs typeface="Cordia New" pitchFamily="34" charset="-34"/>
              </a:rPr>
              <a:t>เรื่อง แนวทางปฏิบัติเพื่อเร่งรัดการจัดหาพัสดุก่อน พ.ร.บ. งบประมาณรายจ่ายปี </a:t>
            </a:r>
            <a:r>
              <a:rPr lang="en-US" b="1" dirty="0" smtClean="0">
                <a:solidFill>
                  <a:srgbClr val="000099"/>
                </a:solidFill>
                <a:latin typeface="Cordia New" pitchFamily="34" charset="-34"/>
                <a:cs typeface="Cordia New" pitchFamily="34" charset="-34"/>
              </a:rPr>
              <a:t>59</a:t>
            </a:r>
            <a:r>
              <a:rPr lang="th-TH" b="1" dirty="0" smtClean="0">
                <a:solidFill>
                  <a:srgbClr val="000099"/>
                </a:solidFill>
                <a:latin typeface="Cordia New" pitchFamily="34" charset="-34"/>
                <a:cs typeface="Cordia New" pitchFamily="34" charset="-34"/>
              </a:rPr>
              <a:t> จะมีผลบังคับ</a:t>
            </a:r>
          </a:p>
          <a:p>
            <a:r>
              <a:rPr lang="th-TH" b="1" dirty="0" smtClean="0">
                <a:solidFill>
                  <a:srgbClr val="C00000"/>
                </a:solidFill>
                <a:latin typeface="Cordia New" pitchFamily="34" charset="-34"/>
                <a:cs typeface="Cordia New" pitchFamily="34" charset="-34"/>
              </a:rPr>
              <a:t>เพื่อให้ส่วนราชการก่อหนี้ผูกพันและเบิกจ่ายเงินแล้วเสร็จภายในปีงบประมาณ </a:t>
            </a:r>
            <a:r>
              <a:rPr lang="en-US" b="1" dirty="0" smtClean="0">
                <a:solidFill>
                  <a:srgbClr val="C00000"/>
                </a:solidFill>
                <a:latin typeface="Cordia New" pitchFamily="34" charset="-34"/>
                <a:cs typeface="Cordia New" pitchFamily="34" charset="-34"/>
              </a:rPr>
              <a:t>59</a:t>
            </a:r>
            <a:r>
              <a:rPr lang="th-TH" b="1" dirty="0" smtClean="0">
                <a:solidFill>
                  <a:srgbClr val="C00000"/>
                </a:solidFill>
                <a:latin typeface="Cordia New" pitchFamily="34" charset="-34"/>
                <a:cs typeface="Cordia New" pitchFamily="34" charset="-34"/>
              </a:rPr>
              <a:t> และเป็นไปตามนโยบายเร่งรัดการเบิกจ่ายเงินของรัฐบาล</a:t>
            </a:r>
          </a:p>
          <a:p>
            <a:r>
              <a:rPr lang="th-TH" b="1" dirty="0" smtClean="0">
                <a:latin typeface="Cordia New" pitchFamily="34" charset="-34"/>
                <a:cs typeface="Cordia New" pitchFamily="34" charset="-34"/>
              </a:rPr>
              <a:t>จึงยกเว้นการปฏิบัติตาม </a:t>
            </a:r>
            <a:r>
              <a:rPr lang="th-TH" sz="2800" b="1" dirty="0" smtClean="0">
                <a:latin typeface="Cordia New" pitchFamily="34" charset="-34"/>
                <a:cs typeface="Cordia New" pitchFamily="34" charset="-34"/>
              </a:rPr>
              <a:t>ว 320 </a:t>
            </a:r>
            <a:r>
              <a:rPr lang="th-TH" sz="2800" b="1" dirty="0" err="1" smtClean="0">
                <a:latin typeface="Cordia New" pitchFamily="34" charset="-34"/>
                <a:cs typeface="Cordia New" pitchFamily="34" charset="-34"/>
              </a:rPr>
              <a:t>ลว.</a:t>
            </a:r>
            <a:r>
              <a:rPr lang="th-TH" sz="2800" b="1" dirty="0" smtClean="0">
                <a:latin typeface="Cordia New" pitchFamily="34" charset="-34"/>
                <a:cs typeface="Cordia New" pitchFamily="34" charset="-34"/>
              </a:rPr>
              <a:t> 27 ส.ค. 55 และ ว 5 </a:t>
            </a:r>
            <a:r>
              <a:rPr lang="th-TH" sz="2800" b="1" dirty="0" err="1" smtClean="0">
                <a:latin typeface="Cordia New" pitchFamily="34" charset="-34"/>
                <a:cs typeface="Cordia New" pitchFamily="34" charset="-34"/>
              </a:rPr>
              <a:t>ลว.</a:t>
            </a:r>
            <a:r>
              <a:rPr lang="th-TH" sz="2800" b="1" dirty="0" smtClean="0">
                <a:latin typeface="Cordia New" pitchFamily="34" charset="-34"/>
                <a:cs typeface="Cordia New" pitchFamily="34" charset="-34"/>
              </a:rPr>
              <a:t> 8 ม.ค. 57</a:t>
            </a:r>
          </a:p>
          <a:p>
            <a:r>
              <a:rPr lang="th-TH" sz="2800" b="1" dirty="0" smtClean="0">
                <a:latin typeface="Cordia New" pitchFamily="34" charset="-34"/>
                <a:cs typeface="Cordia New" pitchFamily="34" charset="-34"/>
              </a:rPr>
              <a:t>โดยให้ถือว่า </a:t>
            </a:r>
            <a:r>
              <a:rPr lang="th-TH" sz="2800" b="1" dirty="0" smtClean="0">
                <a:solidFill>
                  <a:srgbClr val="C00000"/>
                </a:solidFill>
                <a:latin typeface="Cordia New" pitchFamily="34" charset="-34"/>
                <a:cs typeface="Cordia New" pitchFamily="34" charset="-34"/>
              </a:rPr>
              <a:t>“ทราบยอดเงิน” </a:t>
            </a:r>
            <a:r>
              <a:rPr lang="th-TH" sz="2800" b="1" u="sng" dirty="0" smtClean="0">
                <a:latin typeface="Cordia New" pitchFamily="34" charset="-34"/>
                <a:cs typeface="Cordia New" pitchFamily="34" charset="-34"/>
              </a:rPr>
              <a:t>เมื่อคณะกรรมการวิสามัญพิจารณาร่าง พ.ร.บ. งบประมาณปี </a:t>
            </a:r>
            <a:r>
              <a:rPr lang="en-US" sz="2800" b="1" u="sng" dirty="0" smtClean="0">
                <a:latin typeface="Cordia New" pitchFamily="34" charset="-34"/>
                <a:cs typeface="Cordia New" pitchFamily="34" charset="-34"/>
              </a:rPr>
              <a:t>59</a:t>
            </a:r>
            <a:r>
              <a:rPr lang="th-TH" sz="2800" b="1" u="sng" dirty="0" smtClean="0">
                <a:latin typeface="Cordia New" pitchFamily="34" charset="-34"/>
                <a:cs typeface="Cordia New" pitchFamily="34" charset="-34"/>
              </a:rPr>
              <a:t> ได้พิจารณาร่างพ.ร.บ. งบประมาณปี </a:t>
            </a:r>
            <a:r>
              <a:rPr lang="en-US" sz="2800" b="1" u="sng" dirty="0" smtClean="0">
                <a:latin typeface="Cordia New" pitchFamily="34" charset="-34"/>
                <a:cs typeface="Cordia New" pitchFamily="34" charset="-34"/>
              </a:rPr>
              <a:t>59</a:t>
            </a:r>
            <a:r>
              <a:rPr lang="th-TH" sz="2800" b="1" u="sng" dirty="0" smtClean="0">
                <a:latin typeface="Cordia New" pitchFamily="34" charset="-34"/>
                <a:cs typeface="Cordia New" pitchFamily="34" charset="-34"/>
              </a:rPr>
              <a:t> แล้วเสร็จ </a:t>
            </a:r>
            <a:r>
              <a:rPr lang="th-TH" sz="2800" b="1" dirty="0" smtClean="0">
                <a:latin typeface="Cordia New" pitchFamily="34" charset="-34"/>
                <a:cs typeface="Cordia New" pitchFamily="34" charset="-34"/>
              </a:rPr>
              <a:t>ก่อนเสนอสภานิติบัญญัติแห่งชาติพิจารณาในวาระที่ </a:t>
            </a:r>
            <a:r>
              <a:rPr lang="en-US" sz="2800" b="1" dirty="0" smtClean="0">
                <a:latin typeface="Cordia New" pitchFamily="34" charset="-34"/>
                <a:cs typeface="Cordia New" pitchFamily="34" charset="-34"/>
              </a:rPr>
              <a:t>2</a:t>
            </a:r>
          </a:p>
          <a:p>
            <a:r>
              <a:rPr lang="th-TH" sz="2800" b="1" dirty="0" smtClean="0">
                <a:latin typeface="Cordia New" pitchFamily="34" charset="-34"/>
                <a:cs typeface="Cordia New" pitchFamily="34" charset="-34"/>
              </a:rPr>
              <a:t>เมื่อทราบยอดเงินแล้ว ให้เผยแพร่ประกาศจัดซื้อจัดจ้างจนถึงได้ตัวผู้ขายหรือผู้รับจ้างไว้ก่อนได้ แต่จะลงนามในสัญญาได้เมื่อ พ.ร.บ. งบประมาณปี </a:t>
            </a:r>
            <a:r>
              <a:rPr lang="en-US" sz="2800" b="1" dirty="0" smtClean="0">
                <a:latin typeface="Cordia New" pitchFamily="34" charset="-34"/>
                <a:cs typeface="Cordia New" pitchFamily="34" charset="-34"/>
              </a:rPr>
              <a:t>59</a:t>
            </a:r>
            <a:r>
              <a:rPr lang="th-TH" sz="2800" b="1" dirty="0" smtClean="0">
                <a:latin typeface="Cordia New" pitchFamily="34" charset="-34"/>
                <a:cs typeface="Cordia New" pitchFamily="34" charset="-34"/>
              </a:rPr>
              <a:t> มีผลใช้บังคับ และได้รับจัดสรรจากสำนักงบประมาณแล้ว</a:t>
            </a:r>
            <a:endParaRPr lang="th-TH" sz="2800" b="1" dirty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686033-02FC-4F24-8FF0-9A3141F9A3F8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5" name="ชื่อเรื่อง 1"/>
          <p:cNvSpPr txBox="1">
            <a:spLocks noGrp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/>
            <a:r>
              <a:rPr lang="th-TH" sz="3600" b="1" dirty="0">
                <a:solidFill>
                  <a:schemeClr val="tx1"/>
                </a:solidFill>
                <a:latin typeface="Calibri" pitchFamily="34" charset="0"/>
                <a:cs typeface="Cordia New" pitchFamily="34" charset="-34"/>
              </a:rPr>
              <a:t>หนังสือคณะกรรมการว่าด้วยการพัสดุ </a:t>
            </a:r>
            <a:br>
              <a:rPr lang="th-TH" sz="3600" b="1" dirty="0">
                <a:solidFill>
                  <a:schemeClr val="tx1"/>
                </a:solidFill>
                <a:latin typeface="Calibri" pitchFamily="34" charset="0"/>
                <a:cs typeface="Cordia New" pitchFamily="34" charset="-34"/>
              </a:rPr>
            </a:br>
            <a:r>
              <a:rPr lang="th-TH" sz="3600" b="1" dirty="0">
                <a:solidFill>
                  <a:schemeClr val="tx1"/>
                </a:solidFill>
                <a:latin typeface="Calibri" pitchFamily="34" charset="0"/>
                <a:cs typeface="Cordia New" pitchFamily="34" charset="-34"/>
              </a:rPr>
              <a:t>ด่วนที่สุด ที่ </a:t>
            </a:r>
            <a:r>
              <a:rPr lang="th-TH" sz="3600" b="1" dirty="0" err="1">
                <a:solidFill>
                  <a:schemeClr val="tx1"/>
                </a:solidFill>
                <a:latin typeface="Calibri" pitchFamily="34" charset="0"/>
                <a:cs typeface="Cordia New" pitchFamily="34" charset="-34"/>
              </a:rPr>
              <a:t>กค</a:t>
            </a:r>
            <a:r>
              <a:rPr lang="th-TH" sz="3600" b="1" dirty="0">
                <a:solidFill>
                  <a:schemeClr val="tx1"/>
                </a:solidFill>
                <a:latin typeface="Calibri" pitchFamily="34" charset="0"/>
                <a:cs typeface="Cordia New" pitchFamily="34" charset="-34"/>
              </a:rPr>
              <a:t>(</a:t>
            </a:r>
            <a:r>
              <a:rPr lang="th-TH" sz="3600" b="1" dirty="0" err="1">
                <a:solidFill>
                  <a:schemeClr val="tx1"/>
                </a:solidFill>
                <a:latin typeface="Calibri" pitchFamily="34" charset="0"/>
                <a:cs typeface="Cordia New" pitchFamily="34" charset="-34"/>
              </a:rPr>
              <a:t>กวพ</a:t>
            </a:r>
            <a:r>
              <a:rPr lang="th-TH" sz="3600" b="1" dirty="0">
                <a:solidFill>
                  <a:schemeClr val="tx1"/>
                </a:solidFill>
                <a:latin typeface="Calibri" pitchFamily="34" charset="0"/>
                <a:cs typeface="Cordia New" pitchFamily="34" charset="-34"/>
              </a:rPr>
              <a:t>) 0421.3/ว </a:t>
            </a:r>
            <a:r>
              <a:rPr lang="th-TH" sz="3600" b="1" dirty="0" smtClean="0">
                <a:solidFill>
                  <a:schemeClr val="tx1"/>
                </a:solidFill>
                <a:latin typeface="Calibri" pitchFamily="34" charset="0"/>
              </a:rPr>
              <a:t>2</a:t>
            </a:r>
            <a:r>
              <a:rPr lang="en-US" sz="3600" b="1" dirty="0" smtClean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  <a:t>55</a:t>
            </a:r>
            <a:r>
              <a:rPr lang="th-TH" sz="3600" b="1" dirty="0" smtClean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  <a:t> </a:t>
            </a:r>
            <a:r>
              <a:rPr lang="th-TH" sz="3600" b="1" dirty="0" err="1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  <a:t>ลว.</a:t>
            </a:r>
            <a:r>
              <a:rPr lang="th-TH" sz="3600" b="1" dirty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  <a:t> </a:t>
            </a:r>
            <a:r>
              <a:rPr lang="en-US" sz="3600" b="1" dirty="0" smtClean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  <a:t>20</a:t>
            </a:r>
            <a:r>
              <a:rPr lang="th-TH" sz="3600" b="1" dirty="0" smtClean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  <a:t> ก.ค. 5</a:t>
            </a:r>
            <a:r>
              <a:rPr lang="en-US" sz="3600" b="1" dirty="0" smtClean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  <a:t>8</a:t>
            </a:r>
            <a:endParaRPr lang="th-TH" sz="3600" b="1" dirty="0">
              <a:solidFill>
                <a:schemeClr val="tx1"/>
              </a:solidFill>
              <a:latin typeface="Cordia New" pitchFamily="34" charset="-34"/>
              <a:cs typeface="Cordia New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C7897-A12C-4FE9-B235-0610B1D9E520}" type="slidenum">
              <a:rPr lang="en-US"/>
              <a:pPr/>
              <a:t>17</a:t>
            </a:fld>
            <a:endParaRPr lang="th-TH"/>
          </a:p>
        </p:txBody>
      </p:sp>
      <p:sp>
        <p:nvSpPr>
          <p:cNvPr id="12" name="Rectangle 11"/>
          <p:cNvSpPr/>
          <p:nvPr/>
        </p:nvSpPr>
        <p:spPr>
          <a:xfrm>
            <a:off x="685800" y="1447800"/>
            <a:ext cx="8001000" cy="449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th-TH" sz="3800" dirty="0">
                <a:solidFill>
                  <a:srgbClr val="FFFFFF"/>
                </a:solidFill>
                <a:latin typeface="Browallia New" pitchFamily="34" charset="-34"/>
                <a:cs typeface="KodchiangUPC" pitchFamily="18" charset="-34"/>
              </a:rPr>
              <a:t> </a:t>
            </a:r>
            <a:r>
              <a:rPr lang="th-TH" sz="3800" b="1" dirty="0">
                <a:solidFill>
                  <a:schemeClr val="tx1"/>
                </a:solidFill>
                <a:latin typeface="Browallia New" pitchFamily="34" charset="-34"/>
                <a:cs typeface="KodchiangUPC" pitchFamily="18" charset="-34"/>
              </a:rPr>
              <a:t>การบริหารสัญญา หมายถึง ผู้มีหน้าที่บริหารสัญญาซึ่งเป็นฝ่ายผู้ว่าจ้างต้องบริหารให้ผู้รับจ้างปฏิบัติตามสัญญา เช่น กรณีที่ผู้รับจ้างไม่ปฏิบัติตามสัญญา จะต้องดำเนินการดังนี้</a:t>
            </a:r>
          </a:p>
          <a:p>
            <a:pPr marL="747713" lvl="1" indent="-290513" algn="l">
              <a:spcBef>
                <a:spcPts val="600"/>
              </a:spcBef>
              <a:buFont typeface="Arial" pitchFamily="34" charset="0"/>
              <a:buChar char="•"/>
            </a:pPr>
            <a:r>
              <a:rPr lang="th-TH" sz="3800" b="1" dirty="0">
                <a:solidFill>
                  <a:srgbClr val="FF0000"/>
                </a:solidFill>
                <a:latin typeface="Browallia New" pitchFamily="34" charset="-34"/>
                <a:cs typeface="KodchiangUPC" pitchFamily="18" charset="-34"/>
              </a:rPr>
              <a:t>การ</a:t>
            </a:r>
            <a:r>
              <a:rPr lang="th-TH" sz="3800" b="1" dirty="0" smtClean="0">
                <a:solidFill>
                  <a:srgbClr val="FF0000"/>
                </a:solidFill>
                <a:latin typeface="Browallia New" pitchFamily="34" charset="-34"/>
                <a:cs typeface="KodchiangUPC" pitchFamily="18" charset="-34"/>
              </a:rPr>
              <a:t>แก้ไขเปลี่ยนแปลงสัญญา</a:t>
            </a:r>
            <a:endParaRPr lang="th-TH" sz="3800" b="1" dirty="0">
              <a:solidFill>
                <a:srgbClr val="FF0000"/>
              </a:solidFill>
              <a:latin typeface="Browallia New" pitchFamily="34" charset="-34"/>
              <a:cs typeface="KodchiangUPC" pitchFamily="18" charset="-34"/>
            </a:endParaRPr>
          </a:p>
          <a:p>
            <a:pPr marL="747713" lvl="1" indent="-290513" algn="l">
              <a:spcBef>
                <a:spcPts val="600"/>
              </a:spcBef>
              <a:buFont typeface="Arial" pitchFamily="34" charset="0"/>
              <a:buChar char="•"/>
            </a:pPr>
            <a:r>
              <a:rPr lang="th-TH" sz="3800" b="1" dirty="0">
                <a:solidFill>
                  <a:srgbClr val="FF0000"/>
                </a:solidFill>
                <a:latin typeface="Browallia New" pitchFamily="34" charset="-34"/>
                <a:cs typeface="KodchiangUPC" pitchFamily="18" charset="-34"/>
              </a:rPr>
              <a:t>การคำนวณค่าปรับ</a:t>
            </a:r>
          </a:p>
          <a:p>
            <a:pPr marL="747713" lvl="1" indent="-290513" algn="l">
              <a:spcBef>
                <a:spcPts val="600"/>
              </a:spcBef>
              <a:buFont typeface="Arial" pitchFamily="34" charset="0"/>
              <a:buChar char="•"/>
            </a:pPr>
            <a:r>
              <a:rPr lang="th-TH" sz="3800" b="1" dirty="0">
                <a:solidFill>
                  <a:srgbClr val="FF0000"/>
                </a:solidFill>
                <a:latin typeface="Browallia New" pitchFamily="34" charset="-34"/>
                <a:cs typeface="KodchiangUPC" pitchFamily="18" charset="-34"/>
              </a:rPr>
              <a:t>การพิจารณางดหรือลดค่าปรับหรือขยายเวลาทำการ</a:t>
            </a:r>
          </a:p>
          <a:p>
            <a:pPr marL="747713" lvl="1" indent="-290513" algn="l">
              <a:spcBef>
                <a:spcPts val="600"/>
              </a:spcBef>
              <a:buFont typeface="Arial" pitchFamily="34" charset="0"/>
              <a:buChar char="•"/>
            </a:pPr>
            <a:r>
              <a:rPr lang="th-TH" sz="3800" b="1" dirty="0">
                <a:solidFill>
                  <a:srgbClr val="FF0000"/>
                </a:solidFill>
                <a:latin typeface="Browallia New" pitchFamily="34" charset="-34"/>
                <a:cs typeface="KodchiangUPC" pitchFamily="18" charset="-34"/>
              </a:rPr>
              <a:t>การยกเลิกสัญญา เป็นต้น</a:t>
            </a:r>
          </a:p>
        </p:txBody>
      </p:sp>
      <p:sp>
        <p:nvSpPr>
          <p:cNvPr id="4" name="AutoShape 9"/>
          <p:cNvSpPr>
            <a:spLocks noChangeArrowheads="1"/>
          </p:cNvSpPr>
          <p:nvPr/>
        </p:nvSpPr>
        <p:spPr bwMode="gray">
          <a:xfrm>
            <a:off x="457200" y="314325"/>
            <a:ext cx="8229600" cy="841375"/>
          </a:xfrm>
          <a:prstGeom prst="roundRect">
            <a:avLst>
              <a:gd name="adj" fmla="val 49106"/>
            </a:avLst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th-TH" sz="50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rowallia New" pitchFamily="34" charset="-34"/>
                <a:cs typeface="KodchiangUPC" pitchFamily="18" charset="-34"/>
              </a:rPr>
              <a:t>ระยะที่ 4 การบริหารสัญญา</a:t>
            </a:r>
            <a:endParaRPr lang="en-US" sz="5000" b="1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Browallia New" pitchFamily="34" charset="-34"/>
              <a:cs typeface="KodchiangUPC" pitchFamily="18" charset="-34"/>
            </a:endParaRPr>
          </a:p>
        </p:txBody>
      </p:sp>
      <p:grpSp>
        <p:nvGrpSpPr>
          <p:cNvPr id="2" name="กลุ่ม 78"/>
          <p:cNvGrpSpPr>
            <a:grpSpLocks/>
          </p:cNvGrpSpPr>
          <p:nvPr/>
        </p:nvGrpSpPr>
        <p:grpSpPr bwMode="auto">
          <a:xfrm rot="10800000">
            <a:off x="0" y="6142037"/>
            <a:ext cx="9072563" cy="715963"/>
            <a:chOff x="-32" y="6000768"/>
            <a:chExt cx="9072626" cy="715968"/>
          </a:xfrm>
        </p:grpSpPr>
        <p:grpSp>
          <p:nvGrpSpPr>
            <p:cNvPr id="3" name="กลุ่ม 60"/>
            <p:cNvGrpSpPr>
              <a:grpSpLocks/>
            </p:cNvGrpSpPr>
            <p:nvPr/>
          </p:nvGrpSpPr>
          <p:grpSpPr bwMode="auto">
            <a:xfrm>
              <a:off x="0" y="6000768"/>
              <a:ext cx="9072594" cy="714380"/>
              <a:chOff x="0" y="6000768"/>
              <a:chExt cx="9072594" cy="714380"/>
            </a:xfrm>
          </p:grpSpPr>
          <p:sp>
            <p:nvSpPr>
              <p:cNvPr id="42" name="เครื่องหมายบั้ง 41"/>
              <p:cNvSpPr>
                <a:spLocks noChangeArrowheads="1"/>
              </p:cNvSpPr>
              <p:nvPr/>
            </p:nvSpPr>
            <p:spPr bwMode="auto">
              <a:xfrm>
                <a:off x="8289951" y="5999180"/>
                <a:ext cx="785818" cy="714381"/>
              </a:xfrm>
              <a:prstGeom prst="chevron">
                <a:avLst>
                  <a:gd name="adj" fmla="val 49999"/>
                </a:avLst>
              </a:prstGeom>
              <a:gradFill rotWithShape="1">
                <a:gsLst>
                  <a:gs pos="0">
                    <a:srgbClr val="9A5276"/>
                  </a:gs>
                  <a:gs pos="50000">
                    <a:srgbClr val="DD79AB"/>
                  </a:gs>
                  <a:gs pos="100000">
                    <a:srgbClr val="FF91CC"/>
                  </a:gs>
                </a:gsLst>
                <a:lin ang="8100000" scaled="1"/>
              </a:gradFill>
              <a:ln w="6350" algn="ctr">
                <a:solidFill>
                  <a:srgbClr val="D9D9D9"/>
                </a:solidFill>
                <a:miter lim="800000"/>
                <a:headEnd/>
                <a:tailEnd/>
              </a:ln>
            </p:spPr>
            <p:txBody>
              <a:bodyPr rot="1080000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>
                  <a:latin typeface="+mn-lt"/>
                  <a:cs typeface="+mn-cs"/>
                </a:endParaRPr>
              </a:p>
            </p:txBody>
          </p:sp>
          <p:sp>
            <p:nvSpPr>
              <p:cNvPr id="45" name="เครื่องหมายบั้ง 44"/>
              <p:cNvSpPr>
                <a:spLocks noChangeArrowheads="1"/>
              </p:cNvSpPr>
              <p:nvPr/>
            </p:nvSpPr>
            <p:spPr bwMode="auto">
              <a:xfrm>
                <a:off x="7789885" y="5999180"/>
                <a:ext cx="785817" cy="714381"/>
              </a:xfrm>
              <a:prstGeom prst="chevron">
                <a:avLst>
                  <a:gd name="adj" fmla="val 49999"/>
                </a:avLst>
              </a:prstGeom>
              <a:gradFill rotWithShape="1">
                <a:gsLst>
                  <a:gs pos="0">
                    <a:srgbClr val="006D2A"/>
                  </a:gs>
                  <a:gs pos="50000">
                    <a:srgbClr val="009E41"/>
                  </a:gs>
                  <a:gs pos="100000">
                    <a:srgbClr val="00BD4F"/>
                  </a:gs>
                </a:gsLst>
                <a:lin ang="8100000" scaled="1"/>
              </a:gradFill>
              <a:ln w="6350" algn="ctr">
                <a:solidFill>
                  <a:srgbClr val="D9D9D9"/>
                </a:solidFill>
                <a:miter lim="800000"/>
                <a:headEnd/>
                <a:tailEnd/>
              </a:ln>
            </p:spPr>
            <p:txBody>
              <a:bodyPr rot="1080000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>
                  <a:latin typeface="+mn-lt"/>
                  <a:cs typeface="+mn-cs"/>
                </a:endParaRPr>
              </a:p>
            </p:txBody>
          </p:sp>
          <p:sp>
            <p:nvSpPr>
              <p:cNvPr id="46" name="เครื่องหมายบั้ง 45"/>
              <p:cNvSpPr>
                <a:spLocks noChangeArrowheads="1"/>
              </p:cNvSpPr>
              <p:nvPr/>
            </p:nvSpPr>
            <p:spPr bwMode="auto">
              <a:xfrm>
                <a:off x="7289819" y="5999180"/>
                <a:ext cx="785818" cy="714381"/>
              </a:xfrm>
              <a:prstGeom prst="chevron">
                <a:avLst>
                  <a:gd name="adj" fmla="val 49999"/>
                </a:avLst>
              </a:prstGeom>
              <a:gradFill rotWithShape="1">
                <a:gsLst>
                  <a:gs pos="0">
                    <a:srgbClr val="A07400"/>
                  </a:gs>
                  <a:gs pos="50000">
                    <a:srgbClr val="E6A900"/>
                  </a:gs>
                  <a:gs pos="100000">
                    <a:srgbClr val="FFCA00"/>
                  </a:gs>
                </a:gsLst>
                <a:lin ang="8100000" scaled="1"/>
              </a:gradFill>
              <a:ln w="6350" algn="ctr">
                <a:solidFill>
                  <a:srgbClr val="D9D9D9"/>
                </a:solidFill>
                <a:miter lim="800000"/>
                <a:headEnd/>
                <a:tailEnd/>
              </a:ln>
            </p:spPr>
            <p:txBody>
              <a:bodyPr rot="1080000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>
                  <a:latin typeface="+mn-lt"/>
                  <a:cs typeface="+mn-cs"/>
                </a:endParaRPr>
              </a:p>
            </p:txBody>
          </p:sp>
          <p:cxnSp>
            <p:nvCxnSpPr>
              <p:cNvPr id="48" name="ตัวเชื่อมต่อตรง 47"/>
              <p:cNvCxnSpPr>
                <a:stCxn id="42" idx="3"/>
              </p:cNvCxnSpPr>
              <p:nvPr/>
            </p:nvCxnSpPr>
            <p:spPr>
              <a:xfrm flipH="1">
                <a:off x="6318" y="6357959"/>
                <a:ext cx="9072626" cy="158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2" name="ตัวเชื่อมต่อตรง 61"/>
            <p:cNvCxnSpPr/>
            <p:nvPr/>
          </p:nvCxnSpPr>
          <p:spPr>
            <a:xfrm rot="10800000" flipV="1">
              <a:off x="-32" y="6427809"/>
              <a:ext cx="9001188" cy="158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ตัวเชื่อมต่อตรง 62"/>
            <p:cNvCxnSpPr/>
            <p:nvPr/>
          </p:nvCxnSpPr>
          <p:spPr>
            <a:xfrm rot="10800000">
              <a:off x="-32" y="6286520"/>
              <a:ext cx="9001188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ตัวเชื่อมต่อตรง 65"/>
            <p:cNvCxnSpPr/>
            <p:nvPr/>
          </p:nvCxnSpPr>
          <p:spPr>
            <a:xfrm rot="10800000">
              <a:off x="3143" y="6215082"/>
              <a:ext cx="8929750" cy="158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ตัวเชื่อมต่อตรง 67"/>
            <p:cNvCxnSpPr/>
            <p:nvPr/>
          </p:nvCxnSpPr>
          <p:spPr>
            <a:xfrm rot="10800000" flipV="1">
              <a:off x="3143" y="6497659"/>
              <a:ext cx="892975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ตัวเชื่อมต่อตรง 69"/>
            <p:cNvCxnSpPr/>
            <p:nvPr/>
          </p:nvCxnSpPr>
          <p:spPr>
            <a:xfrm rot="10800000">
              <a:off x="-32" y="6572272"/>
              <a:ext cx="8858312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ตัวเชื่อมต่อตรง 71"/>
            <p:cNvCxnSpPr/>
            <p:nvPr/>
          </p:nvCxnSpPr>
          <p:spPr>
            <a:xfrm rot="10800000">
              <a:off x="-32" y="6142057"/>
              <a:ext cx="8858312" cy="158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ตัวเชื่อมต่อตรง 72"/>
            <p:cNvCxnSpPr/>
            <p:nvPr/>
          </p:nvCxnSpPr>
          <p:spPr>
            <a:xfrm rot="10800000">
              <a:off x="3143" y="6643710"/>
              <a:ext cx="8786874" cy="158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ตัวเชื่อมต่อตรง 74"/>
            <p:cNvCxnSpPr/>
            <p:nvPr/>
          </p:nvCxnSpPr>
          <p:spPr>
            <a:xfrm rot="10800000">
              <a:off x="3143" y="6070618"/>
              <a:ext cx="8786874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ตัวเชื่อมต่อตรง 75"/>
            <p:cNvCxnSpPr/>
            <p:nvPr/>
          </p:nvCxnSpPr>
          <p:spPr>
            <a:xfrm rot="10800000">
              <a:off x="-32" y="6000768"/>
              <a:ext cx="8715436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ตัวเชื่อมต่อตรง 77"/>
            <p:cNvCxnSpPr/>
            <p:nvPr/>
          </p:nvCxnSpPr>
          <p:spPr>
            <a:xfrm rot="10800000">
              <a:off x="-32" y="6715148"/>
              <a:ext cx="8715436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" name="สี่เหลี่ยมผืนผ้า 46"/>
          <p:cNvSpPr/>
          <p:nvPr/>
        </p:nvSpPr>
        <p:spPr>
          <a:xfrm>
            <a:off x="2452654" y="6257015"/>
            <a:ext cx="4786346" cy="430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th-TH" sz="2200" dirty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DSN SuKumWit" pitchFamily="2" charset="-34"/>
                <a:cs typeface="DSN SuKumWit" pitchFamily="2" charset="-34"/>
              </a:rPr>
              <a:t>สำนักมาตรฐานการจัดซื้อจัดจ้างภาครัฐ</a:t>
            </a:r>
          </a:p>
        </p:txBody>
      </p:sp>
      <p:pic>
        <p:nvPicPr>
          <p:cNvPr id="475159" name="Picture 3" descr="logo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07300" y="6092825"/>
            <a:ext cx="157162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Isosceles Triangle 22">
            <a:hlinkClick r:id="" action="ppaction://noaction"/>
          </p:cNvPr>
          <p:cNvSpPr/>
          <p:nvPr/>
        </p:nvSpPr>
        <p:spPr>
          <a:xfrm>
            <a:off x="8458200" y="5715000"/>
            <a:ext cx="457200" cy="381000"/>
          </a:xfrm>
          <a:prstGeom prst="triangle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C3C22-84E5-4341-A9CC-DCF1838A591A}" type="slidenum">
              <a:rPr lang="en-US"/>
              <a:pPr/>
              <a:t>18</a:t>
            </a:fld>
            <a:endParaRPr lang="th-TH"/>
          </a:p>
        </p:txBody>
      </p:sp>
      <p:sp>
        <p:nvSpPr>
          <p:cNvPr id="12" name="Rectangle 11"/>
          <p:cNvSpPr/>
          <p:nvPr/>
        </p:nvSpPr>
        <p:spPr>
          <a:xfrm>
            <a:off x="685800" y="1524000"/>
            <a:ext cx="8001000" cy="441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buClr>
                <a:srgbClr val="FFFF00"/>
              </a:buClr>
              <a:buFont typeface="Wingdings" pitchFamily="2" charset="2"/>
              <a:buChar char="Ø"/>
            </a:pPr>
            <a:r>
              <a:rPr lang="th-TH" sz="3800" b="1" dirty="0">
                <a:solidFill>
                  <a:srgbClr val="FF0000"/>
                </a:solidFill>
                <a:latin typeface="Browallia New" pitchFamily="34" charset="-34"/>
                <a:cs typeface="KodchiangUPC" pitchFamily="18" charset="-34"/>
              </a:rPr>
              <a:t> </a:t>
            </a:r>
            <a:r>
              <a:rPr lang="th-TH" sz="3800" b="1" i="1" dirty="0">
                <a:solidFill>
                  <a:srgbClr val="FF0000"/>
                </a:solidFill>
                <a:latin typeface="Browallia New" pitchFamily="34" charset="-34"/>
                <a:cs typeface="KodchiangUPC" pitchFamily="18" charset="-34"/>
              </a:rPr>
              <a:t>การควบคุม</a:t>
            </a:r>
            <a:r>
              <a:rPr lang="th-TH" sz="3800" b="1" dirty="0">
                <a:solidFill>
                  <a:srgbClr val="FF0000"/>
                </a:solidFill>
                <a:latin typeface="Browallia New" pitchFamily="34" charset="-34"/>
                <a:cs typeface="KodchiangUPC" pitchFamily="18" charset="-34"/>
              </a:rPr>
              <a:t> </a:t>
            </a:r>
          </a:p>
          <a:p>
            <a:pPr marL="688975" lvl="1" indent="-231775">
              <a:spcBef>
                <a:spcPts val="600"/>
              </a:spcBef>
              <a:buFont typeface="Arial" pitchFamily="34" charset="0"/>
              <a:buChar char="•"/>
            </a:pPr>
            <a:r>
              <a:rPr lang="th-TH" sz="3800" b="1" dirty="0">
                <a:solidFill>
                  <a:schemeClr val="tx1"/>
                </a:solidFill>
                <a:latin typeface="Browallia New" pitchFamily="34" charset="-34"/>
                <a:cs typeface="KodchiangUPC" pitchFamily="18" charset="-34"/>
              </a:rPr>
              <a:t>การควบคุมวัสดุ </a:t>
            </a:r>
          </a:p>
          <a:p>
            <a:pPr marL="1146175" lvl="2" indent="-231775" algn="l">
              <a:spcBef>
                <a:spcPts val="600"/>
              </a:spcBef>
              <a:buFont typeface="Wingdings" pitchFamily="2" charset="2"/>
              <a:buChar char="§"/>
            </a:pPr>
            <a:r>
              <a:rPr lang="th-TH" sz="3800" b="1" dirty="0">
                <a:solidFill>
                  <a:srgbClr val="0000FF"/>
                </a:solidFill>
                <a:latin typeface="Browallia New" pitchFamily="34" charset="-34"/>
                <a:cs typeface="KodchiangUPC" pitchFamily="18" charset="-34"/>
              </a:rPr>
              <a:t>การลงบัญชีวัสดุ</a:t>
            </a:r>
          </a:p>
          <a:p>
            <a:pPr marL="1146175" lvl="2" indent="-231775" algn="l">
              <a:spcBef>
                <a:spcPts val="600"/>
              </a:spcBef>
              <a:buFont typeface="Wingdings" pitchFamily="2" charset="2"/>
              <a:buChar char="§"/>
            </a:pPr>
            <a:r>
              <a:rPr lang="th-TH" sz="3800" b="1" dirty="0">
                <a:solidFill>
                  <a:srgbClr val="0000FF"/>
                </a:solidFill>
                <a:latin typeface="Browallia New" pitchFamily="34" charset="-34"/>
                <a:cs typeface="KodchiangUPC" pitchFamily="18" charset="-34"/>
              </a:rPr>
              <a:t>การทำรายการรับ</a:t>
            </a:r>
          </a:p>
          <a:p>
            <a:pPr marL="1146175" lvl="2" indent="-231775" algn="l">
              <a:buFont typeface="Wingdings" pitchFamily="2" charset="2"/>
              <a:buChar char="§"/>
            </a:pPr>
            <a:r>
              <a:rPr lang="th-TH" sz="3800" b="1" dirty="0">
                <a:solidFill>
                  <a:srgbClr val="0000FF"/>
                </a:solidFill>
                <a:latin typeface="Browallia New" pitchFamily="34" charset="-34"/>
                <a:cs typeface="KodchiangUPC" pitchFamily="18" charset="-34"/>
              </a:rPr>
              <a:t>การทำรายการเบิกจ่าย</a:t>
            </a:r>
          </a:p>
          <a:p>
            <a:pPr marL="688975" lvl="1" indent="-231775">
              <a:spcBef>
                <a:spcPts val="600"/>
              </a:spcBef>
              <a:buFont typeface="Arial" pitchFamily="34" charset="0"/>
              <a:buChar char="•"/>
            </a:pPr>
            <a:r>
              <a:rPr lang="th-TH" sz="3800" b="1" dirty="0">
                <a:solidFill>
                  <a:schemeClr val="tx1"/>
                </a:solidFill>
                <a:latin typeface="Browallia New" pitchFamily="34" charset="-34"/>
                <a:cs typeface="KodchiangUPC" pitchFamily="18" charset="-34"/>
              </a:rPr>
              <a:t>การควบคุมครุภัณฑ์  </a:t>
            </a:r>
          </a:p>
          <a:p>
            <a:pPr marL="1146175" lvl="2" indent="-231775" algn="l">
              <a:spcBef>
                <a:spcPts val="600"/>
              </a:spcBef>
              <a:buFont typeface="Wingdings" pitchFamily="2" charset="2"/>
              <a:buChar char="§"/>
            </a:pPr>
            <a:r>
              <a:rPr lang="th-TH" sz="3800" b="1" dirty="0">
                <a:solidFill>
                  <a:srgbClr val="0000FF"/>
                </a:solidFill>
                <a:latin typeface="Browallia New" pitchFamily="34" charset="-34"/>
                <a:cs typeface="KodchiangUPC" pitchFamily="18" charset="-34"/>
              </a:rPr>
              <a:t>การลงทะเบียนคุมทรัพย์สิน</a:t>
            </a:r>
          </a:p>
        </p:txBody>
      </p:sp>
      <p:sp>
        <p:nvSpPr>
          <p:cNvPr id="5" name="AutoShape 9"/>
          <p:cNvSpPr>
            <a:spLocks noChangeArrowheads="1"/>
          </p:cNvSpPr>
          <p:nvPr/>
        </p:nvSpPr>
        <p:spPr bwMode="gray">
          <a:xfrm>
            <a:off x="457200" y="304800"/>
            <a:ext cx="8229600" cy="841375"/>
          </a:xfrm>
          <a:prstGeom prst="roundRect">
            <a:avLst>
              <a:gd name="adj" fmla="val 49106"/>
            </a:avLst>
          </a:prstGeom>
          <a:solidFill>
            <a:srgbClr val="CCCCFF"/>
          </a:solidFill>
          <a:ln w="2857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algn="ctr"/>
            <a:r>
              <a:rPr lang="th-TH" sz="5000" b="1">
                <a:latin typeface="Browallia New" pitchFamily="34" charset="-34"/>
                <a:cs typeface="KodchiangUPC" pitchFamily="18" charset="-34"/>
              </a:rPr>
              <a:t>ระยะที่ 5 การควบคุมและจำหน่ายพัสดุ</a:t>
            </a:r>
            <a:endParaRPr lang="en-US" sz="5000" b="1">
              <a:latin typeface="Browallia New" pitchFamily="34" charset="-34"/>
              <a:cs typeface="KodchiangUPC" pitchFamily="18" charset="-34"/>
            </a:endParaRPr>
          </a:p>
        </p:txBody>
      </p:sp>
      <p:grpSp>
        <p:nvGrpSpPr>
          <p:cNvPr id="2" name="กลุ่ม 78"/>
          <p:cNvGrpSpPr>
            <a:grpSpLocks/>
          </p:cNvGrpSpPr>
          <p:nvPr/>
        </p:nvGrpSpPr>
        <p:grpSpPr bwMode="auto">
          <a:xfrm rot="10800000">
            <a:off x="34925" y="6065838"/>
            <a:ext cx="9072563" cy="715962"/>
            <a:chOff x="-32" y="6000768"/>
            <a:chExt cx="9072626" cy="715968"/>
          </a:xfrm>
        </p:grpSpPr>
        <p:grpSp>
          <p:nvGrpSpPr>
            <p:cNvPr id="3" name="กลุ่ม 60"/>
            <p:cNvGrpSpPr>
              <a:grpSpLocks/>
            </p:cNvGrpSpPr>
            <p:nvPr/>
          </p:nvGrpSpPr>
          <p:grpSpPr bwMode="auto">
            <a:xfrm>
              <a:off x="0" y="6000768"/>
              <a:ext cx="9072594" cy="714380"/>
              <a:chOff x="0" y="6000768"/>
              <a:chExt cx="9072594" cy="714380"/>
            </a:xfrm>
          </p:grpSpPr>
          <p:sp>
            <p:nvSpPr>
              <p:cNvPr id="42" name="เครื่องหมายบั้ง 41"/>
              <p:cNvSpPr>
                <a:spLocks noChangeArrowheads="1"/>
              </p:cNvSpPr>
              <p:nvPr/>
            </p:nvSpPr>
            <p:spPr bwMode="auto">
              <a:xfrm>
                <a:off x="8289951" y="5999180"/>
                <a:ext cx="785818" cy="714381"/>
              </a:xfrm>
              <a:prstGeom prst="chevron">
                <a:avLst>
                  <a:gd name="adj" fmla="val 49999"/>
                </a:avLst>
              </a:prstGeom>
              <a:gradFill rotWithShape="1">
                <a:gsLst>
                  <a:gs pos="0">
                    <a:srgbClr val="9A5276"/>
                  </a:gs>
                  <a:gs pos="50000">
                    <a:srgbClr val="DD79AB"/>
                  </a:gs>
                  <a:gs pos="100000">
                    <a:srgbClr val="FF91CC"/>
                  </a:gs>
                </a:gsLst>
                <a:lin ang="8100000" scaled="1"/>
              </a:gradFill>
              <a:ln w="6350" algn="ctr">
                <a:solidFill>
                  <a:srgbClr val="D9D9D9"/>
                </a:solidFill>
                <a:miter lim="800000"/>
                <a:headEnd/>
                <a:tailEnd/>
              </a:ln>
            </p:spPr>
            <p:txBody>
              <a:bodyPr rot="1080000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>
                  <a:latin typeface="+mn-lt"/>
                  <a:cs typeface="+mn-cs"/>
                </a:endParaRPr>
              </a:p>
            </p:txBody>
          </p:sp>
          <p:sp>
            <p:nvSpPr>
              <p:cNvPr id="45" name="เครื่องหมายบั้ง 44"/>
              <p:cNvSpPr>
                <a:spLocks noChangeArrowheads="1"/>
              </p:cNvSpPr>
              <p:nvPr/>
            </p:nvSpPr>
            <p:spPr bwMode="auto">
              <a:xfrm>
                <a:off x="7789885" y="5999180"/>
                <a:ext cx="785817" cy="714381"/>
              </a:xfrm>
              <a:prstGeom prst="chevron">
                <a:avLst>
                  <a:gd name="adj" fmla="val 49999"/>
                </a:avLst>
              </a:prstGeom>
              <a:gradFill rotWithShape="1">
                <a:gsLst>
                  <a:gs pos="0">
                    <a:srgbClr val="006D2A"/>
                  </a:gs>
                  <a:gs pos="50000">
                    <a:srgbClr val="009E41"/>
                  </a:gs>
                  <a:gs pos="100000">
                    <a:srgbClr val="00BD4F"/>
                  </a:gs>
                </a:gsLst>
                <a:lin ang="8100000" scaled="1"/>
              </a:gradFill>
              <a:ln w="6350" algn="ctr">
                <a:solidFill>
                  <a:srgbClr val="D9D9D9"/>
                </a:solidFill>
                <a:miter lim="800000"/>
                <a:headEnd/>
                <a:tailEnd/>
              </a:ln>
            </p:spPr>
            <p:txBody>
              <a:bodyPr rot="1080000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>
                  <a:latin typeface="+mn-lt"/>
                  <a:cs typeface="+mn-cs"/>
                </a:endParaRPr>
              </a:p>
            </p:txBody>
          </p:sp>
          <p:sp>
            <p:nvSpPr>
              <p:cNvPr id="46" name="เครื่องหมายบั้ง 45"/>
              <p:cNvSpPr>
                <a:spLocks noChangeArrowheads="1"/>
              </p:cNvSpPr>
              <p:nvPr/>
            </p:nvSpPr>
            <p:spPr bwMode="auto">
              <a:xfrm>
                <a:off x="7289819" y="5999180"/>
                <a:ext cx="785818" cy="714381"/>
              </a:xfrm>
              <a:prstGeom prst="chevron">
                <a:avLst>
                  <a:gd name="adj" fmla="val 49999"/>
                </a:avLst>
              </a:prstGeom>
              <a:gradFill rotWithShape="1">
                <a:gsLst>
                  <a:gs pos="0">
                    <a:srgbClr val="A07400"/>
                  </a:gs>
                  <a:gs pos="50000">
                    <a:srgbClr val="E6A900"/>
                  </a:gs>
                  <a:gs pos="100000">
                    <a:srgbClr val="FFCA00"/>
                  </a:gs>
                </a:gsLst>
                <a:lin ang="8100000" scaled="1"/>
              </a:gradFill>
              <a:ln w="6350" algn="ctr">
                <a:solidFill>
                  <a:srgbClr val="D9D9D9"/>
                </a:solidFill>
                <a:miter lim="800000"/>
                <a:headEnd/>
                <a:tailEnd/>
              </a:ln>
            </p:spPr>
            <p:txBody>
              <a:bodyPr rot="1080000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>
                  <a:latin typeface="+mn-lt"/>
                  <a:cs typeface="+mn-cs"/>
                </a:endParaRPr>
              </a:p>
            </p:txBody>
          </p:sp>
          <p:cxnSp>
            <p:nvCxnSpPr>
              <p:cNvPr id="48" name="ตัวเชื่อมต่อตรง 47"/>
              <p:cNvCxnSpPr>
                <a:stCxn id="42" idx="3"/>
              </p:cNvCxnSpPr>
              <p:nvPr/>
            </p:nvCxnSpPr>
            <p:spPr>
              <a:xfrm flipH="1">
                <a:off x="6318" y="6357958"/>
                <a:ext cx="9072626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2" name="ตัวเชื่อมต่อตรง 61"/>
            <p:cNvCxnSpPr/>
            <p:nvPr/>
          </p:nvCxnSpPr>
          <p:spPr>
            <a:xfrm rot="10800000" flipV="1">
              <a:off x="-32" y="6427809"/>
              <a:ext cx="9001188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ตัวเชื่อมต่อตรง 62"/>
            <p:cNvCxnSpPr/>
            <p:nvPr/>
          </p:nvCxnSpPr>
          <p:spPr>
            <a:xfrm rot="10800000">
              <a:off x="-32" y="6286520"/>
              <a:ext cx="9001188" cy="158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ตัวเชื่อมต่อตรง 65"/>
            <p:cNvCxnSpPr/>
            <p:nvPr/>
          </p:nvCxnSpPr>
          <p:spPr>
            <a:xfrm rot="10800000">
              <a:off x="3143" y="6215082"/>
              <a:ext cx="892975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ตัวเชื่อมต่อตรง 67"/>
            <p:cNvCxnSpPr/>
            <p:nvPr/>
          </p:nvCxnSpPr>
          <p:spPr>
            <a:xfrm rot="10800000" flipV="1">
              <a:off x="3143" y="6497659"/>
              <a:ext cx="892975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ตัวเชื่อมต่อตรง 69"/>
            <p:cNvCxnSpPr/>
            <p:nvPr/>
          </p:nvCxnSpPr>
          <p:spPr>
            <a:xfrm rot="10800000">
              <a:off x="-32" y="6572273"/>
              <a:ext cx="8858312" cy="158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ตัวเชื่อมต่อตรง 71"/>
            <p:cNvCxnSpPr/>
            <p:nvPr/>
          </p:nvCxnSpPr>
          <p:spPr>
            <a:xfrm rot="10800000">
              <a:off x="-32" y="6142056"/>
              <a:ext cx="8858312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ตัวเชื่อมต่อตรง 72"/>
            <p:cNvCxnSpPr/>
            <p:nvPr/>
          </p:nvCxnSpPr>
          <p:spPr>
            <a:xfrm rot="10800000">
              <a:off x="3143" y="6643710"/>
              <a:ext cx="8786874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ตัวเชื่อมต่อตรง 74"/>
            <p:cNvCxnSpPr/>
            <p:nvPr/>
          </p:nvCxnSpPr>
          <p:spPr>
            <a:xfrm rot="10800000">
              <a:off x="3143" y="6070619"/>
              <a:ext cx="8786874" cy="158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ตัวเชื่อมต่อตรง 75"/>
            <p:cNvCxnSpPr/>
            <p:nvPr/>
          </p:nvCxnSpPr>
          <p:spPr>
            <a:xfrm rot="10800000">
              <a:off x="-32" y="6000768"/>
              <a:ext cx="8715436" cy="158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ตัวเชื่อมต่อตรง 77"/>
            <p:cNvCxnSpPr/>
            <p:nvPr/>
          </p:nvCxnSpPr>
          <p:spPr>
            <a:xfrm rot="10800000">
              <a:off x="-32" y="6715149"/>
              <a:ext cx="8715436" cy="158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" name="สี่เหลี่ยมผืนผ้า 46"/>
          <p:cNvSpPr/>
          <p:nvPr/>
        </p:nvSpPr>
        <p:spPr>
          <a:xfrm>
            <a:off x="2528854" y="6185578"/>
            <a:ext cx="4786346" cy="430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th-TH" sz="2200" dirty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DSN SuKumWit" pitchFamily="2" charset="-34"/>
                <a:cs typeface="DSN SuKumWit" pitchFamily="2" charset="-34"/>
              </a:rPr>
              <a:t>สำนักมาตรฐานการจัดซื้อจัดจ้างภาครัฐ</a:t>
            </a:r>
          </a:p>
        </p:txBody>
      </p:sp>
      <p:pic>
        <p:nvPicPr>
          <p:cNvPr id="476181" name="Picture 3" descr="logo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07300" y="6021388"/>
            <a:ext cx="157162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ECC66-7774-40A0-844F-C37C3BE9518A}" type="slidenum">
              <a:rPr lang="en-US"/>
              <a:pPr/>
              <a:t>19</a:t>
            </a:fld>
            <a:endParaRPr lang="th-TH"/>
          </a:p>
        </p:txBody>
      </p:sp>
      <p:sp>
        <p:nvSpPr>
          <p:cNvPr id="12" name="Rectangle 11"/>
          <p:cNvSpPr/>
          <p:nvPr/>
        </p:nvSpPr>
        <p:spPr>
          <a:xfrm>
            <a:off x="747713" y="1341438"/>
            <a:ext cx="8001000" cy="449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th-TH" sz="3800" b="1" i="1" dirty="0">
                <a:solidFill>
                  <a:srgbClr val="FF0000"/>
                </a:solidFill>
                <a:latin typeface="Browallia New" pitchFamily="34" charset="-34"/>
                <a:cs typeface="KodchiangUPC" pitchFamily="18" charset="-34"/>
              </a:rPr>
              <a:t> การบำรุงรักษา</a:t>
            </a:r>
          </a:p>
          <a:p>
            <a:pPr marL="688975" lvl="1" indent="-231775" algn="l">
              <a:spcBef>
                <a:spcPts val="600"/>
              </a:spcBef>
              <a:buFont typeface="Arial" pitchFamily="34" charset="0"/>
              <a:buChar char="•"/>
            </a:pPr>
            <a:r>
              <a:rPr lang="th-TH" sz="3800" b="1" dirty="0">
                <a:solidFill>
                  <a:srgbClr val="0033CC"/>
                </a:solidFill>
                <a:latin typeface="Browallia New" pitchFamily="34" charset="-34"/>
                <a:cs typeface="KodchiangUPC" pitchFamily="18" charset="-34"/>
              </a:rPr>
              <a:t>เพื่อให้พัสดุมีความคงทนและมีคุณภาพที่ดีตลอดอายุ</a:t>
            </a:r>
          </a:p>
          <a:p>
            <a:pPr marL="688975" lvl="1" indent="-231775" algn="l">
              <a:spcBef>
                <a:spcPts val="600"/>
              </a:spcBef>
              <a:buFont typeface="Arial" pitchFamily="34" charset="0"/>
              <a:buNone/>
            </a:pPr>
            <a:r>
              <a:rPr lang="th-TH" sz="3800" b="1" dirty="0">
                <a:solidFill>
                  <a:srgbClr val="0033CC"/>
                </a:solidFill>
                <a:latin typeface="Browallia New" pitchFamily="34" charset="-34"/>
                <a:cs typeface="KodchiangUPC" pitchFamily="18" charset="-34"/>
              </a:rPr>
              <a:t>  การใช้งาน</a:t>
            </a:r>
            <a:endParaRPr lang="th-TH" sz="3800" b="1" i="1" dirty="0">
              <a:solidFill>
                <a:srgbClr val="0033CC"/>
              </a:solidFill>
              <a:latin typeface="Browallia New" pitchFamily="34" charset="-34"/>
              <a:cs typeface="KodchiangUPC" pitchFamily="18" charset="-34"/>
            </a:endParaRPr>
          </a:p>
          <a:p>
            <a:pPr>
              <a:spcBef>
                <a:spcPts val="1800"/>
              </a:spcBef>
              <a:buFont typeface="Wingdings" pitchFamily="2" charset="2"/>
              <a:buChar char="Ø"/>
            </a:pPr>
            <a:r>
              <a:rPr lang="th-TH" sz="3800" b="1" i="1" dirty="0">
                <a:solidFill>
                  <a:srgbClr val="FF0000"/>
                </a:solidFill>
                <a:latin typeface="Browallia New" pitchFamily="34" charset="-34"/>
                <a:cs typeface="KodchiangUPC" pitchFamily="18" charset="-34"/>
              </a:rPr>
              <a:t> การจำหน่าย</a:t>
            </a:r>
          </a:p>
          <a:p>
            <a:pPr marL="688975" lvl="1" indent="-231775" algn="l">
              <a:spcBef>
                <a:spcPts val="600"/>
              </a:spcBef>
              <a:buFont typeface="Arial" pitchFamily="34" charset="0"/>
              <a:buChar char="•"/>
            </a:pPr>
            <a:r>
              <a:rPr lang="th-TH" sz="3800" b="1" dirty="0">
                <a:solidFill>
                  <a:srgbClr val="0033CC"/>
                </a:solidFill>
                <a:latin typeface="Browallia New" pitchFamily="34" charset="-34"/>
                <a:cs typeface="KodchiangUPC" pitchFamily="18" charset="-34"/>
              </a:rPr>
              <a:t>เพื่อลดภาระงบประมาณในด้านอื่นๆ ที่เกี่ยวข้อง และทำให้ดูแลบำรุงรักษาเฉพาะพัสดุที่สำคัญและจำเป็นต่อการปฏิบัติงานเท่านั้น</a:t>
            </a:r>
          </a:p>
        </p:txBody>
      </p:sp>
      <p:sp>
        <p:nvSpPr>
          <p:cNvPr id="4" name="AutoShape 9"/>
          <p:cNvSpPr>
            <a:spLocks noChangeArrowheads="1"/>
          </p:cNvSpPr>
          <p:nvPr/>
        </p:nvSpPr>
        <p:spPr bwMode="gray">
          <a:xfrm>
            <a:off x="457200" y="304800"/>
            <a:ext cx="8229600" cy="841375"/>
          </a:xfrm>
          <a:prstGeom prst="roundRect">
            <a:avLst>
              <a:gd name="adj" fmla="val 49106"/>
            </a:avLst>
          </a:prstGeom>
          <a:solidFill>
            <a:srgbClr val="CCCCFF"/>
          </a:solidFill>
          <a:ln w="2857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algn="ctr"/>
            <a:r>
              <a:rPr lang="th-TH" sz="5000" b="1">
                <a:latin typeface="Browallia New" pitchFamily="34" charset="-34"/>
                <a:cs typeface="KodchiangUPC" pitchFamily="18" charset="-34"/>
              </a:rPr>
              <a:t>ระยะที่ 5 การควบคุมและจำหน่ายพัสดุ (ต่อ)</a:t>
            </a:r>
            <a:endParaRPr lang="en-US" sz="5000" b="1">
              <a:latin typeface="Browallia New" pitchFamily="34" charset="-34"/>
              <a:cs typeface="KodchiangUPC" pitchFamily="18" charset="-34"/>
            </a:endParaRPr>
          </a:p>
        </p:txBody>
      </p:sp>
      <p:grpSp>
        <p:nvGrpSpPr>
          <p:cNvPr id="2" name="กลุ่ม 78"/>
          <p:cNvGrpSpPr>
            <a:grpSpLocks/>
          </p:cNvGrpSpPr>
          <p:nvPr/>
        </p:nvGrpSpPr>
        <p:grpSpPr bwMode="auto">
          <a:xfrm rot="10800000">
            <a:off x="34925" y="6099175"/>
            <a:ext cx="9072563" cy="715963"/>
            <a:chOff x="-32" y="6000768"/>
            <a:chExt cx="9072626" cy="715968"/>
          </a:xfrm>
        </p:grpSpPr>
        <p:grpSp>
          <p:nvGrpSpPr>
            <p:cNvPr id="3" name="กลุ่ม 60"/>
            <p:cNvGrpSpPr>
              <a:grpSpLocks/>
            </p:cNvGrpSpPr>
            <p:nvPr/>
          </p:nvGrpSpPr>
          <p:grpSpPr bwMode="auto">
            <a:xfrm>
              <a:off x="0" y="6000768"/>
              <a:ext cx="9072594" cy="714380"/>
              <a:chOff x="0" y="6000768"/>
              <a:chExt cx="9072594" cy="714380"/>
            </a:xfrm>
          </p:grpSpPr>
          <p:sp>
            <p:nvSpPr>
              <p:cNvPr id="42" name="เครื่องหมายบั้ง 41"/>
              <p:cNvSpPr>
                <a:spLocks noChangeArrowheads="1"/>
              </p:cNvSpPr>
              <p:nvPr/>
            </p:nvSpPr>
            <p:spPr bwMode="auto">
              <a:xfrm>
                <a:off x="8289951" y="5999180"/>
                <a:ext cx="785818" cy="714381"/>
              </a:xfrm>
              <a:prstGeom prst="chevron">
                <a:avLst>
                  <a:gd name="adj" fmla="val 49999"/>
                </a:avLst>
              </a:prstGeom>
              <a:gradFill rotWithShape="1">
                <a:gsLst>
                  <a:gs pos="0">
                    <a:srgbClr val="9A5276"/>
                  </a:gs>
                  <a:gs pos="50000">
                    <a:srgbClr val="DD79AB"/>
                  </a:gs>
                  <a:gs pos="100000">
                    <a:srgbClr val="FF91CC"/>
                  </a:gs>
                </a:gsLst>
                <a:lin ang="8100000" scaled="1"/>
              </a:gradFill>
              <a:ln w="6350" algn="ctr">
                <a:solidFill>
                  <a:srgbClr val="D9D9D9"/>
                </a:solidFill>
                <a:miter lim="800000"/>
                <a:headEnd/>
                <a:tailEnd/>
              </a:ln>
            </p:spPr>
            <p:txBody>
              <a:bodyPr rot="1080000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>
                  <a:latin typeface="+mn-lt"/>
                  <a:cs typeface="+mn-cs"/>
                </a:endParaRPr>
              </a:p>
            </p:txBody>
          </p:sp>
          <p:sp>
            <p:nvSpPr>
              <p:cNvPr id="45" name="เครื่องหมายบั้ง 44"/>
              <p:cNvSpPr>
                <a:spLocks noChangeArrowheads="1"/>
              </p:cNvSpPr>
              <p:nvPr/>
            </p:nvSpPr>
            <p:spPr bwMode="auto">
              <a:xfrm>
                <a:off x="7789885" y="5999180"/>
                <a:ext cx="785817" cy="714381"/>
              </a:xfrm>
              <a:prstGeom prst="chevron">
                <a:avLst>
                  <a:gd name="adj" fmla="val 49999"/>
                </a:avLst>
              </a:prstGeom>
              <a:gradFill rotWithShape="1">
                <a:gsLst>
                  <a:gs pos="0">
                    <a:srgbClr val="006D2A"/>
                  </a:gs>
                  <a:gs pos="50000">
                    <a:srgbClr val="009E41"/>
                  </a:gs>
                  <a:gs pos="100000">
                    <a:srgbClr val="00BD4F"/>
                  </a:gs>
                </a:gsLst>
                <a:lin ang="8100000" scaled="1"/>
              </a:gradFill>
              <a:ln w="6350" algn="ctr">
                <a:solidFill>
                  <a:srgbClr val="D9D9D9"/>
                </a:solidFill>
                <a:miter lim="800000"/>
                <a:headEnd/>
                <a:tailEnd/>
              </a:ln>
            </p:spPr>
            <p:txBody>
              <a:bodyPr rot="1080000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>
                  <a:latin typeface="+mn-lt"/>
                  <a:cs typeface="+mn-cs"/>
                </a:endParaRPr>
              </a:p>
            </p:txBody>
          </p:sp>
          <p:sp>
            <p:nvSpPr>
              <p:cNvPr id="46" name="เครื่องหมายบั้ง 45"/>
              <p:cNvSpPr>
                <a:spLocks noChangeArrowheads="1"/>
              </p:cNvSpPr>
              <p:nvPr/>
            </p:nvSpPr>
            <p:spPr bwMode="auto">
              <a:xfrm>
                <a:off x="7289819" y="5999180"/>
                <a:ext cx="785818" cy="714381"/>
              </a:xfrm>
              <a:prstGeom prst="chevron">
                <a:avLst>
                  <a:gd name="adj" fmla="val 49999"/>
                </a:avLst>
              </a:prstGeom>
              <a:gradFill rotWithShape="1">
                <a:gsLst>
                  <a:gs pos="0">
                    <a:srgbClr val="A07400"/>
                  </a:gs>
                  <a:gs pos="50000">
                    <a:srgbClr val="E6A900"/>
                  </a:gs>
                  <a:gs pos="100000">
                    <a:srgbClr val="FFCA00"/>
                  </a:gs>
                </a:gsLst>
                <a:lin ang="8100000" scaled="1"/>
              </a:gradFill>
              <a:ln w="6350" algn="ctr">
                <a:solidFill>
                  <a:srgbClr val="D9D9D9"/>
                </a:solidFill>
                <a:miter lim="800000"/>
                <a:headEnd/>
                <a:tailEnd/>
              </a:ln>
            </p:spPr>
            <p:txBody>
              <a:bodyPr rot="1080000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>
                  <a:latin typeface="+mn-lt"/>
                  <a:cs typeface="+mn-cs"/>
                </a:endParaRPr>
              </a:p>
            </p:txBody>
          </p:sp>
          <p:cxnSp>
            <p:nvCxnSpPr>
              <p:cNvPr id="48" name="ตัวเชื่อมต่อตรง 47"/>
              <p:cNvCxnSpPr>
                <a:stCxn id="42" idx="3"/>
              </p:cNvCxnSpPr>
              <p:nvPr/>
            </p:nvCxnSpPr>
            <p:spPr>
              <a:xfrm flipH="1">
                <a:off x="6318" y="6357959"/>
                <a:ext cx="9072626" cy="158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2" name="ตัวเชื่อมต่อตรง 61"/>
            <p:cNvCxnSpPr/>
            <p:nvPr/>
          </p:nvCxnSpPr>
          <p:spPr>
            <a:xfrm rot="10800000" flipV="1">
              <a:off x="-32" y="6427809"/>
              <a:ext cx="9001188" cy="158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ตัวเชื่อมต่อตรง 62"/>
            <p:cNvCxnSpPr/>
            <p:nvPr/>
          </p:nvCxnSpPr>
          <p:spPr>
            <a:xfrm rot="10800000">
              <a:off x="-32" y="6286520"/>
              <a:ext cx="9001188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ตัวเชื่อมต่อตรง 65"/>
            <p:cNvCxnSpPr/>
            <p:nvPr/>
          </p:nvCxnSpPr>
          <p:spPr>
            <a:xfrm rot="10800000">
              <a:off x="3143" y="6215082"/>
              <a:ext cx="8929750" cy="158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ตัวเชื่อมต่อตรง 67"/>
            <p:cNvCxnSpPr/>
            <p:nvPr/>
          </p:nvCxnSpPr>
          <p:spPr>
            <a:xfrm rot="10800000" flipV="1">
              <a:off x="3143" y="6497659"/>
              <a:ext cx="892975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ตัวเชื่อมต่อตรง 69"/>
            <p:cNvCxnSpPr/>
            <p:nvPr/>
          </p:nvCxnSpPr>
          <p:spPr>
            <a:xfrm rot="10800000">
              <a:off x="-32" y="6572272"/>
              <a:ext cx="8858312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ตัวเชื่อมต่อตรง 71"/>
            <p:cNvCxnSpPr/>
            <p:nvPr/>
          </p:nvCxnSpPr>
          <p:spPr>
            <a:xfrm rot="10800000">
              <a:off x="-32" y="6142057"/>
              <a:ext cx="8858312" cy="158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ตัวเชื่อมต่อตรง 72"/>
            <p:cNvCxnSpPr/>
            <p:nvPr/>
          </p:nvCxnSpPr>
          <p:spPr>
            <a:xfrm rot="10800000">
              <a:off x="3143" y="6643710"/>
              <a:ext cx="8786874" cy="158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ตัวเชื่อมต่อตรง 74"/>
            <p:cNvCxnSpPr/>
            <p:nvPr/>
          </p:nvCxnSpPr>
          <p:spPr>
            <a:xfrm rot="10800000">
              <a:off x="3143" y="6070618"/>
              <a:ext cx="8786874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ตัวเชื่อมต่อตรง 75"/>
            <p:cNvCxnSpPr/>
            <p:nvPr/>
          </p:nvCxnSpPr>
          <p:spPr>
            <a:xfrm rot="10800000">
              <a:off x="-32" y="6000768"/>
              <a:ext cx="8715436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ตัวเชื่อมต่อตรง 77"/>
            <p:cNvCxnSpPr/>
            <p:nvPr/>
          </p:nvCxnSpPr>
          <p:spPr>
            <a:xfrm rot="10800000">
              <a:off x="-32" y="6715148"/>
              <a:ext cx="8715436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" name="สี่เหลี่ยมผืนผ้า 46"/>
          <p:cNvSpPr/>
          <p:nvPr/>
        </p:nvSpPr>
        <p:spPr>
          <a:xfrm>
            <a:off x="2605054" y="6218915"/>
            <a:ext cx="4786346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th-TH" sz="2200" dirty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DSN SuKumWit" pitchFamily="2" charset="-34"/>
                <a:cs typeface="DSN SuKumWit" pitchFamily="2" charset="-34"/>
              </a:rPr>
              <a:t>สำนักมาตรฐานการจัดซื้อจัดจ้างภาครั</a:t>
            </a:r>
            <a:r>
              <a:rPr lang="th-TH" dirty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DSN SuKumWit" pitchFamily="2" charset="-34"/>
                <a:cs typeface="DSN SuKumWit" pitchFamily="2" charset="-34"/>
              </a:rPr>
              <a:t>ฐ</a:t>
            </a:r>
          </a:p>
        </p:txBody>
      </p:sp>
      <p:pic>
        <p:nvPicPr>
          <p:cNvPr id="477205" name="Picture 3" descr="logo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07300" y="6054725"/>
            <a:ext cx="157162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กลุ่ม 78"/>
          <p:cNvGrpSpPr>
            <a:grpSpLocks/>
          </p:cNvGrpSpPr>
          <p:nvPr/>
        </p:nvGrpSpPr>
        <p:grpSpPr bwMode="auto">
          <a:xfrm rot="10800000">
            <a:off x="0" y="6072188"/>
            <a:ext cx="9072563" cy="715962"/>
            <a:chOff x="-32" y="6000768"/>
            <a:chExt cx="9072626" cy="715968"/>
          </a:xfrm>
        </p:grpSpPr>
        <p:grpSp>
          <p:nvGrpSpPr>
            <p:cNvPr id="3" name="กลุ่ม 60"/>
            <p:cNvGrpSpPr>
              <a:grpSpLocks/>
            </p:cNvGrpSpPr>
            <p:nvPr/>
          </p:nvGrpSpPr>
          <p:grpSpPr bwMode="auto">
            <a:xfrm>
              <a:off x="0" y="6000768"/>
              <a:ext cx="9072594" cy="714380"/>
              <a:chOff x="0" y="6000768"/>
              <a:chExt cx="9072594" cy="714380"/>
            </a:xfrm>
          </p:grpSpPr>
          <p:sp>
            <p:nvSpPr>
              <p:cNvPr id="42" name="เครื่องหมายบั้ง 41"/>
              <p:cNvSpPr/>
              <p:nvPr/>
            </p:nvSpPr>
            <p:spPr>
              <a:xfrm>
                <a:off x="8293126" y="5997593"/>
                <a:ext cx="785818" cy="714381"/>
              </a:xfrm>
              <a:prstGeom prst="chevron">
                <a:avLst/>
              </a:prstGeom>
              <a:gradFill flip="none" rotWithShape="1">
                <a:gsLst>
                  <a:gs pos="0">
                    <a:srgbClr val="FF99CC">
                      <a:shade val="30000"/>
                      <a:satMod val="115000"/>
                    </a:srgbClr>
                  </a:gs>
                  <a:gs pos="50000">
                    <a:srgbClr val="FF99CC">
                      <a:shade val="67500"/>
                      <a:satMod val="115000"/>
                    </a:srgbClr>
                  </a:gs>
                  <a:gs pos="100000">
                    <a:srgbClr val="FF99CC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635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5" name="เครื่องหมายบั้ง 44"/>
              <p:cNvSpPr/>
              <p:nvPr/>
            </p:nvSpPr>
            <p:spPr>
              <a:xfrm>
                <a:off x="7793060" y="5997593"/>
                <a:ext cx="785817" cy="714381"/>
              </a:xfrm>
              <a:prstGeom prst="chevron">
                <a:avLst/>
              </a:prstGeom>
              <a:gradFill flip="none" rotWithShape="1">
                <a:gsLst>
                  <a:gs pos="0">
                    <a:srgbClr val="00B050">
                      <a:shade val="30000"/>
                      <a:satMod val="115000"/>
                    </a:srgbClr>
                  </a:gs>
                  <a:gs pos="50000">
                    <a:srgbClr val="00B050">
                      <a:shade val="67500"/>
                      <a:satMod val="115000"/>
                    </a:srgbClr>
                  </a:gs>
                  <a:gs pos="100000">
                    <a:srgbClr val="00B050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635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6" name="เครื่องหมายบั้ง 45"/>
              <p:cNvSpPr/>
              <p:nvPr/>
            </p:nvSpPr>
            <p:spPr>
              <a:xfrm>
                <a:off x="7292994" y="5997593"/>
                <a:ext cx="785818" cy="714381"/>
              </a:xfrm>
              <a:prstGeom prst="chevron">
                <a:avLst/>
              </a:prstGeom>
              <a:gradFill flip="none" rotWithShape="1">
                <a:gsLst>
                  <a:gs pos="0">
                    <a:srgbClr val="FFC000">
                      <a:shade val="30000"/>
                      <a:satMod val="115000"/>
                    </a:srgbClr>
                  </a:gs>
                  <a:gs pos="50000">
                    <a:srgbClr val="FFC000">
                      <a:shade val="67500"/>
                      <a:satMod val="115000"/>
                    </a:srgbClr>
                  </a:gs>
                  <a:gs pos="100000">
                    <a:srgbClr val="FFC000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635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48" name="ตัวเชื่อมต่อตรง 47"/>
              <p:cNvCxnSpPr>
                <a:stCxn id="42" idx="3"/>
              </p:cNvCxnSpPr>
              <p:nvPr/>
            </p:nvCxnSpPr>
            <p:spPr>
              <a:xfrm flipH="1">
                <a:off x="6318" y="6357958"/>
                <a:ext cx="9072626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2" name="ตัวเชื่อมต่อตรง 61"/>
            <p:cNvCxnSpPr/>
            <p:nvPr/>
          </p:nvCxnSpPr>
          <p:spPr>
            <a:xfrm rot="10800000" flipV="1">
              <a:off x="-32" y="6427809"/>
              <a:ext cx="9001188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ตัวเชื่อมต่อตรง 62"/>
            <p:cNvCxnSpPr/>
            <p:nvPr/>
          </p:nvCxnSpPr>
          <p:spPr>
            <a:xfrm rot="10800000">
              <a:off x="-32" y="6286520"/>
              <a:ext cx="9001188" cy="158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ตัวเชื่อมต่อตรง 65"/>
            <p:cNvCxnSpPr/>
            <p:nvPr/>
          </p:nvCxnSpPr>
          <p:spPr>
            <a:xfrm rot="10800000">
              <a:off x="3143" y="6215082"/>
              <a:ext cx="892975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ตัวเชื่อมต่อตรง 67"/>
            <p:cNvCxnSpPr/>
            <p:nvPr/>
          </p:nvCxnSpPr>
          <p:spPr>
            <a:xfrm rot="10800000" flipV="1">
              <a:off x="3143" y="6497659"/>
              <a:ext cx="892975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ตัวเชื่อมต่อตรง 69"/>
            <p:cNvCxnSpPr/>
            <p:nvPr/>
          </p:nvCxnSpPr>
          <p:spPr>
            <a:xfrm rot="10800000">
              <a:off x="-32" y="6572273"/>
              <a:ext cx="8858312" cy="158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ตัวเชื่อมต่อตรง 71"/>
            <p:cNvCxnSpPr/>
            <p:nvPr/>
          </p:nvCxnSpPr>
          <p:spPr>
            <a:xfrm rot="10800000">
              <a:off x="-32" y="6142056"/>
              <a:ext cx="8858312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ตัวเชื่อมต่อตรง 72"/>
            <p:cNvCxnSpPr/>
            <p:nvPr/>
          </p:nvCxnSpPr>
          <p:spPr>
            <a:xfrm rot="10800000">
              <a:off x="3143" y="6643710"/>
              <a:ext cx="8786874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ตัวเชื่อมต่อตรง 74"/>
            <p:cNvCxnSpPr/>
            <p:nvPr/>
          </p:nvCxnSpPr>
          <p:spPr>
            <a:xfrm rot="10800000">
              <a:off x="3143" y="6070619"/>
              <a:ext cx="8786874" cy="158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ตัวเชื่อมต่อตรง 75"/>
            <p:cNvCxnSpPr/>
            <p:nvPr/>
          </p:nvCxnSpPr>
          <p:spPr>
            <a:xfrm rot="10800000">
              <a:off x="-32" y="6000768"/>
              <a:ext cx="8715436" cy="158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ตัวเชื่อมต่อตรง 77"/>
            <p:cNvCxnSpPr/>
            <p:nvPr/>
          </p:nvCxnSpPr>
          <p:spPr>
            <a:xfrm rot="10800000">
              <a:off x="-32" y="6715149"/>
              <a:ext cx="8715436" cy="158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" name="สี่เหลี่ยมผืนผ้า 46"/>
          <p:cNvSpPr/>
          <p:nvPr/>
        </p:nvSpPr>
        <p:spPr>
          <a:xfrm>
            <a:off x="2895600" y="6274713"/>
            <a:ext cx="4786346" cy="430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th-TH" sz="2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DSN SuKumWit" pitchFamily="2" charset="-34"/>
                <a:cs typeface="DSN SuKumWit" pitchFamily="2" charset="-34"/>
              </a:rPr>
              <a:t>สำนักมาตรฐานการจัดซื้อจัดจ้างภาครัฐ</a:t>
            </a:r>
          </a:p>
        </p:txBody>
      </p:sp>
      <p:pic>
        <p:nvPicPr>
          <p:cNvPr id="5128" name="Picture 3" descr="logo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72375" y="6027738"/>
            <a:ext cx="157162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" name="สี่เหลี่ยมผืนผ้า 38"/>
          <p:cNvSpPr/>
          <p:nvPr/>
        </p:nvSpPr>
        <p:spPr>
          <a:xfrm>
            <a:off x="142844" y="1000108"/>
            <a:ext cx="6572296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th-TH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JasmineUPC" pitchFamily="18" charset="-34"/>
              </a:rPr>
              <a:t>ระบบการเงินการคลังของหน่วยงาน</a:t>
            </a:r>
          </a:p>
        </p:txBody>
      </p:sp>
      <p:cxnSp>
        <p:nvCxnSpPr>
          <p:cNvPr id="51" name="ตัวเชื่อมต่อตรง 50"/>
          <p:cNvCxnSpPr/>
          <p:nvPr/>
        </p:nvCxnSpPr>
        <p:spPr>
          <a:xfrm>
            <a:off x="142875" y="1570038"/>
            <a:ext cx="6286500" cy="158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2" name="สี่เหลี่ยมมุมมน 51">
            <a:hlinkClick r:id="" action="ppaction://noaction"/>
          </p:cNvPr>
          <p:cNvSpPr/>
          <p:nvPr/>
        </p:nvSpPr>
        <p:spPr>
          <a:xfrm>
            <a:off x="1071538" y="2214556"/>
            <a:ext cx="2500330" cy="928694"/>
          </a:xfrm>
          <a:prstGeom prst="roundRect">
            <a:avLst/>
          </a:prstGeom>
          <a:gradFill flip="none" rotWithShape="1">
            <a:gsLst>
              <a:gs pos="0">
                <a:srgbClr val="89C7ED">
                  <a:shade val="30000"/>
                  <a:satMod val="115000"/>
                </a:srgbClr>
              </a:gs>
              <a:gs pos="50000">
                <a:srgbClr val="89C7ED">
                  <a:shade val="67500"/>
                  <a:satMod val="115000"/>
                </a:srgbClr>
              </a:gs>
              <a:gs pos="100000">
                <a:srgbClr val="89C7ED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3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00FF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DSN Katreeya" pitchFamily="2" charset="-34"/>
                <a:cs typeface="JasmineUPC" pitchFamily="18" charset="-34"/>
              </a:rPr>
              <a:t>งบประมาณ</a:t>
            </a:r>
            <a:endParaRPr lang="en-US" sz="36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0000FF">
                    <a:alpha val="6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DSN Katreeya" pitchFamily="2" charset="-34"/>
              <a:cs typeface="JasmineUPC" pitchFamily="18" charset="-34"/>
            </a:endParaRPr>
          </a:p>
        </p:txBody>
      </p:sp>
      <p:sp>
        <p:nvSpPr>
          <p:cNvPr id="53" name="สี่เหลี่ยมมุมมน 52">
            <a:hlinkClick r:id="" action="ppaction://noaction"/>
          </p:cNvPr>
          <p:cNvSpPr/>
          <p:nvPr/>
        </p:nvSpPr>
        <p:spPr>
          <a:xfrm>
            <a:off x="5214942" y="2214554"/>
            <a:ext cx="2500330" cy="928694"/>
          </a:xfrm>
          <a:prstGeom prst="roundRect">
            <a:avLst/>
          </a:prstGeom>
          <a:gradFill flip="none" rotWithShape="1">
            <a:gsLst>
              <a:gs pos="0">
                <a:srgbClr val="89C7ED">
                  <a:shade val="30000"/>
                  <a:satMod val="115000"/>
                </a:srgbClr>
              </a:gs>
              <a:gs pos="50000">
                <a:srgbClr val="89C7ED">
                  <a:shade val="67500"/>
                  <a:satMod val="115000"/>
                </a:srgbClr>
              </a:gs>
              <a:gs pos="100000">
                <a:srgbClr val="89C7ED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36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DSN Katreeya" pitchFamily="2" charset="-34"/>
                <a:cs typeface="JasmineUPC" pitchFamily="18" charset="-34"/>
              </a:rPr>
              <a:t>พัสดุ </a:t>
            </a:r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FF0000">
                    <a:alpha val="6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DSN Katreeya" pitchFamily="2" charset="-34"/>
              <a:cs typeface="JasmineUPC" pitchFamily="18" charset="-34"/>
            </a:endParaRPr>
          </a:p>
        </p:txBody>
      </p:sp>
      <p:sp>
        <p:nvSpPr>
          <p:cNvPr id="54" name="สี่เหลี่ยมมุมมน 53"/>
          <p:cNvSpPr/>
          <p:nvPr/>
        </p:nvSpPr>
        <p:spPr>
          <a:xfrm>
            <a:off x="1071538" y="4500570"/>
            <a:ext cx="2500330" cy="928694"/>
          </a:xfrm>
          <a:prstGeom prst="roundRect">
            <a:avLst/>
          </a:prstGeom>
          <a:gradFill flip="none" rotWithShape="1">
            <a:gsLst>
              <a:gs pos="0">
                <a:srgbClr val="89C7ED">
                  <a:shade val="30000"/>
                  <a:satMod val="115000"/>
                </a:srgbClr>
              </a:gs>
              <a:gs pos="50000">
                <a:srgbClr val="89C7ED">
                  <a:shade val="67500"/>
                  <a:satMod val="115000"/>
                </a:srgbClr>
              </a:gs>
              <a:gs pos="100000">
                <a:srgbClr val="89C7ED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B05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DSN Katreeya" pitchFamily="2" charset="-34"/>
                <a:cs typeface="JasmineUPC" pitchFamily="18" charset="-34"/>
              </a:rPr>
              <a:t>บัญชี</a:t>
            </a:r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00B050">
                    <a:alpha val="6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DSN Katreeya" pitchFamily="2" charset="-34"/>
              <a:cs typeface="JasmineUPC" pitchFamily="18" charset="-34"/>
            </a:endParaRPr>
          </a:p>
        </p:txBody>
      </p:sp>
      <p:sp>
        <p:nvSpPr>
          <p:cNvPr id="55" name="สี่เหลี่ยมมุมมน 54"/>
          <p:cNvSpPr/>
          <p:nvPr/>
        </p:nvSpPr>
        <p:spPr>
          <a:xfrm>
            <a:off x="5286380" y="4500570"/>
            <a:ext cx="2500330" cy="928694"/>
          </a:xfrm>
          <a:prstGeom prst="roundRect">
            <a:avLst/>
          </a:prstGeom>
          <a:gradFill flip="none" rotWithShape="1">
            <a:gsLst>
              <a:gs pos="0">
                <a:srgbClr val="89C7ED">
                  <a:shade val="30000"/>
                  <a:satMod val="115000"/>
                </a:srgbClr>
              </a:gs>
              <a:gs pos="50000">
                <a:srgbClr val="89C7ED">
                  <a:shade val="67500"/>
                  <a:satMod val="115000"/>
                </a:srgbClr>
              </a:gs>
              <a:gs pos="100000">
                <a:srgbClr val="89C7ED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FF66FF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DSN Katreeya" pitchFamily="2" charset="-34"/>
                <a:cs typeface="JasmineUPC" pitchFamily="18" charset="-34"/>
              </a:rPr>
              <a:t>การเงิน</a:t>
            </a:r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FF66FF">
                    <a:alpha val="6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DSN Katreeya" pitchFamily="2" charset="-34"/>
              <a:cs typeface="JasmineUPC" pitchFamily="18" charset="-34"/>
            </a:endParaRPr>
          </a:p>
        </p:txBody>
      </p:sp>
      <p:cxnSp>
        <p:nvCxnSpPr>
          <p:cNvPr id="57" name="ลูกศรเชื่อมต่อแบบตรง 56"/>
          <p:cNvCxnSpPr/>
          <p:nvPr/>
        </p:nvCxnSpPr>
        <p:spPr>
          <a:xfrm>
            <a:off x="3714750" y="2643188"/>
            <a:ext cx="1428750" cy="1587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0" name="ลูกศรเชื่อมต่อแบบตรง 59"/>
          <p:cNvCxnSpPr/>
          <p:nvPr/>
        </p:nvCxnSpPr>
        <p:spPr>
          <a:xfrm rot="5400000">
            <a:off x="5929313" y="3857625"/>
            <a:ext cx="1144588" cy="1587"/>
          </a:xfrm>
          <a:prstGeom prst="straightConnector1">
            <a:avLst/>
          </a:prstGeom>
          <a:ln w="57150">
            <a:headEnd type="none" w="med" len="med"/>
            <a:tailEnd type="triangl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9" name="ลูกศรเชื่อมต่อแบบตรง 68"/>
          <p:cNvCxnSpPr/>
          <p:nvPr/>
        </p:nvCxnSpPr>
        <p:spPr>
          <a:xfrm rot="10800000" flipV="1">
            <a:off x="3643313" y="4929188"/>
            <a:ext cx="1500187" cy="0"/>
          </a:xfrm>
          <a:prstGeom prst="straightConnector1">
            <a:avLst/>
          </a:prstGeom>
          <a:ln w="57150">
            <a:headEnd type="none" w="med" len="med"/>
            <a:tailEnd type="triangl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4" name="ลูกศรเชื่อมต่อแบบตรง 73"/>
          <p:cNvCxnSpPr/>
          <p:nvPr/>
        </p:nvCxnSpPr>
        <p:spPr>
          <a:xfrm rot="5400000" flipH="1" flipV="1">
            <a:off x="1786732" y="3856831"/>
            <a:ext cx="1143000" cy="1587"/>
          </a:xfrm>
          <a:prstGeom prst="straightConnector1">
            <a:avLst/>
          </a:prstGeom>
          <a:ln w="57150">
            <a:headEnd type="none" w="med" len="med"/>
            <a:tailEnd type="triangl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1" name="ลูกศรเชื่อมต่อแบบตรง 80"/>
          <p:cNvCxnSpPr/>
          <p:nvPr/>
        </p:nvCxnSpPr>
        <p:spPr>
          <a:xfrm>
            <a:off x="3643313" y="3214688"/>
            <a:ext cx="1571625" cy="1285875"/>
          </a:xfrm>
          <a:prstGeom prst="straightConnector1">
            <a:avLst/>
          </a:prstGeom>
          <a:ln>
            <a:solidFill>
              <a:srgbClr val="CC9900"/>
            </a:solidFill>
            <a:prstDash val="dash"/>
            <a:headEnd type="none" w="med" len="med"/>
            <a:tailEnd type="triangl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3" name="ลูกศรเชื่อมต่อแบบตรง 82"/>
          <p:cNvCxnSpPr/>
          <p:nvPr/>
        </p:nvCxnSpPr>
        <p:spPr>
          <a:xfrm rot="10800000" flipV="1">
            <a:off x="3571875" y="3143250"/>
            <a:ext cx="1571625" cy="1285875"/>
          </a:xfrm>
          <a:prstGeom prst="straightConnector1">
            <a:avLst/>
          </a:prstGeom>
          <a:ln>
            <a:solidFill>
              <a:srgbClr val="CC9900"/>
            </a:solidFill>
            <a:prstDash val="dash"/>
            <a:headEnd type="none" w="med" len="med"/>
            <a:tailEnd type="triangl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pSp>
        <p:nvGrpSpPr>
          <p:cNvPr id="4" name="Group 48"/>
          <p:cNvGrpSpPr/>
          <p:nvPr/>
        </p:nvGrpSpPr>
        <p:grpSpPr>
          <a:xfrm>
            <a:off x="0" y="0"/>
            <a:ext cx="9144000" cy="857250"/>
            <a:chOff x="0" y="0"/>
            <a:chExt cx="9144000" cy="857250"/>
          </a:xfrm>
        </p:grpSpPr>
        <p:sp>
          <p:nvSpPr>
            <p:cNvPr id="50" name="สี่เหลี่ยมผืนผ้า 28"/>
            <p:cNvSpPr/>
            <p:nvPr/>
          </p:nvSpPr>
          <p:spPr>
            <a:xfrm>
              <a:off x="0" y="0"/>
              <a:ext cx="9144000" cy="857250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grpSp>
          <p:nvGrpSpPr>
            <p:cNvPr id="5" name="กลุ่ม 38"/>
            <p:cNvGrpSpPr>
              <a:grpSpLocks/>
            </p:cNvGrpSpPr>
            <p:nvPr/>
          </p:nvGrpSpPr>
          <p:grpSpPr bwMode="auto">
            <a:xfrm>
              <a:off x="3500438" y="55602"/>
              <a:ext cx="5643562" cy="763817"/>
              <a:chOff x="3500430" y="-177026"/>
              <a:chExt cx="5643602" cy="908576"/>
            </a:xfrm>
          </p:grpSpPr>
          <p:sp>
            <p:nvSpPr>
              <p:cNvPr id="71" name="สี่เหลี่ยมผืนผ้า 33"/>
              <p:cNvSpPr/>
              <p:nvPr/>
            </p:nvSpPr>
            <p:spPr>
              <a:xfrm>
                <a:off x="3500430" y="292222"/>
                <a:ext cx="5643570" cy="439328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r">
                  <a:defRPr/>
                </a:pPr>
                <a:r>
                  <a:rPr lang="en-US" sz="1800" b="1" dirty="0">
                    <a:ln w="900" cmpd="sng">
                      <a:solidFill>
                        <a:schemeClr val="accent1">
                          <a:satMod val="190000"/>
                          <a:alpha val="55000"/>
                        </a:schemeClr>
                      </a:solidFill>
                      <a:prstDash val="solid"/>
                    </a:ln>
                    <a:solidFill>
                      <a:schemeClr val="accent1">
                        <a:satMod val="200000"/>
                        <a:tint val="3000"/>
                      </a:schemeClr>
                    </a:solidFill>
                    <a:effectLst>
                      <a:innerShdw blurRad="101600" dist="76200" dir="5400000">
                        <a:schemeClr val="accent1">
                          <a:satMod val="190000"/>
                          <a:tint val="100000"/>
                          <a:alpha val="74000"/>
                        </a:schemeClr>
                      </a:innerShdw>
                    </a:effectLst>
                    <a:latin typeface="DSN Katreeya" pitchFamily="2" charset="-34"/>
                    <a:cs typeface="JasmineUPC" pitchFamily="18" charset="-34"/>
                  </a:rPr>
                  <a:t>The comptroller general’s Department</a:t>
                </a:r>
              </a:p>
            </p:txBody>
          </p:sp>
          <p:sp>
            <p:nvSpPr>
              <p:cNvPr id="77" name="สี่เหลี่ยมผืนผ้า 35"/>
              <p:cNvSpPr/>
              <p:nvPr/>
            </p:nvSpPr>
            <p:spPr bwMode="auto">
              <a:xfrm>
                <a:off x="5643570" y="-177026"/>
                <a:ext cx="3500462" cy="549160"/>
              </a:xfrm>
              <a:prstGeom prst="rect">
                <a:avLst/>
              </a:prstGeom>
              <a:noFill/>
            </p:spPr>
            <p:txBody>
              <a:bodyPr>
                <a:spAutoFit/>
                <a:scene3d>
                  <a:camera prst="orthographicFront">
                    <a:rot lat="0" lon="0" rev="0"/>
                  </a:camera>
                  <a:lightRig rig="glow" dir="t">
                    <a:rot lat="0" lon="0" rev="3600000"/>
                  </a:lightRig>
                </a:scene3d>
                <a:sp3d prstMaterial="softEdge">
                  <a:bevelT w="29210" h="16510"/>
                  <a:contourClr>
                    <a:schemeClr val="accent4">
                      <a:alpha val="95000"/>
                    </a:schemeClr>
                  </a:contourClr>
                </a:sp3d>
              </a:bodyPr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th-TH" b="1" dirty="0">
                    <a:ln w="3175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</a:ln>
                    <a:solidFill>
                      <a:srgbClr val="89C7ED"/>
                    </a:solidFill>
                    <a:effectLst>
                      <a:glow rad="63500">
                        <a:schemeClr val="accent5">
                          <a:satMod val="175000"/>
                          <a:alpha val="40000"/>
                        </a:schemeClr>
                      </a:glow>
                      <a:outerShdw blurRad="88000" dist="50800" dir="5040000" algn="tl">
                        <a:schemeClr val="accent4">
                          <a:tint val="80000"/>
                          <a:satMod val="250000"/>
                          <a:alpha val="45000"/>
                        </a:schemeClr>
                      </a:outerShdw>
                    </a:effectLst>
                    <a:latin typeface="DSN Erawan" pitchFamily="2" charset="-34"/>
                    <a:cs typeface="DSN Erawan" pitchFamily="2" charset="-34"/>
                  </a:rPr>
                  <a:t>กรมบัญชีกลาง</a:t>
                </a:r>
              </a:p>
            </p:txBody>
          </p:sp>
        </p:grpSp>
        <p:pic>
          <p:nvPicPr>
            <p:cNvPr id="58" name="Picture 14" descr="logo1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427787" y="0"/>
              <a:ext cx="582613" cy="574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6" name="กลุ่ม 36"/>
            <p:cNvGrpSpPr>
              <a:grpSpLocks/>
            </p:cNvGrpSpPr>
            <p:nvPr/>
          </p:nvGrpSpPr>
          <p:grpSpPr bwMode="auto">
            <a:xfrm>
              <a:off x="0" y="0"/>
              <a:ext cx="1990726" cy="785813"/>
              <a:chOff x="-1" y="0"/>
              <a:chExt cx="1990726" cy="785817"/>
            </a:xfrm>
          </p:grpSpPr>
          <p:sp>
            <p:nvSpPr>
              <p:cNvPr id="61" name="วงรี 29"/>
              <p:cNvSpPr/>
              <p:nvPr/>
            </p:nvSpPr>
            <p:spPr>
              <a:xfrm>
                <a:off x="-1" y="0"/>
                <a:ext cx="785813" cy="785817"/>
              </a:xfrm>
              <a:prstGeom prst="ellipse">
                <a:avLst/>
              </a:prstGeom>
              <a:gradFill flip="none" rotWithShape="1">
                <a:gsLst>
                  <a:gs pos="0">
                    <a:srgbClr val="FFC000">
                      <a:shade val="30000"/>
                      <a:satMod val="115000"/>
                    </a:srgbClr>
                  </a:gs>
                  <a:gs pos="50000">
                    <a:srgbClr val="FFC000">
                      <a:shade val="67500"/>
                      <a:satMod val="115000"/>
                    </a:srgbClr>
                  </a:gs>
                  <a:gs pos="100000">
                    <a:srgbClr val="FFC000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63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/>
              </a:p>
            </p:txBody>
          </p:sp>
          <p:sp>
            <p:nvSpPr>
              <p:cNvPr id="64" name="วงรี 31"/>
              <p:cNvSpPr/>
              <p:nvPr/>
            </p:nvSpPr>
            <p:spPr>
              <a:xfrm>
                <a:off x="1571625" y="188914"/>
                <a:ext cx="419100" cy="438152"/>
              </a:xfrm>
              <a:prstGeom prst="ellipse">
                <a:avLst/>
              </a:prstGeom>
              <a:gradFill flip="none" rotWithShape="1">
                <a:gsLst>
                  <a:gs pos="0">
                    <a:srgbClr val="FF99CC">
                      <a:shade val="30000"/>
                      <a:satMod val="115000"/>
                    </a:srgbClr>
                  </a:gs>
                  <a:gs pos="50000">
                    <a:srgbClr val="FF99CC">
                      <a:shade val="67500"/>
                      <a:satMod val="115000"/>
                    </a:srgbClr>
                  </a:gs>
                  <a:gs pos="100000">
                    <a:srgbClr val="FF99CC">
                      <a:shade val="100000"/>
                      <a:satMod val="115000"/>
                    </a:srgbClr>
                  </a:gs>
                </a:gsLst>
                <a:lin ang="13500000" scaled="1"/>
                <a:tileRect/>
              </a:gra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/>
              </a:p>
            </p:txBody>
          </p:sp>
          <p:sp>
            <p:nvSpPr>
              <p:cNvPr id="65" name="วงรี 32"/>
              <p:cNvSpPr/>
              <p:nvPr/>
            </p:nvSpPr>
            <p:spPr>
              <a:xfrm>
                <a:off x="857249" y="61913"/>
                <a:ext cx="633413" cy="652465"/>
              </a:xfrm>
              <a:prstGeom prst="ellipse">
                <a:avLst/>
              </a:prstGeom>
              <a:gradFill flip="none" rotWithShape="1">
                <a:gsLst>
                  <a:gs pos="0">
                    <a:srgbClr val="92D050">
                      <a:shade val="30000"/>
                      <a:satMod val="115000"/>
                    </a:srgbClr>
                  </a:gs>
                  <a:gs pos="50000">
                    <a:srgbClr val="92D050">
                      <a:shade val="67500"/>
                      <a:satMod val="115000"/>
                    </a:srgbClr>
                  </a:gs>
                  <a:gs pos="100000">
                    <a:srgbClr val="92D050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63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/>
              </a:p>
            </p:txBody>
          </p:sp>
          <p:cxnSp>
            <p:nvCxnSpPr>
              <p:cNvPr id="67" name="ตัวเชื่อมต่อตรง 34"/>
              <p:cNvCxnSpPr>
                <a:stCxn id="61" idx="2"/>
                <a:endCxn id="64" idx="6"/>
              </p:cNvCxnSpPr>
              <p:nvPr/>
            </p:nvCxnSpPr>
            <p:spPr>
              <a:xfrm rot="10800000" flipH="1" flipV="1">
                <a:off x="-1" y="392115"/>
                <a:ext cx="1990726" cy="1587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/>
          </p:cNvSpPr>
          <p:nvPr>
            <p:ph type="title"/>
          </p:nvPr>
        </p:nvSpPr>
        <p:spPr bwMode="auto">
          <a:xfrm>
            <a:off x="1219200" y="304800"/>
            <a:ext cx="7543800" cy="576262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 algn="r">
              <a:defRPr/>
            </a:pPr>
            <a:r>
              <a:rPr lang="th-TH" sz="4000" b="1" i="1" cap="none" dirty="0" smtClean="0">
                <a:solidFill>
                  <a:srgbClr val="FF66CC"/>
                </a:solidFill>
                <a:effectLst>
                  <a:glow rad="101600">
                    <a:srgbClr val="0000FF">
                      <a:alpha val="60000"/>
                    </a:srgbClr>
                  </a:glow>
                </a:effectLst>
                <a:latin typeface="JasmineUPC" pitchFamily="18" charset="-34"/>
                <a:cs typeface="JasmineUPC" pitchFamily="18" charset="-34"/>
              </a:rPr>
              <a:t>.....................ผู้ที่เกี่ยวข้องในการจัดหาพัสดุ</a:t>
            </a:r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D08FFA-EA94-4CF6-A7BE-C6D65D3AAC31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6" name="Rectangle 3"/>
          <p:cNvSpPr txBox="1">
            <a:spLocks/>
          </p:cNvSpPr>
          <p:nvPr/>
        </p:nvSpPr>
        <p:spPr>
          <a:xfrm>
            <a:off x="381000" y="838200"/>
            <a:ext cx="8458200" cy="5791200"/>
          </a:xfrm>
          <a:prstGeom prst="rect">
            <a:avLst/>
          </a:prstGeom>
          <a:noFill/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th-TH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	</a:t>
            </a:r>
            <a:r>
              <a:rPr kumimoji="0" lang="th-TH" sz="2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                            </a:t>
            </a:r>
            <a:r>
              <a:rPr kumimoji="0" lang="th-TH" sz="26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         </a:t>
            </a:r>
            <a:r>
              <a:rPr kumimoji="0" lang="th-TH" sz="2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            </a:t>
            </a:r>
            <a:r>
              <a:rPr kumimoji="0" lang="th-TH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โดยตำแหน่ง        </a:t>
            </a:r>
          </a:p>
          <a:p>
            <a:pPr marL="274320" marR="0" lvl="0" indent="-27432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 pitchFamily="18" charset="2"/>
              <a:buNone/>
              <a:tabLst/>
              <a:defRPr/>
            </a:pPr>
            <a:r>
              <a:rPr kumimoji="0" lang="th-TH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			  </a:t>
            </a:r>
            <a:r>
              <a:rPr kumimoji="0" lang="th-TH" sz="2200" b="1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                    </a:t>
            </a:r>
            <a:r>
              <a:rPr kumimoji="0" lang="th-TH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โดยแต่งตั้ง </a:t>
            </a:r>
            <a:r>
              <a:rPr kumimoji="0" lang="th-TH" sz="2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(ข้าราชการ,ลูกจ้าง,พนักงานราชการ</a:t>
            </a:r>
            <a:r>
              <a:rPr kumimoji="0" lang="en-US" sz="2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,</a:t>
            </a:r>
            <a:r>
              <a:rPr kumimoji="0" lang="th-TH" sz="2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พนักงานมหาวิทยาลัย)</a:t>
            </a:r>
          </a:p>
          <a:p>
            <a:pPr marL="274320" marR="0" lvl="0" indent="-27432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lang="th-TH" sz="2200" b="1" dirty="0" smtClean="0">
                <a:solidFill>
                  <a:srgbClr val="CC3300"/>
                </a:solidFill>
              </a:rPr>
              <a:t>                                     </a:t>
            </a:r>
            <a:r>
              <a:rPr lang="th-TH" sz="2200" b="1" dirty="0" smtClean="0"/>
              <a:t>               </a:t>
            </a:r>
          </a:p>
          <a:p>
            <a:pPr marL="274320" marR="0" lvl="0" indent="-27432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lang="th-TH" sz="2200" b="1" dirty="0" smtClean="0"/>
              <a:t>                                                                       </a:t>
            </a:r>
            <a:r>
              <a:rPr kumimoji="0" lang="th-TH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33CC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โดยตำแหน่ง </a:t>
            </a:r>
          </a:p>
          <a:p>
            <a:pPr marL="274320" marR="0" lvl="0" indent="-27432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lang="th-TH" sz="2200" b="1" dirty="0" smtClean="0">
                <a:solidFill>
                  <a:srgbClr val="FF33CC"/>
                </a:solidFill>
              </a:rPr>
              <a:t>                                                                       </a:t>
            </a:r>
            <a:r>
              <a:rPr kumimoji="0" lang="th-TH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33CC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โดยแต่งตั้ง (ข้าราชการ)</a:t>
            </a:r>
          </a:p>
          <a:p>
            <a:pPr marL="274320" marR="0" lvl="0" indent="-27432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 pitchFamily="18" charset="2"/>
              <a:buNone/>
              <a:tabLst/>
              <a:defRPr/>
            </a:pPr>
            <a:endParaRPr kumimoji="0" lang="th-TH" sz="2200" b="1" i="0" u="none" strike="noStrike" kern="1200" cap="none" spc="0" normalizeH="0" baseline="0" noProof="0" dirty="0" smtClean="0">
              <a:ln>
                <a:noFill/>
              </a:ln>
              <a:solidFill>
                <a:srgbClr val="FF33CC"/>
              </a:solidFill>
              <a:effectLst/>
              <a:uLnTx/>
              <a:uFillTx/>
              <a:latin typeface="Angsana New" pitchFamily="18" charset="-34"/>
              <a:ea typeface="+mn-ea"/>
              <a:cs typeface="Angsana New" pitchFamily="18" charset="-34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lang="th-TH" sz="2600" b="1" dirty="0" smtClean="0">
                <a:solidFill>
                  <a:srgbClr val="CC3300"/>
                </a:solidFill>
              </a:rPr>
              <a:t>                                                                     </a:t>
            </a:r>
            <a:r>
              <a:rPr kumimoji="0" lang="th-TH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อธิบดี (ส่วนกลาง)</a:t>
            </a:r>
          </a:p>
          <a:p>
            <a:pPr marL="274320" marR="0" lvl="0" indent="-27432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 pitchFamily="18" charset="2"/>
              <a:buNone/>
              <a:tabLst/>
              <a:defRPr/>
            </a:pPr>
            <a:r>
              <a:rPr kumimoji="0" lang="th-TH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				                     ผู้ว่าราชการจังหวัด (ภูมิภาค)</a:t>
            </a:r>
          </a:p>
          <a:p>
            <a:pPr marL="274320" marR="0" lvl="0" indent="-27432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 pitchFamily="18" charset="2"/>
              <a:buNone/>
              <a:tabLst/>
              <a:defRPr/>
            </a:pPr>
            <a:endParaRPr kumimoji="0" lang="th-TH" sz="2200" b="1" i="0" u="none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ngsana New" pitchFamily="18" charset="-34"/>
              <a:ea typeface="+mn-ea"/>
              <a:cs typeface="Angsana New" pitchFamily="18" charset="-34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lang="th-TH" sz="2600" b="1" dirty="0" smtClean="0">
                <a:solidFill>
                  <a:srgbClr val="CC3300"/>
                </a:solidFill>
              </a:rPr>
              <a:t>                                                                              </a:t>
            </a:r>
            <a:r>
              <a:rPr kumimoji="0" lang="th-TH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หัวหน้าส่วนราชการ</a:t>
            </a:r>
          </a:p>
          <a:p>
            <a:pPr marL="274320" marR="0" lvl="0" indent="-27432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 pitchFamily="18" charset="2"/>
              <a:buNone/>
              <a:tabLst/>
              <a:defRPr/>
            </a:pPr>
            <a:r>
              <a:rPr kumimoji="0" lang="th-TH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		</a:t>
            </a:r>
            <a:r>
              <a:rPr lang="th-TH" sz="2200" b="1" dirty="0" smtClean="0"/>
              <a:t>                                                                        </a:t>
            </a:r>
            <a:r>
              <a:rPr kumimoji="0" lang="th-TH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ปลัดกระทรวง</a:t>
            </a:r>
          </a:p>
          <a:p>
            <a:pPr marL="274320" marR="0" lvl="0" indent="-27432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 pitchFamily="18" charset="2"/>
              <a:buNone/>
              <a:tabLst/>
              <a:defRPr/>
            </a:pPr>
            <a:r>
              <a:rPr kumimoji="0" lang="th-TH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			</a:t>
            </a:r>
            <a:r>
              <a:rPr lang="th-TH" sz="2200" b="1" dirty="0" smtClean="0"/>
              <a:t>                                                     </a:t>
            </a:r>
            <a:r>
              <a:rPr kumimoji="0" lang="th-TH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รัฐมนตรีเจ้าสังกัด</a:t>
            </a:r>
          </a:p>
          <a:p>
            <a:pPr marL="274320" marR="0" lvl="0" indent="-27432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endParaRPr kumimoji="0" lang="th-TH" sz="2600" b="1" i="0" u="none" strike="noStrike" kern="1200" cap="none" spc="0" normalizeH="0" baseline="0" noProof="0" dirty="0" smtClean="0">
              <a:ln>
                <a:noFill/>
              </a:ln>
              <a:solidFill>
                <a:srgbClr val="CC3300"/>
              </a:solidFill>
              <a:effectLst/>
              <a:uLnTx/>
              <a:uFillTx/>
              <a:latin typeface="Angsana New" pitchFamily="18" charset="-34"/>
              <a:ea typeface="+mn-ea"/>
              <a:cs typeface="Angsana New" pitchFamily="18" charset="-34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 pitchFamily="18" charset="2"/>
              <a:buNone/>
              <a:tabLst/>
              <a:defRPr/>
            </a:pPr>
            <a:endParaRPr kumimoji="0" lang="th-TH" sz="2600" b="1" i="0" u="none" strike="noStrike" kern="1200" cap="none" spc="0" normalizeH="0" baseline="0" noProof="0" dirty="0" smtClean="0">
              <a:ln>
                <a:noFill/>
              </a:ln>
              <a:solidFill>
                <a:srgbClr val="CC3300"/>
              </a:solidFill>
              <a:effectLst/>
              <a:uLnTx/>
              <a:uFillTx/>
              <a:latin typeface="Angsana New" pitchFamily="18" charset="-34"/>
              <a:ea typeface="+mn-ea"/>
              <a:cs typeface="Angsana New" pitchFamily="18" charset="-34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 pitchFamily="18" charset="2"/>
              <a:buNone/>
              <a:tabLst/>
              <a:defRPr/>
            </a:pPr>
            <a:endParaRPr kumimoji="0" lang="th-TH" sz="2600" b="1" i="0" u="none" strike="noStrike" kern="1200" cap="none" spc="0" normalizeH="0" baseline="0" noProof="0" dirty="0" smtClean="0">
              <a:ln>
                <a:noFill/>
              </a:ln>
              <a:solidFill>
                <a:srgbClr val="CC3300"/>
              </a:solidFill>
              <a:effectLst/>
              <a:uLnTx/>
              <a:uFillTx/>
              <a:latin typeface="Angsana New" pitchFamily="18" charset="-34"/>
              <a:ea typeface="+mn-ea"/>
              <a:cs typeface="Angsana New" pitchFamily="18" charset="-34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57421" y="838200"/>
            <a:ext cx="1885779" cy="838200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l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 anchorCtr="0"/>
          <a:lstStyle/>
          <a:p>
            <a:r>
              <a:rPr lang="th-TH" b="1" dirty="0" smtClean="0">
                <a:latin typeface="JasmineUPC" pitchFamily="18" charset="-34"/>
                <a:cs typeface="JasmineUPC" pitchFamily="18" charset="-34"/>
              </a:rPr>
              <a:t>เจ้าหน้าที่พัสดุ</a:t>
            </a:r>
            <a:endParaRPr lang="th-TH" b="1" dirty="0"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238421" y="1990811"/>
            <a:ext cx="1885779" cy="828589"/>
          </a:xfrm>
          <a:prstGeom prst="rect">
            <a:avLst/>
          </a:prstGeom>
          <a:solidFill>
            <a:srgbClr val="FF66CC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l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 anchorCtr="0"/>
          <a:lstStyle/>
          <a:p>
            <a:r>
              <a:rPr lang="th-TH" b="1" dirty="0" smtClean="0">
                <a:solidFill>
                  <a:schemeClr val="bg1"/>
                </a:solidFill>
                <a:latin typeface="JasmineUPC" pitchFamily="18" charset="-34"/>
                <a:cs typeface="JasmineUPC" pitchFamily="18" charset="-34"/>
              </a:rPr>
              <a:t>หัวหน้า</a:t>
            </a:r>
          </a:p>
          <a:p>
            <a:r>
              <a:rPr lang="th-TH" b="1" dirty="0" smtClean="0">
                <a:solidFill>
                  <a:schemeClr val="bg1"/>
                </a:solidFill>
                <a:latin typeface="JasmineUPC" pitchFamily="18" charset="-34"/>
                <a:cs typeface="JasmineUPC" pitchFamily="18" charset="-34"/>
              </a:rPr>
              <a:t>เจ้าหน้าที่พัสดุ</a:t>
            </a:r>
            <a:endParaRPr lang="th-TH" b="1" dirty="0">
              <a:solidFill>
                <a:schemeClr val="bg1"/>
              </a:solidFill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676400" y="3124200"/>
            <a:ext cx="1905000" cy="838200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l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 anchorCtr="0"/>
          <a:lstStyle/>
          <a:p>
            <a:r>
              <a:rPr lang="th-TH" b="1" dirty="0" smtClean="0">
                <a:solidFill>
                  <a:schemeClr val="bg1"/>
                </a:solidFill>
                <a:latin typeface="JasmineUPC" pitchFamily="18" charset="-34"/>
                <a:cs typeface="JasmineUPC" pitchFamily="18" charset="-34"/>
              </a:rPr>
              <a:t>หัวหน้า</a:t>
            </a:r>
          </a:p>
          <a:p>
            <a:r>
              <a:rPr lang="th-TH" b="1" dirty="0" smtClean="0">
                <a:solidFill>
                  <a:schemeClr val="bg1"/>
                </a:solidFill>
                <a:latin typeface="JasmineUPC" pitchFamily="18" charset="-34"/>
                <a:cs typeface="JasmineUPC" pitchFamily="18" charset="-34"/>
              </a:rPr>
              <a:t>ส่วนราชการ</a:t>
            </a:r>
            <a:endParaRPr lang="th-TH" b="1" dirty="0">
              <a:solidFill>
                <a:schemeClr val="bg1"/>
              </a:solidFill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133600" y="4419600"/>
            <a:ext cx="1905000" cy="9906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l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 anchorCtr="0"/>
          <a:lstStyle/>
          <a:p>
            <a:r>
              <a:rPr lang="th-TH" b="1" dirty="0" smtClean="0">
                <a:solidFill>
                  <a:schemeClr val="bg1"/>
                </a:solidFill>
                <a:latin typeface="JasmineUPC" pitchFamily="18" charset="-34"/>
                <a:cs typeface="JasmineUPC" pitchFamily="18" charset="-34"/>
              </a:rPr>
              <a:t>ผู้มีอำนาจอนุมัติ</a:t>
            </a:r>
          </a:p>
          <a:p>
            <a:r>
              <a:rPr lang="th-TH" b="1" dirty="0" smtClean="0">
                <a:solidFill>
                  <a:schemeClr val="bg1"/>
                </a:solidFill>
                <a:latin typeface="JasmineUPC" pitchFamily="18" charset="-34"/>
                <a:cs typeface="JasmineUPC" pitchFamily="18" charset="-34"/>
              </a:rPr>
              <a:t>สั่งซื้อสั่งจ้าง</a:t>
            </a:r>
            <a:endParaRPr lang="th-TH" b="1" dirty="0">
              <a:solidFill>
                <a:schemeClr val="bg1"/>
              </a:solidFill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429000" y="5715000"/>
            <a:ext cx="2286000" cy="83820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l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 anchorCtr="0"/>
          <a:lstStyle/>
          <a:p>
            <a:r>
              <a:rPr lang="th-TH" b="1" dirty="0" smtClean="0">
                <a:solidFill>
                  <a:schemeClr val="bg1"/>
                </a:solidFill>
                <a:latin typeface="JasmineUPC" pitchFamily="18" charset="-34"/>
                <a:cs typeface="JasmineUPC" pitchFamily="18" charset="-34"/>
              </a:rPr>
              <a:t>คณะกรรมการต่างๆ /ผู้ควบคุมงาน</a:t>
            </a:r>
            <a:endParaRPr lang="th-TH" b="1" dirty="0">
              <a:solidFill>
                <a:schemeClr val="bg1"/>
              </a:solidFill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19" name="Right Arrow 18"/>
          <p:cNvSpPr/>
          <p:nvPr/>
        </p:nvSpPr>
        <p:spPr>
          <a:xfrm>
            <a:off x="2971800" y="990600"/>
            <a:ext cx="228600" cy="152400"/>
          </a:xfrm>
          <a:prstGeom prst="rightArrow">
            <a:avLst/>
          </a:prstGeom>
          <a:solidFill>
            <a:srgbClr val="00B0F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0" name="Right Arrow 19"/>
          <p:cNvSpPr/>
          <p:nvPr/>
        </p:nvSpPr>
        <p:spPr>
          <a:xfrm>
            <a:off x="2971800" y="1371600"/>
            <a:ext cx="228600" cy="152400"/>
          </a:xfrm>
          <a:prstGeom prst="rightArrow">
            <a:avLst/>
          </a:prstGeom>
          <a:solidFill>
            <a:srgbClr val="00B0F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1" name="Right Arrow 20"/>
          <p:cNvSpPr/>
          <p:nvPr/>
        </p:nvSpPr>
        <p:spPr>
          <a:xfrm>
            <a:off x="3352800" y="2514600"/>
            <a:ext cx="228600" cy="152400"/>
          </a:xfrm>
          <a:prstGeom prst="rightArrow">
            <a:avLst/>
          </a:prstGeom>
          <a:solidFill>
            <a:srgbClr val="FF33CC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2" name="Right Arrow 21"/>
          <p:cNvSpPr/>
          <p:nvPr/>
        </p:nvSpPr>
        <p:spPr>
          <a:xfrm>
            <a:off x="3352800" y="2133600"/>
            <a:ext cx="228600" cy="152400"/>
          </a:xfrm>
          <a:prstGeom prst="rightArrow">
            <a:avLst/>
          </a:prstGeom>
          <a:solidFill>
            <a:srgbClr val="FF33CC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3" name="Right Arrow 22"/>
          <p:cNvSpPr/>
          <p:nvPr/>
        </p:nvSpPr>
        <p:spPr>
          <a:xfrm>
            <a:off x="3810000" y="3657600"/>
            <a:ext cx="228600" cy="152400"/>
          </a:xfrm>
          <a:prstGeom prst="rightArrow">
            <a:avLst/>
          </a:prstGeom>
          <a:solidFill>
            <a:srgbClr val="92D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4" name="Right Arrow 23"/>
          <p:cNvSpPr/>
          <p:nvPr/>
        </p:nvSpPr>
        <p:spPr>
          <a:xfrm>
            <a:off x="3810000" y="3276600"/>
            <a:ext cx="228600" cy="152400"/>
          </a:xfrm>
          <a:prstGeom prst="rightArrow">
            <a:avLst/>
          </a:prstGeom>
          <a:solidFill>
            <a:srgbClr val="92D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5" name="Right Arrow 24"/>
          <p:cNvSpPr/>
          <p:nvPr/>
        </p:nvSpPr>
        <p:spPr>
          <a:xfrm>
            <a:off x="4343400" y="5181600"/>
            <a:ext cx="228600" cy="152400"/>
          </a:xfrm>
          <a:prstGeom prst="rightArrow">
            <a:avLst/>
          </a:prstGeom>
          <a:solidFill>
            <a:srgbClr val="00206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6" name="Right Arrow 25"/>
          <p:cNvSpPr/>
          <p:nvPr/>
        </p:nvSpPr>
        <p:spPr>
          <a:xfrm>
            <a:off x="4343400" y="4495800"/>
            <a:ext cx="228600" cy="152400"/>
          </a:xfrm>
          <a:prstGeom prst="rightArrow">
            <a:avLst/>
          </a:prstGeom>
          <a:solidFill>
            <a:srgbClr val="00206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7" name="Right Arrow 26"/>
          <p:cNvSpPr/>
          <p:nvPr/>
        </p:nvSpPr>
        <p:spPr>
          <a:xfrm>
            <a:off x="4343400" y="4876800"/>
            <a:ext cx="228600" cy="152400"/>
          </a:xfrm>
          <a:prstGeom prst="rightArrow">
            <a:avLst/>
          </a:prstGeom>
          <a:solidFill>
            <a:srgbClr val="00206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/>
          </p:cNvSpPr>
          <p:nvPr>
            <p:ph type="title"/>
          </p:nvPr>
        </p:nvSpPr>
        <p:spPr bwMode="auto">
          <a:xfrm>
            <a:off x="1219200" y="261938"/>
            <a:ext cx="7543800" cy="576262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 algn="r">
              <a:defRPr/>
            </a:pPr>
            <a:r>
              <a:rPr lang="th-TH" sz="4000" b="1" i="1" cap="none" dirty="0" smtClean="0">
                <a:solidFill>
                  <a:srgbClr val="FF66CC"/>
                </a:solidFill>
                <a:effectLst>
                  <a:glow rad="101600">
                    <a:srgbClr val="0000FF">
                      <a:alpha val="60000"/>
                    </a:srgbClr>
                  </a:glow>
                </a:effectLst>
                <a:latin typeface="JasmineUPC" pitchFamily="18" charset="-34"/>
                <a:cs typeface="JasmineUPC" pitchFamily="18" charset="-34"/>
              </a:rPr>
              <a:t>.....................โครงสร้าง อำนาจ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D08FFA-EA94-4CF6-A7BE-C6D65D3AAC31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graphicFrame>
        <p:nvGraphicFramePr>
          <p:cNvPr id="6" name="Diagram 5"/>
          <p:cNvGraphicFramePr/>
          <p:nvPr/>
        </p:nvGraphicFramePr>
        <p:xfrm>
          <a:off x="228600" y="76200"/>
          <a:ext cx="8686800" cy="6705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905000" y="457200"/>
            <a:ext cx="5715000" cy="838200"/>
          </a:xfrm>
          <a:solidFill>
            <a:srgbClr val="FFC000">
              <a:alpha val="72000"/>
            </a:srgb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>
              <a:defRPr/>
            </a:pPr>
            <a:r>
              <a:rPr lang="th-TH" sz="5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rowalliaUPC" pitchFamily="34" charset="-34"/>
                <a:cs typeface="BrowalliaUPC" pitchFamily="34" charset="-34"/>
              </a:rPr>
              <a:t>การมอบอำนาจ</a:t>
            </a:r>
            <a:r>
              <a:rPr lang="th-TH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rowalliaUPC" pitchFamily="34" charset="-34"/>
                <a:cs typeface="BrowalliaUPC" pitchFamily="34" charset="-34"/>
              </a:rPr>
              <a:t> (ข้อ 9)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D08FFA-EA94-4CF6-A7BE-C6D65D3AAC31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6" name="Rectangle 5"/>
          <p:cNvSpPr txBox="1">
            <a:spLocks noChangeArrowheads="1"/>
          </p:cNvSpPr>
          <p:nvPr/>
        </p:nvSpPr>
        <p:spPr>
          <a:xfrm>
            <a:off x="304800" y="1554163"/>
            <a:ext cx="8686800" cy="4846637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th-TH" sz="2800" b="1" i="0" u="sng" strike="noStrike" kern="1200" cap="none" spc="0" normalizeH="0" baseline="0" noProof="0" dirty="0" smtClean="0">
                <a:ln>
                  <a:noFill/>
                </a:ln>
                <a:solidFill>
                  <a:srgbClr val="EF0B0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BrowalliaUPC" pitchFamily="34" charset="-34"/>
                <a:cs typeface="BrowalliaUPC" pitchFamily="34" charset="-34"/>
              </a:rPr>
              <a:t>หลัก</a:t>
            </a:r>
            <a:r>
              <a:rPr kumimoji="0" lang="th-TH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rowalliaUPC" pitchFamily="34" charset="-34"/>
                <a:cs typeface="BrowalliaUPC" pitchFamily="34" charset="-34"/>
              </a:rPr>
              <a:t>   </a:t>
            </a:r>
            <a:r>
              <a:rPr kumimoji="0" lang="th-TH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rowalliaUPC" pitchFamily="34" charset="-34"/>
                <a:cs typeface="BrowalliaUPC" pitchFamily="34" charset="-34"/>
              </a:rPr>
              <a:t>ผู้มีอำนาจ มอบอำนาจได้</a:t>
            </a:r>
            <a:endParaRPr kumimoji="0" lang="th-TH" sz="2800" b="0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BrowalliaUPC" pitchFamily="34" charset="-34"/>
              <a:cs typeface="BrowalliaUPC" pitchFamily="34" charset="-34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 pitchFamily="18" charset="2"/>
              <a:buNone/>
              <a:tabLst/>
              <a:defRPr/>
            </a:pPr>
            <a:r>
              <a:rPr kumimoji="0" lang="th-TH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rowalliaUPC" pitchFamily="34" charset="-34"/>
                <a:cs typeface="BrowalliaUPC" pitchFamily="34" charset="-34"/>
                <a:sym typeface="Wingdings 2" pitchFamily="18" charset="2"/>
              </a:rPr>
              <a:t>               แต่ผู้ได้รับมอบอำนาจ จะมอบต่ออีกไม่ได้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th-TH" sz="2800" b="1" i="0" u="sng" strike="noStrike" kern="1200" cap="none" spc="0" normalizeH="0" baseline="0" noProof="0" dirty="0" smtClean="0">
                <a:ln>
                  <a:noFill/>
                </a:ln>
                <a:solidFill>
                  <a:srgbClr val="EF0B0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BrowalliaUPC" pitchFamily="34" charset="-34"/>
                <a:cs typeface="BrowalliaUPC" pitchFamily="34" charset="-34"/>
                <a:sym typeface="Wingdings 2" pitchFamily="18" charset="2"/>
              </a:rPr>
              <a:t>ข้อยกเว้น</a:t>
            </a:r>
            <a:r>
              <a:rPr kumimoji="0" lang="th-TH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rowalliaUPC" pitchFamily="34" charset="-34"/>
                <a:cs typeface="BrowalliaUPC" pitchFamily="34" charset="-34"/>
                <a:sym typeface="Wingdings 2" pitchFamily="18" charset="2"/>
              </a:rPr>
              <a:t>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lang="th-TH" sz="2800" b="1" dirty="0" smtClean="0">
                <a:latin typeface="BrowalliaUPC" pitchFamily="34" charset="-34"/>
                <a:cs typeface="BrowalliaUPC" pitchFamily="34" charset="-34"/>
                <a:sym typeface="Wingdings 2" pitchFamily="18" charset="2"/>
              </a:rPr>
              <a:t>   1</a:t>
            </a:r>
            <a:r>
              <a:rPr kumimoji="0" lang="th-TH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rowalliaUPC" pitchFamily="34" charset="-34"/>
                <a:cs typeface="BrowalliaUPC" pitchFamily="34" charset="-34"/>
                <a:sym typeface="Wingdings 2" pitchFamily="18" charset="2"/>
              </a:rPr>
              <a:t>.</a:t>
            </a:r>
            <a:r>
              <a:rPr kumimoji="0" lang="th-TH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rowalliaUPC" pitchFamily="34" charset="-34"/>
                <a:cs typeface="BrowalliaUPC" pitchFamily="34" charset="-34"/>
                <a:sym typeface="Wingdings 2" pitchFamily="18" charset="2"/>
              </a:rPr>
              <a:t> </a:t>
            </a:r>
            <a:r>
              <a:rPr kumimoji="0" lang="th-TH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rowalliaUPC" pitchFamily="34" charset="-34"/>
                <a:cs typeface="BrowalliaUPC" pitchFamily="34" charset="-34"/>
                <a:sym typeface="Wingdings 2" pitchFamily="18" charset="2"/>
              </a:rPr>
              <a:t>เจ้าของอำนาจมอบให้ผู้ว่าฯ ผู้ว่าฯ มอบต่อได้ เฉพาะ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lang="th-TH" sz="2800" dirty="0" smtClean="0">
                <a:solidFill>
                  <a:srgbClr val="C00000"/>
                </a:solidFill>
                <a:latin typeface="BrowalliaUPC" pitchFamily="34" charset="-34"/>
                <a:cs typeface="BrowalliaUPC" pitchFamily="34" charset="-34"/>
                <a:sym typeface="Wingdings 2" pitchFamily="18" charset="2"/>
              </a:rPr>
              <a:t>             </a:t>
            </a:r>
            <a:r>
              <a:rPr kumimoji="0" lang="th-TH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BrowalliaUPC" pitchFamily="34" charset="-34"/>
                <a:cs typeface="BrowalliaUPC" pitchFamily="34" charset="-34"/>
                <a:sym typeface="Wingdings 2" pitchFamily="18" charset="2"/>
              </a:rPr>
              <a:t>(1) มอบให้ รองผู้ว่าฯ หรือผู้ช่วยผู้ว่าฯ /ปลัดจังหวัด /หัวหน้า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 pitchFamily="18" charset="2"/>
              <a:buNone/>
              <a:tabLst/>
              <a:defRPr/>
            </a:pPr>
            <a:r>
              <a:rPr kumimoji="0" lang="th-TH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BrowalliaUPC" pitchFamily="34" charset="-34"/>
                <a:cs typeface="BrowalliaUPC" pitchFamily="34" charset="-34"/>
                <a:sym typeface="Wingdings 2" pitchFamily="18" charset="2"/>
              </a:rPr>
              <a:t>                   ส่วนราชการประจำจังหวัด โดยให้รายงานเจ้าของอำนาจทราบด้วย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lang="th-TH" sz="2800" b="1" dirty="0" smtClean="0">
                <a:solidFill>
                  <a:srgbClr val="C00000"/>
                </a:solidFill>
                <a:latin typeface="BrowalliaUPC" pitchFamily="34" charset="-34"/>
                <a:cs typeface="BrowalliaUPC" pitchFamily="34" charset="-34"/>
                <a:sym typeface="Wingdings 2" pitchFamily="18" charset="2"/>
              </a:rPr>
              <a:t>             </a:t>
            </a:r>
            <a:r>
              <a:rPr kumimoji="0" lang="th-TH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BrowalliaUPC" pitchFamily="34" charset="-34"/>
                <a:cs typeface="BrowalliaUPC" pitchFamily="34" charset="-34"/>
                <a:sym typeface="Wingdings 2" pitchFamily="18" charset="2"/>
              </a:rPr>
              <a:t>(2) หากผู้ว่าฯ มอบต่อให้ผู้อื่น ให้ขอความเห็นชอบเจ้าของอำนาจ</a:t>
            </a:r>
            <a:r>
              <a:rPr kumimoji="0" lang="th-TH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66CC"/>
                </a:solidFill>
                <a:effectLst/>
                <a:uLnTx/>
                <a:uFillTx/>
                <a:latin typeface="BrowalliaUPC" pitchFamily="34" charset="-34"/>
                <a:cs typeface="BrowalliaUPC" pitchFamily="34" charset="-34"/>
                <a:sym typeface="Wingdings 2" pitchFamily="18" charset="2"/>
              </a:rPr>
              <a:t>     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lang="th-TH" sz="2800" b="1" dirty="0" smtClean="0">
                <a:latin typeface="BrowalliaUPC" pitchFamily="34" charset="-34"/>
                <a:cs typeface="BrowalliaUPC" pitchFamily="34" charset="-34"/>
                <a:sym typeface="Wingdings 2" pitchFamily="18" charset="2"/>
              </a:rPr>
              <a:t>  2</a:t>
            </a:r>
            <a:r>
              <a:rPr kumimoji="0" lang="th-TH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rowalliaUPC" pitchFamily="34" charset="-34"/>
                <a:cs typeface="BrowalliaUPC" pitchFamily="34" charset="-34"/>
                <a:sym typeface="Wingdings 2" pitchFamily="18" charset="2"/>
              </a:rPr>
              <a:t>. การมอบอำนาจ/การมอบอำนาจต่อ ตามระเบียบกระทรวงกลาโหม</a:t>
            </a: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rowalliaUPC" pitchFamily="34" charset="-34"/>
              <a:cs typeface="BrowalliaUPC" pitchFamily="34" charset="-34"/>
              <a:sym typeface="Wingdings 2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706438" y="228600"/>
            <a:ext cx="7751762" cy="1066800"/>
          </a:xfrm>
          <a:solidFill>
            <a:srgbClr val="00B0F0">
              <a:alpha val="89803"/>
            </a:srgb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b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th-TH" sz="4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rowalliaUPC" pitchFamily="34" charset="-34"/>
                <a:cs typeface="BrowalliaUPC" pitchFamily="34" charset="-34"/>
              </a:rPr>
              <a:t>รายงานขอซื้อหรือขอจ้าง (ข้อ 27)</a:t>
            </a:r>
          </a:p>
        </p:txBody>
      </p:sp>
      <p:sp>
        <p:nvSpPr>
          <p:cNvPr id="819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752600" y="1524000"/>
            <a:ext cx="7239000" cy="685800"/>
          </a:xfrm>
          <a:noFill/>
        </p:spPr>
        <p:txBody>
          <a:bodyPr>
            <a:normAutofit/>
          </a:bodyPr>
          <a:lstStyle/>
          <a:p>
            <a:pPr>
              <a:buFont typeface="Wingdings 2" pitchFamily="18" charset="2"/>
              <a:buNone/>
            </a:pPr>
            <a:r>
              <a:rPr lang="th-TH" b="1" dirty="0" smtClean="0">
                <a:solidFill>
                  <a:srgbClr val="0000FF"/>
                </a:solidFill>
                <a:latin typeface="BrowalliaUPC" pitchFamily="34" charset="-34"/>
                <a:cs typeface="BrowalliaUPC" pitchFamily="34" charset="-34"/>
              </a:rPr>
              <a:t>** ก่อนการซื้อ – จ้างทุกวิธีต้องทำรายงานขอซื้อหรือขอจ้าง**</a:t>
            </a:r>
          </a:p>
        </p:txBody>
      </p:sp>
      <p:sp>
        <p:nvSpPr>
          <p:cNvPr id="15" name="ตัวยึดหมายเลขภาพนิ่ง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A6EBC9-47AE-4172-9A2B-BFCAFD9D5B6A}" type="slidenum">
              <a:rPr lang="en-US" b="1">
                <a:latin typeface="BrowalliaUPC" pitchFamily="34" charset="-34"/>
                <a:cs typeface="BrowalliaUPC" pitchFamily="34" charset="-34"/>
              </a:rPr>
              <a:pPr>
                <a:defRPr/>
              </a:pPr>
              <a:t>23</a:t>
            </a:fld>
            <a:endParaRPr lang="en-US" b="1">
              <a:latin typeface="BrowalliaUPC" pitchFamily="34" charset="-34"/>
              <a:cs typeface="BrowalliaUPC" pitchFamily="34" charset="-34"/>
            </a:endParaRPr>
          </a:p>
        </p:txBody>
      </p:sp>
      <p:sp>
        <p:nvSpPr>
          <p:cNvPr id="81923" name="Rectangle 3"/>
          <p:cNvSpPr>
            <a:spLocks noChangeArrowheads="1"/>
          </p:cNvSpPr>
          <p:nvPr/>
        </p:nvSpPr>
        <p:spPr bwMode="auto">
          <a:xfrm>
            <a:off x="609600" y="1447800"/>
            <a:ext cx="1143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sy="50000" kx="2453608" rotWithShape="0">
              <a:schemeClr val="bg2">
                <a:alpha val="50000"/>
              </a:schemeClr>
            </a:outerShdw>
          </a:effectLst>
        </p:spPr>
        <p:txBody>
          <a:bodyPr anchor="ctr"/>
          <a:lstStyle/>
          <a:p>
            <a:pPr algn="l" eaLnBrk="0" hangingPunct="0">
              <a:defRPr/>
            </a:pPr>
            <a:r>
              <a:rPr lang="th-TH" sz="2600" b="1" dirty="0">
                <a:solidFill>
                  <a:srgbClr val="1902C2"/>
                </a:solidFill>
                <a:latin typeface="BrowalliaUPC" pitchFamily="34" charset="-34"/>
                <a:cs typeface="BrowalliaUPC" pitchFamily="34" charset="-34"/>
              </a:rPr>
              <a:t>หลักการ</a:t>
            </a:r>
          </a:p>
        </p:txBody>
      </p:sp>
      <p:sp>
        <p:nvSpPr>
          <p:cNvPr id="31750" name="Rectangle 7"/>
          <p:cNvSpPr>
            <a:spLocks/>
          </p:cNvSpPr>
          <p:nvPr/>
        </p:nvSpPr>
        <p:spPr bwMode="auto">
          <a:xfrm>
            <a:off x="457200" y="2057400"/>
            <a:ext cx="3810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 eaLnBrk="0" hangingPunct="0"/>
            <a:r>
              <a:rPr lang="th-TH" sz="2600" b="1" dirty="0" smtClean="0">
                <a:solidFill>
                  <a:srgbClr val="1902C2"/>
                </a:solidFill>
                <a:latin typeface="BrowalliaUPC" pitchFamily="34" charset="-34"/>
                <a:cs typeface="BrowalliaUPC" pitchFamily="34" charset="-34"/>
              </a:rPr>
              <a:t>  รายละเอียด</a:t>
            </a:r>
            <a:r>
              <a:rPr lang="th-TH" sz="2600" b="1" dirty="0">
                <a:solidFill>
                  <a:srgbClr val="1902C2"/>
                </a:solidFill>
                <a:latin typeface="BrowalliaUPC" pitchFamily="34" charset="-34"/>
                <a:cs typeface="BrowalliaUPC" pitchFamily="34" charset="-34"/>
              </a:rPr>
              <a:t>ของรายงาน</a:t>
            </a:r>
          </a:p>
        </p:txBody>
      </p:sp>
      <p:sp>
        <p:nvSpPr>
          <p:cNvPr id="31752" name="Rectangle 10"/>
          <p:cNvSpPr>
            <a:spLocks noChangeArrowheads="1"/>
          </p:cNvSpPr>
          <p:nvPr/>
        </p:nvSpPr>
        <p:spPr bwMode="auto">
          <a:xfrm>
            <a:off x="890266" y="3124200"/>
            <a:ext cx="3603872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0" hangingPunct="0"/>
            <a:r>
              <a:rPr lang="th-TH" sz="2600" b="1" dirty="0">
                <a:solidFill>
                  <a:srgbClr val="CC0000"/>
                </a:solidFill>
                <a:latin typeface="BrowalliaUPC" pitchFamily="34" charset="-34"/>
                <a:cs typeface="BrowalliaUPC" pitchFamily="34" charset="-34"/>
              </a:rPr>
              <a:t>- รายละเอียดของ</a:t>
            </a:r>
            <a:r>
              <a:rPr lang="th-TH" sz="2600" b="1" dirty="0" smtClean="0">
                <a:solidFill>
                  <a:srgbClr val="CC0000"/>
                </a:solidFill>
                <a:latin typeface="BrowalliaUPC" pitchFamily="34" charset="-34"/>
                <a:cs typeface="BrowalliaUPC" pitchFamily="34" charset="-34"/>
              </a:rPr>
              <a:t>พัสดุหรืองานจ้าง</a:t>
            </a:r>
            <a:endParaRPr lang="th-TH" sz="2600" b="1" dirty="0">
              <a:solidFill>
                <a:srgbClr val="CC0000"/>
              </a:solidFill>
              <a:latin typeface="BrowalliaUPC" pitchFamily="34" charset="-34"/>
              <a:cs typeface="BrowalliaUPC" pitchFamily="34" charset="-34"/>
            </a:endParaRPr>
          </a:p>
        </p:txBody>
      </p:sp>
      <p:sp>
        <p:nvSpPr>
          <p:cNvPr id="31753" name="Rectangle 11"/>
          <p:cNvSpPr>
            <a:spLocks noChangeArrowheads="1"/>
          </p:cNvSpPr>
          <p:nvPr/>
        </p:nvSpPr>
        <p:spPr bwMode="auto">
          <a:xfrm>
            <a:off x="914400" y="2667000"/>
            <a:ext cx="304800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0" hangingPunct="0"/>
            <a:r>
              <a:rPr lang="th-TH" sz="2600" b="1" dirty="0">
                <a:latin typeface="BrowalliaUPC" pitchFamily="34" charset="-34"/>
                <a:cs typeface="BrowalliaUPC" pitchFamily="34" charset="-34"/>
              </a:rPr>
              <a:t>- เหตุผลความจำเป็น</a:t>
            </a:r>
          </a:p>
        </p:txBody>
      </p:sp>
      <p:sp>
        <p:nvSpPr>
          <p:cNvPr id="31754" name="Rectangle 12"/>
          <p:cNvSpPr>
            <a:spLocks noChangeArrowheads="1"/>
          </p:cNvSpPr>
          <p:nvPr/>
        </p:nvSpPr>
        <p:spPr bwMode="auto">
          <a:xfrm>
            <a:off x="896685" y="3635375"/>
            <a:ext cx="6595075" cy="402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0" hangingPunct="0">
              <a:lnSpc>
                <a:spcPct val="70000"/>
              </a:lnSpc>
            </a:pPr>
            <a:r>
              <a:rPr lang="th-TH" sz="2600" b="1" dirty="0">
                <a:solidFill>
                  <a:srgbClr val="CC0000"/>
                </a:solidFill>
                <a:latin typeface="BrowalliaUPC" pitchFamily="34" charset="-34"/>
                <a:cs typeface="BrowalliaUPC" pitchFamily="34" charset="-34"/>
              </a:rPr>
              <a:t>- ราคามาตรฐาน หรือราคากลาง </a:t>
            </a:r>
            <a:r>
              <a:rPr lang="th-TH" sz="2600" b="1" dirty="0">
                <a:latin typeface="BrowalliaUPC" pitchFamily="34" charset="-34"/>
                <a:cs typeface="BrowalliaUPC" pitchFamily="34" charset="-34"/>
              </a:rPr>
              <a:t>หรือราคาครั้งหลังสุดไม่เกิน 2 ปี</a:t>
            </a:r>
          </a:p>
        </p:txBody>
      </p:sp>
      <p:sp>
        <p:nvSpPr>
          <p:cNvPr id="31755" name="Rectangle 13"/>
          <p:cNvSpPr>
            <a:spLocks noChangeArrowheads="1"/>
          </p:cNvSpPr>
          <p:nvPr/>
        </p:nvSpPr>
        <p:spPr bwMode="auto">
          <a:xfrm>
            <a:off x="914400" y="3962400"/>
            <a:ext cx="2081019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0" hangingPunct="0"/>
            <a:r>
              <a:rPr lang="th-TH" sz="2600" b="1" dirty="0">
                <a:solidFill>
                  <a:srgbClr val="CC0000"/>
                </a:solidFill>
                <a:latin typeface="BrowalliaUPC" pitchFamily="34" charset="-34"/>
                <a:cs typeface="BrowalliaUPC" pitchFamily="34" charset="-34"/>
              </a:rPr>
              <a:t>- วงเงินที่จะซื้อ/จ้าง</a:t>
            </a:r>
          </a:p>
        </p:txBody>
      </p:sp>
      <p:sp>
        <p:nvSpPr>
          <p:cNvPr id="31756" name="Rectangle 14"/>
          <p:cNvSpPr>
            <a:spLocks noChangeArrowheads="1"/>
          </p:cNvSpPr>
          <p:nvPr/>
        </p:nvSpPr>
        <p:spPr bwMode="auto">
          <a:xfrm>
            <a:off x="938356" y="4343400"/>
            <a:ext cx="2392001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0" hangingPunct="0"/>
            <a:r>
              <a:rPr lang="th-TH" sz="2600" b="1" dirty="0">
                <a:latin typeface="BrowalliaUPC" pitchFamily="34" charset="-34"/>
                <a:cs typeface="BrowalliaUPC" pitchFamily="34" charset="-34"/>
              </a:rPr>
              <a:t>- กำหนดเวลาที่ต้องใช้</a:t>
            </a:r>
          </a:p>
        </p:txBody>
      </p:sp>
      <p:sp>
        <p:nvSpPr>
          <p:cNvPr id="31757" name="Rectangle 15"/>
          <p:cNvSpPr>
            <a:spLocks noChangeArrowheads="1"/>
          </p:cNvSpPr>
          <p:nvPr/>
        </p:nvSpPr>
        <p:spPr bwMode="auto">
          <a:xfrm>
            <a:off x="914400" y="4724400"/>
            <a:ext cx="350520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eaLnBrk="0" hangingPunct="0"/>
            <a:r>
              <a:rPr lang="th-TH" sz="2600" b="1" dirty="0">
                <a:solidFill>
                  <a:srgbClr val="CC0000"/>
                </a:solidFill>
                <a:latin typeface="BrowalliaUPC" pitchFamily="34" charset="-34"/>
                <a:cs typeface="BrowalliaUPC" pitchFamily="34" charset="-34"/>
              </a:rPr>
              <a:t>- วิธีจะซื้อ/</a:t>
            </a:r>
            <a:r>
              <a:rPr lang="th-TH" sz="2600" b="1" dirty="0" smtClean="0">
                <a:solidFill>
                  <a:srgbClr val="CC0000"/>
                </a:solidFill>
                <a:latin typeface="BrowalliaUPC" pitchFamily="34" charset="-34"/>
                <a:cs typeface="BrowalliaUPC" pitchFamily="34" charset="-34"/>
              </a:rPr>
              <a:t>จ้าง และเหตุผล</a:t>
            </a:r>
            <a:endParaRPr lang="th-TH" sz="2600" b="1" dirty="0">
              <a:solidFill>
                <a:srgbClr val="CC0000"/>
              </a:solidFill>
              <a:latin typeface="BrowalliaUPC" pitchFamily="34" charset="-34"/>
              <a:cs typeface="BrowalliaUPC" pitchFamily="34" charset="-34"/>
            </a:endParaRPr>
          </a:p>
        </p:txBody>
      </p:sp>
      <p:sp>
        <p:nvSpPr>
          <p:cNvPr id="31758" name="Rectangle 16"/>
          <p:cNvSpPr>
            <a:spLocks noChangeArrowheads="1"/>
          </p:cNvSpPr>
          <p:nvPr/>
        </p:nvSpPr>
        <p:spPr bwMode="auto">
          <a:xfrm>
            <a:off x="882650" y="5127625"/>
            <a:ext cx="2954655" cy="822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0" hangingPunct="0">
              <a:lnSpc>
                <a:spcPct val="90000"/>
              </a:lnSpc>
            </a:pPr>
            <a:r>
              <a:rPr lang="th-TH" sz="2600" b="1" dirty="0">
                <a:latin typeface="BrowalliaUPC" pitchFamily="34" charset="-34"/>
                <a:cs typeface="BrowalliaUPC" pitchFamily="34" charset="-34"/>
              </a:rPr>
              <a:t>- ข้อเสนออื่นๆ		</a:t>
            </a:r>
          </a:p>
          <a:p>
            <a:pPr lvl="2" algn="l" eaLnBrk="0" hangingPunct="0">
              <a:lnSpc>
                <a:spcPct val="90000"/>
              </a:lnSpc>
              <a:buFont typeface="Wingdings" pitchFamily="2" charset="2"/>
              <a:buNone/>
            </a:pPr>
            <a:endParaRPr lang="th-TH" sz="2600" b="1" dirty="0">
              <a:latin typeface="BrowalliaUPC" pitchFamily="34" charset="-34"/>
              <a:cs typeface="BrowalliaUPC" pitchFamily="34" charset="-34"/>
            </a:endParaRPr>
          </a:p>
        </p:txBody>
      </p:sp>
      <p:sp>
        <p:nvSpPr>
          <p:cNvPr id="31759" name="Rectangle 17"/>
          <p:cNvSpPr>
            <a:spLocks noChangeArrowheads="1"/>
          </p:cNvSpPr>
          <p:nvPr/>
        </p:nvSpPr>
        <p:spPr bwMode="auto">
          <a:xfrm>
            <a:off x="228600" y="5562600"/>
            <a:ext cx="6096000" cy="822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2" algn="l" eaLnBrk="0" hangingPunct="0">
              <a:lnSpc>
                <a:spcPct val="90000"/>
              </a:lnSpc>
              <a:buFont typeface="Wingdings" pitchFamily="2" charset="2"/>
              <a:buNone/>
            </a:pPr>
            <a:r>
              <a:rPr lang="th-TH" sz="2600" b="1" i="1" dirty="0">
                <a:latin typeface="BrowalliaUPC" pitchFamily="34" charset="-34"/>
                <a:cs typeface="BrowalliaUPC" pitchFamily="34" charset="-34"/>
              </a:rPr>
              <a:t>* การแต่งตั้งคณะกรรมการต่าง ๆ</a:t>
            </a:r>
          </a:p>
          <a:p>
            <a:pPr lvl="2" algn="l" eaLnBrk="0" hangingPunct="0">
              <a:lnSpc>
                <a:spcPct val="90000"/>
              </a:lnSpc>
              <a:buFont typeface="Wingdings" pitchFamily="2" charset="2"/>
              <a:buNone/>
            </a:pPr>
            <a:r>
              <a:rPr lang="th-TH" sz="2600" b="1" i="1" dirty="0">
                <a:latin typeface="BrowalliaUPC" pitchFamily="34" charset="-34"/>
                <a:cs typeface="BrowalliaUPC" pitchFamily="34" charset="-34"/>
              </a:rPr>
              <a:t>* การออกประกาศสอบราคา หรือประกวดราคา</a:t>
            </a:r>
          </a:p>
        </p:txBody>
      </p:sp>
      <p:pic>
        <p:nvPicPr>
          <p:cNvPr id="16" name="Picture 2" descr="12898801251289880143l"/>
          <p:cNvPicPr>
            <a:picLocks noChangeAspect="1" noChangeArrowheads="1"/>
          </p:cNvPicPr>
          <p:nvPr/>
        </p:nvPicPr>
        <p:blipFill>
          <a:blip r:embed="rId3" cstate="print">
            <a:lum contrast="-22000"/>
          </a:blip>
          <a:srcRect/>
          <a:stretch>
            <a:fillRect/>
          </a:stretch>
        </p:blipFill>
        <p:spPr bwMode="auto">
          <a:xfrm>
            <a:off x="6248400" y="4200626"/>
            <a:ext cx="2438400" cy="172828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19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19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19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19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2" grpId="0" animBg="1"/>
      <p:bldP spid="81924" grpId="0" build="p"/>
      <p:bldP spid="8192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338" name="Rectangle 2"/>
          <p:cNvSpPr>
            <a:spLocks noGrp="1"/>
          </p:cNvSpPr>
          <p:nvPr>
            <p:ph type="ctrTitle"/>
          </p:nvPr>
        </p:nvSpPr>
        <p:spPr bwMode="auto">
          <a:xfrm>
            <a:off x="1447800" y="685800"/>
            <a:ext cx="5562600" cy="8382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r>
              <a:rPr lang="th-TH" sz="6000" b="1" cap="none" dirty="0" smtClean="0">
                <a:solidFill>
                  <a:srgbClr val="EF0B05"/>
                </a:solidFill>
                <a:effectLst/>
                <a:latin typeface="BrowalliaUPC" pitchFamily="34" charset="-34"/>
                <a:cs typeface="BrowalliaUPC" pitchFamily="34" charset="-34"/>
              </a:rPr>
              <a:t>     ข้อยกเว้น</a:t>
            </a:r>
          </a:p>
        </p:txBody>
      </p:sp>
      <p:sp>
        <p:nvSpPr>
          <p:cNvPr id="32772" name="Rectangle 3"/>
          <p:cNvSpPr>
            <a:spLocks noGrp="1"/>
          </p:cNvSpPr>
          <p:nvPr>
            <p:ph type="subTitle" idx="1"/>
          </p:nvPr>
        </p:nvSpPr>
        <p:spPr>
          <a:xfrm>
            <a:off x="533400" y="1524000"/>
            <a:ext cx="7854696" cy="1752600"/>
          </a:xfrm>
        </p:spPr>
        <p:txBody>
          <a:bodyPr>
            <a:noAutofit/>
          </a:bodyPr>
          <a:lstStyle/>
          <a:p>
            <a:pPr algn="l">
              <a:buFont typeface="Wingdings 2" pitchFamily="18" charset="2"/>
              <a:buNone/>
            </a:pPr>
            <a:r>
              <a:rPr lang="th-TH" sz="3200" b="1" dirty="0" smtClean="0">
                <a:solidFill>
                  <a:srgbClr val="EF0B05"/>
                </a:solidFill>
                <a:latin typeface="BrowalliaUPC" pitchFamily="34" charset="-34"/>
                <a:cs typeface="BrowalliaUPC" pitchFamily="34" charset="-34"/>
              </a:rPr>
              <a:t>**     </a:t>
            </a:r>
            <a:r>
              <a:rPr lang="th-TH" sz="3200" b="1" dirty="0" smtClean="0">
                <a:solidFill>
                  <a:srgbClr val="1902C2"/>
                </a:solidFill>
                <a:latin typeface="BrowalliaUPC" pitchFamily="34" charset="-34"/>
                <a:cs typeface="BrowalliaUPC" pitchFamily="34" charset="-34"/>
              </a:rPr>
              <a:t>การซื้อ/จ้าง โดยวิธีตกลงราคา วงเงินไม่เกิน 10,000 บาท และ วิธีพิเศษกรณีเร่งด่วนตาม 23 (2)  หรือ 24 (3) ซึ่งไม่อาจทำรายงานตามปกติได้ จะทำรายงานขอซื้อหรือขอจ้าง</a:t>
            </a:r>
            <a:r>
              <a:rPr lang="th-TH" sz="3200" b="1" dirty="0" smtClean="0">
                <a:solidFill>
                  <a:srgbClr val="EF0B05"/>
                </a:solidFill>
                <a:latin typeface="BrowalliaUPC" pitchFamily="34" charset="-34"/>
                <a:cs typeface="BrowalliaUPC" pitchFamily="34" charset="-34"/>
              </a:rPr>
              <a:t>เฉพาะรายการที่เห็นว่าจำเป็น</a:t>
            </a:r>
            <a:r>
              <a:rPr lang="th-TH" sz="3200" b="1" dirty="0" smtClean="0">
                <a:solidFill>
                  <a:srgbClr val="1902C2"/>
                </a:solidFill>
                <a:latin typeface="BrowalliaUPC" pitchFamily="34" charset="-34"/>
                <a:cs typeface="BrowalliaUPC" pitchFamily="34" charset="-34"/>
              </a:rPr>
              <a:t>ก็ได้</a:t>
            </a:r>
            <a:endParaRPr lang="th-TH" sz="3200" b="1" dirty="0" smtClean="0">
              <a:solidFill>
                <a:schemeClr val="tx1"/>
              </a:solidFill>
              <a:latin typeface="BrowalliaUPC" pitchFamily="34" charset="-34"/>
              <a:cs typeface="BrowalliaUPC" pitchFamily="34" charset="-34"/>
            </a:endParaRPr>
          </a:p>
          <a:p>
            <a:pPr algn="l">
              <a:buFont typeface="Wingdings 2" pitchFamily="18" charset="2"/>
              <a:buNone/>
            </a:pPr>
            <a:endParaRPr lang="th-TH" sz="3200" b="1" dirty="0" smtClean="0">
              <a:solidFill>
                <a:schemeClr val="tx1"/>
              </a:solidFill>
              <a:latin typeface="BrowalliaUPC" pitchFamily="34" charset="-34"/>
              <a:cs typeface="BrowalliaUPC" pitchFamily="34" charset="-34"/>
            </a:endParaRPr>
          </a:p>
          <a:p>
            <a:pPr algn="l">
              <a:buFont typeface="Wingdings 2" pitchFamily="18" charset="2"/>
              <a:buNone/>
            </a:pPr>
            <a:r>
              <a:rPr lang="th-TH" sz="3200" b="1" dirty="0" smtClean="0">
                <a:solidFill>
                  <a:srgbClr val="EF0B05"/>
                </a:solidFill>
                <a:latin typeface="BrowalliaUPC" pitchFamily="34" charset="-34"/>
                <a:cs typeface="BrowalliaUPC" pitchFamily="34" charset="-34"/>
              </a:rPr>
              <a:t>**</a:t>
            </a:r>
            <a:r>
              <a:rPr lang="th-TH" sz="3200" b="1" dirty="0" smtClean="0">
                <a:solidFill>
                  <a:schemeClr val="tx1"/>
                </a:solidFill>
                <a:latin typeface="BrowalliaUPC" pitchFamily="34" charset="-34"/>
                <a:cs typeface="BrowalliaUPC" pitchFamily="34" charset="-34"/>
              </a:rPr>
              <a:t>     การซื้อ/จ้าง โดยวิธีตกลงราคาในกรณีจำเป็นและเร่งด่วน เกิดขึ้นโดยไม่ได้คาดหมายไว้ก่อน และไม่อาจดำเนินการตามปกติได้ทัน ตามข้อ   39 วรรคสอง  ไม่ต้องรายงานขอซื้อหรือขอจ้าง แต่ต้องทำ</a:t>
            </a:r>
            <a:r>
              <a:rPr lang="th-TH" sz="3200" b="1" dirty="0" smtClean="0">
                <a:solidFill>
                  <a:srgbClr val="EF0B05"/>
                </a:solidFill>
                <a:latin typeface="BrowalliaUPC" pitchFamily="34" charset="-34"/>
                <a:cs typeface="BrowalliaUPC" pitchFamily="34" charset="-34"/>
              </a:rPr>
              <a:t>รายงานขอความเห็นชอบ</a:t>
            </a:r>
            <a:endParaRPr lang="th-TH" sz="3200" b="1" dirty="0" smtClean="0">
              <a:latin typeface="BrowalliaUPC" pitchFamily="34" charset="-34"/>
              <a:cs typeface="BrowalliaUPC" pitchFamily="34" charset="-34"/>
            </a:endParaRPr>
          </a:p>
        </p:txBody>
      </p:sp>
      <p:sp>
        <p:nvSpPr>
          <p:cNvPr id="4" name="ตัวยึดหมายเลขภาพนิ่ง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AA26A0-A56F-4625-9ED2-D9F09AAC859F}" type="slidenum">
              <a:rPr lang="en-US" b="1">
                <a:latin typeface="BrowalliaUPC" pitchFamily="34" charset="-34"/>
                <a:cs typeface="BrowalliaUPC" pitchFamily="34" charset="-34"/>
              </a:rPr>
              <a:pPr>
                <a:defRPr/>
              </a:pPr>
              <a:t>24</a:t>
            </a:fld>
            <a:endParaRPr lang="en-US" b="1">
              <a:latin typeface="BrowalliaUPC" pitchFamily="34" charset="-34"/>
              <a:cs typeface="BrowalliaUPC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สี่เหลี่ยมมุมมน 24"/>
          <p:cNvSpPr/>
          <p:nvPr/>
        </p:nvSpPr>
        <p:spPr>
          <a:xfrm>
            <a:off x="357158" y="1571612"/>
            <a:ext cx="8501122" cy="2286016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7" name="สี่เหลี่ยมมุมมน 6"/>
          <p:cNvSpPr/>
          <p:nvPr/>
        </p:nvSpPr>
        <p:spPr>
          <a:xfrm>
            <a:off x="2714612" y="1643050"/>
            <a:ext cx="1857388" cy="2000264"/>
          </a:xfrm>
          <a:prstGeom prst="roundRect">
            <a:avLst/>
          </a:prstGeom>
          <a:solidFill>
            <a:srgbClr val="00B0F0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800" b="1" dirty="0" smtClean="0">
                <a:solidFill>
                  <a:schemeClr val="bg1"/>
                </a:solidFill>
                <a:latin typeface="Browallia New" pitchFamily="34" charset="-34"/>
                <a:cs typeface="Browallia New" pitchFamily="34" charset="-34"/>
              </a:rPr>
              <a:t>คุณสมบัติ</a:t>
            </a:r>
          </a:p>
          <a:p>
            <a:pPr algn="ctr"/>
            <a:r>
              <a:rPr lang="th-TH" sz="2800" b="1" dirty="0" smtClean="0">
                <a:solidFill>
                  <a:schemeClr val="bg1"/>
                </a:solidFill>
                <a:latin typeface="Browallia New" pitchFamily="34" charset="-34"/>
                <a:cs typeface="Browallia New" pitchFamily="34" charset="-34"/>
              </a:rPr>
              <a:t>ผู้เสนอราคา</a:t>
            </a:r>
            <a:endParaRPr lang="th-TH" sz="2800" b="1" dirty="0">
              <a:solidFill>
                <a:schemeClr val="bg1"/>
              </a:solidFill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8" name="สี่เหลี่ยมมุมมน 7"/>
          <p:cNvSpPr/>
          <p:nvPr/>
        </p:nvSpPr>
        <p:spPr>
          <a:xfrm>
            <a:off x="4786314" y="1643050"/>
            <a:ext cx="1857388" cy="2000264"/>
          </a:xfrm>
          <a:prstGeom prst="roundRect">
            <a:avLst/>
          </a:prstGeom>
          <a:solidFill>
            <a:srgbClr val="FFC0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800" b="1" dirty="0" smtClean="0">
                <a:solidFill>
                  <a:schemeClr val="tx1"/>
                </a:solidFill>
                <a:latin typeface="Browallia New" pitchFamily="34" charset="-34"/>
                <a:cs typeface="Browallia New" pitchFamily="34" charset="-34"/>
              </a:rPr>
              <a:t>เงื่อนไข</a:t>
            </a:r>
          </a:p>
          <a:p>
            <a:pPr algn="ctr"/>
            <a:r>
              <a:rPr lang="th-TH" sz="2800" b="1" dirty="0" smtClean="0">
                <a:solidFill>
                  <a:schemeClr val="tx1"/>
                </a:solidFill>
                <a:latin typeface="Browallia New" pitchFamily="34" charset="-34"/>
                <a:cs typeface="Browallia New" pitchFamily="34" charset="-34"/>
              </a:rPr>
              <a:t>ในการจัดซื้อจัดจ้าง</a:t>
            </a:r>
            <a:endParaRPr lang="th-TH" sz="2800" b="1" dirty="0">
              <a:solidFill>
                <a:schemeClr val="tx1"/>
              </a:solidFill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9" name="สี่เหลี่ยมมุมมน 8"/>
          <p:cNvSpPr/>
          <p:nvPr/>
        </p:nvSpPr>
        <p:spPr>
          <a:xfrm>
            <a:off x="6858016" y="1643050"/>
            <a:ext cx="1857388" cy="2000264"/>
          </a:xfrm>
          <a:prstGeom prst="roundRect">
            <a:avLst/>
          </a:prstGeom>
          <a:solidFill>
            <a:srgbClr val="FF99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 smtClean="0">
                <a:solidFill>
                  <a:schemeClr val="tx1"/>
                </a:solidFill>
                <a:latin typeface="Browallia New" pitchFamily="34" charset="-34"/>
                <a:cs typeface="Browallia New" pitchFamily="34" charset="-34"/>
              </a:rPr>
              <a:t>ราคากลาง</a:t>
            </a:r>
            <a:endParaRPr lang="th-TH" sz="3200" b="1" dirty="0">
              <a:solidFill>
                <a:schemeClr val="tx1"/>
              </a:solidFill>
              <a:latin typeface="Browallia New" pitchFamily="34" charset="-34"/>
              <a:cs typeface="Browallia New" pitchFamily="34" charset="-34"/>
            </a:endParaRPr>
          </a:p>
        </p:txBody>
      </p:sp>
      <p:grpSp>
        <p:nvGrpSpPr>
          <p:cNvPr id="2" name="กลุ่ม 16"/>
          <p:cNvGrpSpPr/>
          <p:nvPr/>
        </p:nvGrpSpPr>
        <p:grpSpPr>
          <a:xfrm>
            <a:off x="571472" y="1643050"/>
            <a:ext cx="1928826" cy="2000264"/>
            <a:chOff x="714348" y="1142984"/>
            <a:chExt cx="1928826" cy="2000264"/>
          </a:xfrm>
        </p:grpSpPr>
        <p:sp>
          <p:nvSpPr>
            <p:cNvPr id="12" name="มนมุมสี่เหลี่ยมด้านเดียวกัน 11"/>
            <p:cNvSpPr/>
            <p:nvPr/>
          </p:nvSpPr>
          <p:spPr>
            <a:xfrm>
              <a:off x="714348" y="1142984"/>
              <a:ext cx="1928826" cy="642942"/>
            </a:xfrm>
            <a:prstGeom prst="round2SameRect">
              <a:avLst/>
            </a:prstGeom>
            <a:solidFill>
              <a:srgbClr val="CCFF33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th-TH" sz="2000" b="1" dirty="0" smtClean="0">
                  <a:solidFill>
                    <a:schemeClr val="tx1"/>
                  </a:solidFill>
                  <a:latin typeface="Browallia New" pitchFamily="34" charset="-34"/>
                  <a:cs typeface="Browallia New" pitchFamily="34" charset="-34"/>
                </a:rPr>
                <a:t>งานซื้อ </a:t>
              </a:r>
              <a:r>
                <a:rPr lang="en-US" sz="2000" b="1" dirty="0" smtClean="0">
                  <a:solidFill>
                    <a:schemeClr val="tx1"/>
                  </a:solidFill>
                  <a:latin typeface="Browallia New" pitchFamily="34" charset="-34"/>
                  <a:cs typeface="Browallia New" pitchFamily="34" charset="-34"/>
                </a:rPr>
                <a:t>: </a:t>
              </a:r>
              <a:r>
                <a:rPr lang="th-TH" sz="2000" b="1" dirty="0" smtClean="0">
                  <a:solidFill>
                    <a:schemeClr val="tx1"/>
                  </a:solidFill>
                  <a:latin typeface="Browallia New" pitchFamily="34" charset="-34"/>
                  <a:cs typeface="Browallia New" pitchFamily="34" charset="-34"/>
                </a:rPr>
                <a:t>รายละเอียดคุณลักษณะเฉพาะ </a:t>
              </a:r>
            </a:p>
          </p:txBody>
        </p:sp>
        <p:sp>
          <p:nvSpPr>
            <p:cNvPr id="14" name="สี่เหลี่ยมผืนผ้า 13"/>
            <p:cNvSpPr/>
            <p:nvPr/>
          </p:nvSpPr>
          <p:spPr>
            <a:xfrm>
              <a:off x="714348" y="1857364"/>
              <a:ext cx="1928826" cy="571504"/>
            </a:xfrm>
            <a:prstGeom prst="rect">
              <a:avLst/>
            </a:prstGeom>
            <a:solidFill>
              <a:srgbClr val="66FF66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th-TH" sz="2000" b="1" dirty="0" smtClean="0">
                  <a:solidFill>
                    <a:schemeClr val="tx1"/>
                  </a:solidFill>
                  <a:latin typeface="Browallia New" pitchFamily="34" charset="-34"/>
                  <a:cs typeface="Browallia New" pitchFamily="34" charset="-34"/>
                </a:rPr>
                <a:t>งานจ้าง </a:t>
              </a:r>
              <a:r>
                <a:rPr lang="en-US" sz="2000" b="1" dirty="0" smtClean="0">
                  <a:solidFill>
                    <a:schemeClr val="tx1"/>
                  </a:solidFill>
                  <a:latin typeface="Browallia New" pitchFamily="34" charset="-34"/>
                  <a:cs typeface="Browallia New" pitchFamily="34" charset="-34"/>
                </a:rPr>
                <a:t>: </a:t>
              </a:r>
              <a:r>
                <a:rPr lang="th-TH" sz="2000" b="1" dirty="0" smtClean="0">
                  <a:solidFill>
                    <a:schemeClr val="tx1"/>
                  </a:solidFill>
                  <a:latin typeface="Browallia New" pitchFamily="34" charset="-34"/>
                  <a:cs typeface="Browallia New" pitchFamily="34" charset="-34"/>
                </a:rPr>
                <a:t>รายละเอียดของงาน</a:t>
              </a:r>
            </a:p>
          </p:txBody>
        </p:sp>
        <p:grpSp>
          <p:nvGrpSpPr>
            <p:cNvPr id="3" name="กลุ่ม 15"/>
            <p:cNvGrpSpPr/>
            <p:nvPr/>
          </p:nvGrpSpPr>
          <p:grpSpPr>
            <a:xfrm>
              <a:off x="714348" y="2500306"/>
              <a:ext cx="1928826" cy="642942"/>
              <a:chOff x="714348" y="2500306"/>
              <a:chExt cx="1928826" cy="642942"/>
            </a:xfrm>
          </p:grpSpPr>
          <p:sp>
            <p:nvSpPr>
              <p:cNvPr id="15" name="มนมุมสี่เหลี่ยมด้านเดียวกัน 14"/>
              <p:cNvSpPr/>
              <p:nvPr/>
            </p:nvSpPr>
            <p:spPr>
              <a:xfrm rot="10800000">
                <a:off x="714348" y="2500306"/>
                <a:ext cx="1928826" cy="642942"/>
              </a:xfrm>
              <a:prstGeom prst="round2SameRect">
                <a:avLst/>
              </a:prstGeom>
              <a:solidFill>
                <a:srgbClr val="CCFF33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th-TH" sz="2000" dirty="0" smtClean="0">
                  <a:solidFill>
                    <a:schemeClr val="tx1"/>
                  </a:solidFill>
                  <a:latin typeface="Browallia New" pitchFamily="34" charset="-34"/>
                  <a:cs typeface="Browallia New" pitchFamily="34" charset="-34"/>
                </a:endParaRPr>
              </a:p>
            </p:txBody>
          </p:sp>
          <p:sp>
            <p:nvSpPr>
              <p:cNvPr id="11" name="สี่เหลี่ยมมุมมน 10"/>
              <p:cNvSpPr/>
              <p:nvPr/>
            </p:nvSpPr>
            <p:spPr>
              <a:xfrm>
                <a:off x="714348" y="2500306"/>
                <a:ext cx="1928826" cy="642942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th-TH" sz="2000" b="1" dirty="0" smtClean="0">
                    <a:solidFill>
                      <a:schemeClr val="tx1"/>
                    </a:solidFill>
                    <a:latin typeface="Browallia New" pitchFamily="34" charset="-34"/>
                    <a:cs typeface="Browallia New" pitchFamily="34" charset="-34"/>
                  </a:rPr>
                  <a:t>งานก่อสร้าง </a:t>
                </a:r>
                <a:r>
                  <a:rPr lang="en-US" sz="2000" b="1" dirty="0" smtClean="0">
                    <a:solidFill>
                      <a:schemeClr val="tx1"/>
                    </a:solidFill>
                    <a:latin typeface="Browallia New" pitchFamily="34" charset="-34"/>
                    <a:cs typeface="Browallia New" pitchFamily="34" charset="-34"/>
                  </a:rPr>
                  <a:t>: </a:t>
                </a:r>
                <a:r>
                  <a:rPr lang="th-TH" sz="2000" b="1" dirty="0" smtClean="0">
                    <a:solidFill>
                      <a:schemeClr val="tx1"/>
                    </a:solidFill>
                    <a:latin typeface="Browallia New" pitchFamily="34" charset="-34"/>
                    <a:cs typeface="Browallia New" pitchFamily="34" charset="-34"/>
                  </a:rPr>
                  <a:t>แบบรูป รายการละเอียด</a:t>
                </a:r>
                <a:endParaRPr lang="th-TH" sz="2000" b="1" dirty="0">
                  <a:solidFill>
                    <a:schemeClr val="tx1"/>
                  </a:solidFill>
                  <a:latin typeface="Browallia New" pitchFamily="34" charset="-34"/>
                  <a:cs typeface="Browallia New" pitchFamily="34" charset="-34"/>
                </a:endParaRPr>
              </a:p>
            </p:txBody>
          </p:sp>
        </p:grpSp>
      </p:grpSp>
      <p:sp>
        <p:nvSpPr>
          <p:cNvPr id="18" name="สี่เหลี่ยมมุมมน 17"/>
          <p:cNvSpPr/>
          <p:nvPr/>
        </p:nvSpPr>
        <p:spPr>
          <a:xfrm>
            <a:off x="571472" y="285728"/>
            <a:ext cx="1857388" cy="107157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2400" b="1" dirty="0" smtClean="0">
                <a:solidFill>
                  <a:srgbClr val="006600"/>
                </a:solidFill>
                <a:latin typeface="Browallia New" pitchFamily="34" charset="-34"/>
                <a:cs typeface="Browallia New" pitchFamily="34" charset="-34"/>
              </a:rPr>
              <a:t>พัสดุ/บริการ </a:t>
            </a:r>
          </a:p>
          <a:p>
            <a:pPr algn="ctr"/>
            <a:r>
              <a:rPr lang="th-TH" sz="2400" b="1" dirty="0" smtClean="0">
                <a:solidFill>
                  <a:srgbClr val="006600"/>
                </a:solidFill>
                <a:latin typeface="Browallia New" pitchFamily="34" charset="-34"/>
                <a:cs typeface="Browallia New" pitchFamily="34" charset="-34"/>
              </a:rPr>
              <a:t>ที่มีคุณภาพ</a:t>
            </a:r>
            <a:endParaRPr lang="th-TH" sz="2400" b="1" dirty="0">
              <a:solidFill>
                <a:srgbClr val="006600"/>
              </a:solidFill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19" name="สี่เหลี่ยมมุมมน 18"/>
          <p:cNvSpPr/>
          <p:nvPr/>
        </p:nvSpPr>
        <p:spPr>
          <a:xfrm>
            <a:off x="2714612" y="285728"/>
            <a:ext cx="1857388" cy="107157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2400" b="1" dirty="0" smtClean="0">
                <a:solidFill>
                  <a:srgbClr val="0000FF"/>
                </a:solidFill>
                <a:latin typeface="Browallia New" pitchFamily="34" charset="-34"/>
                <a:cs typeface="Browallia New" pitchFamily="34" charset="-34"/>
              </a:rPr>
              <a:t>คู่สัญญา</a:t>
            </a:r>
          </a:p>
          <a:p>
            <a:pPr algn="ctr"/>
            <a:r>
              <a:rPr lang="th-TH" sz="2400" b="1" dirty="0" smtClean="0">
                <a:solidFill>
                  <a:srgbClr val="0000FF"/>
                </a:solidFill>
                <a:latin typeface="Browallia New" pitchFamily="34" charset="-34"/>
                <a:cs typeface="Browallia New" pitchFamily="34" charset="-34"/>
              </a:rPr>
              <a:t>ที่มีศักยภาพ</a:t>
            </a:r>
            <a:endParaRPr lang="th-TH" sz="2400" b="1" dirty="0">
              <a:solidFill>
                <a:srgbClr val="0000FF"/>
              </a:solidFill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20" name="สี่เหลี่ยมมุมมน 19"/>
          <p:cNvSpPr/>
          <p:nvPr/>
        </p:nvSpPr>
        <p:spPr>
          <a:xfrm>
            <a:off x="4786314" y="285728"/>
            <a:ext cx="1857388" cy="107157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 sz="2200" b="1" dirty="0" smtClean="0">
              <a:solidFill>
                <a:srgbClr val="CC3300"/>
              </a:solidFill>
              <a:latin typeface="Browallia New" pitchFamily="34" charset="-34"/>
              <a:cs typeface="Browallia New" pitchFamily="34" charset="-34"/>
            </a:endParaRPr>
          </a:p>
          <a:p>
            <a:pPr algn="ctr"/>
            <a:r>
              <a:rPr lang="th-TH" sz="2200" b="1" dirty="0" smtClean="0">
                <a:solidFill>
                  <a:srgbClr val="CC3300"/>
                </a:solidFill>
                <a:latin typeface="Browallia New" pitchFamily="34" charset="-34"/>
                <a:cs typeface="Browallia New" pitchFamily="34" charset="-34"/>
              </a:rPr>
              <a:t>ประโยชน์สูงสุด</a:t>
            </a:r>
          </a:p>
          <a:p>
            <a:pPr algn="ctr"/>
            <a:r>
              <a:rPr lang="th-TH" sz="2200" b="1" dirty="0" smtClean="0">
                <a:solidFill>
                  <a:srgbClr val="CC3300"/>
                </a:solidFill>
                <a:latin typeface="Browallia New" pitchFamily="34" charset="-34"/>
                <a:cs typeface="Browallia New" pitchFamily="34" charset="-34"/>
              </a:rPr>
              <a:t>ที่ราชการ</a:t>
            </a:r>
          </a:p>
          <a:p>
            <a:pPr algn="ctr"/>
            <a:r>
              <a:rPr lang="th-TH" sz="2200" b="1" dirty="0" smtClean="0">
                <a:solidFill>
                  <a:srgbClr val="CC3300"/>
                </a:solidFill>
                <a:latin typeface="Browallia New" pitchFamily="34" charset="-34"/>
                <a:cs typeface="Browallia New" pitchFamily="34" charset="-34"/>
              </a:rPr>
              <a:t>จะได้รับ</a:t>
            </a:r>
          </a:p>
          <a:p>
            <a:pPr algn="ctr"/>
            <a:endParaRPr lang="th-TH" sz="2200" b="1" dirty="0">
              <a:solidFill>
                <a:srgbClr val="CC3300"/>
              </a:solidFill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21" name="สี่เหลี่ยมมุมมน 20"/>
          <p:cNvSpPr/>
          <p:nvPr/>
        </p:nvSpPr>
        <p:spPr>
          <a:xfrm>
            <a:off x="6858016" y="285728"/>
            <a:ext cx="1857388" cy="1071570"/>
          </a:xfrm>
          <a:prstGeom prst="roundRect">
            <a:avLst/>
          </a:prstGeom>
          <a:ln>
            <a:solidFill>
              <a:srgbClr val="FF00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2200" b="1" dirty="0" smtClean="0">
                <a:solidFill>
                  <a:srgbClr val="FF0066"/>
                </a:solidFill>
                <a:latin typeface="Browallia New" pitchFamily="34" charset="-34"/>
                <a:cs typeface="Browallia New" pitchFamily="34" charset="-34"/>
              </a:rPr>
              <a:t>ราชการ</a:t>
            </a:r>
          </a:p>
          <a:p>
            <a:pPr algn="ctr"/>
            <a:r>
              <a:rPr lang="th-TH" sz="2200" b="1" dirty="0" smtClean="0">
                <a:solidFill>
                  <a:srgbClr val="FF0066"/>
                </a:solidFill>
                <a:latin typeface="Browallia New" pitchFamily="34" charset="-34"/>
                <a:cs typeface="Browallia New" pitchFamily="34" charset="-34"/>
              </a:rPr>
              <a:t>ไม่ซื้อ/จ้าง</a:t>
            </a:r>
          </a:p>
          <a:p>
            <a:pPr algn="ctr"/>
            <a:r>
              <a:rPr lang="th-TH" sz="2200" b="1" dirty="0" smtClean="0">
                <a:solidFill>
                  <a:srgbClr val="FF0066"/>
                </a:solidFill>
                <a:latin typeface="Browallia New" pitchFamily="34" charset="-34"/>
                <a:cs typeface="Browallia New" pitchFamily="34" charset="-34"/>
              </a:rPr>
              <a:t>ราคาสูงเกินจริง</a:t>
            </a:r>
            <a:endParaRPr lang="th-TH" sz="2200" b="1" dirty="0">
              <a:solidFill>
                <a:srgbClr val="FF0066"/>
              </a:solidFill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26" name="ลูกศรขวาท้ายขีด 25"/>
          <p:cNvSpPr/>
          <p:nvPr/>
        </p:nvSpPr>
        <p:spPr>
          <a:xfrm rot="16200000">
            <a:off x="1321571" y="1183483"/>
            <a:ext cx="428629" cy="500064"/>
          </a:xfrm>
          <a:prstGeom prst="stripedRightArrow">
            <a:avLst/>
          </a:prstGeom>
          <a:solidFill>
            <a:srgbClr val="00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27" name="ลูกศรขวาท้ายขีด 26"/>
          <p:cNvSpPr/>
          <p:nvPr/>
        </p:nvSpPr>
        <p:spPr>
          <a:xfrm rot="16200000">
            <a:off x="3464711" y="1183483"/>
            <a:ext cx="428629" cy="500064"/>
          </a:xfrm>
          <a:prstGeom prst="stripedRightArrow">
            <a:avLst/>
          </a:prstGeom>
          <a:solidFill>
            <a:srgbClr val="0000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28" name="ลูกศรขวาท้ายขีด 27"/>
          <p:cNvSpPr/>
          <p:nvPr/>
        </p:nvSpPr>
        <p:spPr>
          <a:xfrm rot="16200000">
            <a:off x="5536413" y="1250143"/>
            <a:ext cx="428629" cy="500064"/>
          </a:xfrm>
          <a:prstGeom prst="stripedRightArrow">
            <a:avLst/>
          </a:prstGeom>
          <a:solidFill>
            <a:srgbClr val="FF99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29" name="ลูกศรขวาท้ายขีด 28"/>
          <p:cNvSpPr/>
          <p:nvPr/>
        </p:nvSpPr>
        <p:spPr>
          <a:xfrm rot="16200000">
            <a:off x="7608115" y="1250141"/>
            <a:ext cx="428629" cy="500064"/>
          </a:xfrm>
          <a:prstGeom prst="stripedRightArrow">
            <a:avLst/>
          </a:prstGeom>
          <a:solidFill>
            <a:srgbClr val="FF00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Browallia New" pitchFamily="34" charset="-34"/>
              <a:cs typeface="Browallia New" pitchFamily="34" charset="-34"/>
            </a:endParaRPr>
          </a:p>
        </p:txBody>
      </p:sp>
      <p:cxnSp>
        <p:nvCxnSpPr>
          <p:cNvPr id="31" name="ลูกศรเชื่อมต่อแบบตรง 30"/>
          <p:cNvCxnSpPr/>
          <p:nvPr/>
        </p:nvCxnSpPr>
        <p:spPr>
          <a:xfrm rot="5400000">
            <a:off x="1285852" y="4000504"/>
            <a:ext cx="285752" cy="1588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ลูกศรเชื่อมต่อแบบตรง 31"/>
          <p:cNvCxnSpPr/>
          <p:nvPr/>
        </p:nvCxnSpPr>
        <p:spPr>
          <a:xfrm rot="5400000">
            <a:off x="7644628" y="3999710"/>
            <a:ext cx="285752" cy="1588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ลูกศรเชื่อมต่อแบบตรง 32"/>
          <p:cNvCxnSpPr/>
          <p:nvPr/>
        </p:nvCxnSpPr>
        <p:spPr>
          <a:xfrm rot="5400000">
            <a:off x="5644364" y="3999710"/>
            <a:ext cx="285752" cy="1588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ลูกศรเชื่อมต่อแบบตรง 33"/>
          <p:cNvCxnSpPr/>
          <p:nvPr/>
        </p:nvCxnSpPr>
        <p:spPr>
          <a:xfrm rot="5400000">
            <a:off x="3499636" y="3999710"/>
            <a:ext cx="285752" cy="1588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สี่เหลี่ยมผืนผ้า 29"/>
          <p:cNvSpPr/>
          <p:nvPr/>
        </p:nvSpPr>
        <p:spPr>
          <a:xfrm>
            <a:off x="500034" y="4143380"/>
            <a:ext cx="5857916" cy="250030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>
              <a:buFont typeface="Wingdings" pitchFamily="2" charset="2"/>
              <a:buChar char="Ø"/>
            </a:pPr>
            <a:r>
              <a:rPr lang="th-TH" sz="2200" b="1" dirty="0" smtClean="0">
                <a:solidFill>
                  <a:schemeClr val="tx1"/>
                </a:solidFill>
                <a:latin typeface="Browallia New" pitchFamily="34" charset="-34"/>
                <a:ea typeface="Calibri" pitchFamily="34" charset="0"/>
                <a:cs typeface="Browallia New" pitchFamily="34" charset="-34"/>
              </a:rPr>
              <a:t> สอดคล้องงบประมาณและความต้องการของผู้ใช้ /</a:t>
            </a:r>
          </a:p>
          <a:p>
            <a:pPr algn="l"/>
            <a:r>
              <a:rPr lang="th-TH" sz="2200" b="1" dirty="0" smtClean="0">
                <a:solidFill>
                  <a:schemeClr val="tx1"/>
                </a:solidFill>
                <a:latin typeface="Browallia New" pitchFamily="34" charset="-34"/>
                <a:ea typeface="Calibri" pitchFamily="34" charset="0"/>
                <a:cs typeface="Browallia New" pitchFamily="34" charset="-34"/>
              </a:rPr>
              <a:t>     ไม่เกินความจำเป็น</a:t>
            </a:r>
            <a:endParaRPr lang="th-TH" sz="2200" b="1" dirty="0" smtClean="0">
              <a:solidFill>
                <a:schemeClr val="tx1"/>
              </a:solidFill>
              <a:latin typeface="Browallia New" pitchFamily="34" charset="-34"/>
              <a:cs typeface="Browallia New" pitchFamily="34" charset="-34"/>
            </a:endParaRPr>
          </a:p>
          <a:p>
            <a:pPr algn="l">
              <a:buFont typeface="Wingdings" pitchFamily="2" charset="2"/>
              <a:buChar char="Ø"/>
            </a:pPr>
            <a:r>
              <a:rPr lang="th-TH" sz="2200" b="1" dirty="0" smtClean="0">
                <a:solidFill>
                  <a:srgbClr val="006600"/>
                </a:solidFill>
                <a:latin typeface="Browallia New" pitchFamily="34" charset="-34"/>
                <a:cs typeface="Browallia New" pitchFamily="34" charset="-34"/>
              </a:rPr>
              <a:t> ไม่ขัดกับกฎหมาย ข้อบังคับ ระเบียบ มติ ครม. ที่เกี่ยวข้อง</a:t>
            </a:r>
            <a:endParaRPr lang="en-US" sz="2200" b="1" dirty="0" smtClean="0">
              <a:solidFill>
                <a:srgbClr val="006600"/>
              </a:solidFill>
              <a:latin typeface="Browallia New" pitchFamily="34" charset="-34"/>
              <a:cs typeface="Browallia New" pitchFamily="34" charset="-34"/>
            </a:endParaRPr>
          </a:p>
          <a:p>
            <a:pPr algn="l">
              <a:buFont typeface="Wingdings" pitchFamily="2" charset="2"/>
              <a:buChar char="Ø"/>
            </a:pPr>
            <a:r>
              <a:rPr lang="en-US" sz="2200" b="1" dirty="0" smtClean="0">
                <a:solidFill>
                  <a:srgbClr val="CC3300"/>
                </a:solidFill>
                <a:latin typeface="Browallia New" pitchFamily="34" charset="-34"/>
                <a:cs typeface="Browallia New" pitchFamily="34" charset="-34"/>
              </a:rPr>
              <a:t> </a:t>
            </a:r>
            <a:r>
              <a:rPr lang="th-TH" sz="2200" b="1" dirty="0" smtClean="0">
                <a:solidFill>
                  <a:srgbClr val="CC3300"/>
                </a:solidFill>
                <a:latin typeface="Browallia New" pitchFamily="34" charset="-34"/>
                <a:cs typeface="Browallia New" pitchFamily="34" charset="-34"/>
              </a:rPr>
              <a:t> ความหมายชัดเจน ไม่กำกวม / ศัพท์เทคนิคหรือศัพท์เฉพาะ</a:t>
            </a:r>
          </a:p>
          <a:p>
            <a:pPr algn="l"/>
            <a:r>
              <a:rPr lang="th-TH" sz="2200" b="1" dirty="0" smtClean="0">
                <a:solidFill>
                  <a:srgbClr val="CC3300"/>
                </a:solidFill>
                <a:latin typeface="Browallia New" pitchFamily="34" charset="-34"/>
                <a:cs typeface="Browallia New" pitchFamily="34" charset="-34"/>
              </a:rPr>
              <a:t>      ให้อธิบายความให้ชัดเจน</a:t>
            </a:r>
            <a:r>
              <a:rPr lang="en-US" sz="2200" b="1" dirty="0" smtClean="0">
                <a:solidFill>
                  <a:srgbClr val="CC3300"/>
                </a:solidFill>
                <a:latin typeface="Browallia New" pitchFamily="34" charset="-34"/>
                <a:cs typeface="Browallia New" pitchFamily="34" charset="-34"/>
              </a:rPr>
              <a:t> / </a:t>
            </a:r>
            <a:r>
              <a:rPr lang="th-TH" sz="2200" b="1" dirty="0" smtClean="0">
                <a:solidFill>
                  <a:srgbClr val="CC3300"/>
                </a:solidFill>
                <a:latin typeface="Browallia New" pitchFamily="34" charset="-34"/>
                <a:cs typeface="Browallia New" pitchFamily="34" charset="-34"/>
              </a:rPr>
              <a:t>มีความยืดหยุ่น</a:t>
            </a:r>
          </a:p>
          <a:p>
            <a:pPr algn="l">
              <a:buFont typeface="Wingdings" pitchFamily="2" charset="2"/>
              <a:buChar char="Ø"/>
            </a:pPr>
            <a:r>
              <a:rPr lang="th-TH" sz="2200" b="1" dirty="0" smtClean="0">
                <a:solidFill>
                  <a:srgbClr val="0033CC"/>
                </a:solidFill>
                <a:latin typeface="Browallia New" pitchFamily="34" charset="-34"/>
                <a:cs typeface="Browallia New" pitchFamily="34" charset="-34"/>
              </a:rPr>
              <a:t> กำหนดให้ผู้เสนอราคายื่นเอกสารสำหรับใช้ในการตรวจสอบ</a:t>
            </a:r>
          </a:p>
          <a:p>
            <a:pPr algn="l"/>
            <a:r>
              <a:rPr lang="th-TH" sz="2200" b="1" dirty="0" smtClean="0">
                <a:solidFill>
                  <a:srgbClr val="0033CC"/>
                </a:solidFill>
                <a:latin typeface="Browallia New" pitchFamily="34" charset="-34"/>
                <a:cs typeface="Browallia New" pitchFamily="34" charset="-34"/>
              </a:rPr>
              <a:t>     ให้ครบถ้วน</a:t>
            </a:r>
            <a:endParaRPr lang="en-US" sz="2200" b="1" dirty="0" smtClean="0">
              <a:solidFill>
                <a:srgbClr val="0033CC"/>
              </a:solidFill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35" name="สี่เหลี่ยมผืนผ้า 34"/>
          <p:cNvSpPr/>
          <p:nvPr/>
        </p:nvSpPr>
        <p:spPr>
          <a:xfrm>
            <a:off x="6715140" y="4143380"/>
            <a:ext cx="2152664" cy="242889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>
              <a:buFont typeface="Wingdings" pitchFamily="2" charset="2"/>
              <a:buChar char="§"/>
            </a:pPr>
            <a:r>
              <a:rPr lang="th-TH" sz="2000" b="1" dirty="0" smtClean="0">
                <a:solidFill>
                  <a:srgbClr val="CC3300"/>
                </a:solidFill>
                <a:latin typeface="Browallia New" pitchFamily="34" charset="-34"/>
                <a:cs typeface="Browallia New" pitchFamily="34" charset="-34"/>
              </a:rPr>
              <a:t> ถูกต้องตามแนวทางปฏิบัติของคณะกรรมการ ป.ป.ช.</a:t>
            </a:r>
          </a:p>
          <a:p>
            <a:pPr algn="l">
              <a:buFont typeface="Wingdings" pitchFamily="2" charset="2"/>
              <a:buChar char="§"/>
            </a:pPr>
            <a:r>
              <a:rPr lang="th-TH" sz="2000" b="1" dirty="0" smtClean="0">
                <a:solidFill>
                  <a:schemeClr val="tx1"/>
                </a:solidFill>
                <a:latin typeface="Browallia New" pitchFamily="34" charset="-34"/>
                <a:cs typeface="Browallia New" pitchFamily="34" charset="-34"/>
              </a:rPr>
              <a:t> ถูกต้องตามมติ ครม.</a:t>
            </a:r>
            <a:endParaRPr lang="th-TH" sz="2000" b="1" dirty="0">
              <a:solidFill>
                <a:schemeClr val="tx1"/>
              </a:solidFill>
              <a:latin typeface="Browallia New" pitchFamily="34" charset="-34"/>
              <a:cs typeface="Browallia New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1"/>
          <p:cNvSpPr>
            <a:spLocks noChangeArrowheads="1"/>
          </p:cNvSpPr>
          <p:nvPr/>
        </p:nvSpPr>
        <p:spPr bwMode="auto">
          <a:xfrm>
            <a:off x="685800" y="1371600"/>
            <a:ext cx="7993062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thaiDist" eaLnBrk="0" hangingPunct="0"/>
            <a:r>
              <a:rPr lang="th-TH" sz="3200" b="1" dirty="0">
                <a:solidFill>
                  <a:srgbClr val="FF0000"/>
                </a:solidFill>
                <a:latin typeface="BrowalliaUPC" pitchFamily="34" charset="-34"/>
                <a:cs typeface="BrowalliaUPC" pitchFamily="34" charset="-34"/>
              </a:rPr>
              <a:t>  **</a:t>
            </a:r>
            <a:r>
              <a:rPr lang="th-TH" sz="3200" b="1" dirty="0">
                <a:latin typeface="BrowalliaUPC" pitchFamily="34" charset="-34"/>
                <a:cs typeface="BrowalliaUPC" pitchFamily="34" charset="-34"/>
              </a:rPr>
              <a:t>  การกำหนดรายละเอียดหรือคุณลักษณะเฉพาะของพัสดุ หรืองานจ้าง / คุณสมบัติของผู้เสนอราคา หรือ ผู้เสนองาน</a:t>
            </a:r>
          </a:p>
          <a:p>
            <a:pPr algn="thaiDist" eaLnBrk="0" hangingPunct="0"/>
            <a:r>
              <a:rPr lang="th-TH" sz="3200" b="1" dirty="0">
                <a:solidFill>
                  <a:srgbClr val="FF0000"/>
                </a:solidFill>
                <a:latin typeface="BrowalliaUPC" pitchFamily="34" charset="-34"/>
                <a:cs typeface="BrowalliaUPC" pitchFamily="34" charset="-34"/>
              </a:rPr>
              <a:t>  **</a:t>
            </a:r>
            <a:r>
              <a:rPr lang="th-TH" sz="3200" b="1" dirty="0">
                <a:latin typeface="BrowalliaUPC" pitchFamily="34" charset="-34"/>
                <a:cs typeface="BrowalliaUPC" pitchFamily="34" charset="-34"/>
              </a:rPr>
              <a:t>  </a:t>
            </a:r>
            <a:r>
              <a:rPr lang="th-TH" sz="3200" b="1" dirty="0">
                <a:solidFill>
                  <a:srgbClr val="006600"/>
                </a:solidFill>
                <a:latin typeface="BrowalliaUPC" pitchFamily="34" charset="-34"/>
                <a:cs typeface="BrowalliaUPC" pitchFamily="34" charset="-34"/>
              </a:rPr>
              <a:t>การวินิจฉัยตีความคุณสมบัติของผู้เสนอราคา หรือ ผู้เสนองาน    แต่ละรายว่าเป็นไปตามเงื่อนไขที่กำหนดไว้หรือไม่</a:t>
            </a:r>
          </a:p>
          <a:p>
            <a:pPr algn="thaiDist" eaLnBrk="0" hangingPunct="0"/>
            <a:r>
              <a:rPr lang="th-TH" sz="3200" b="1" dirty="0">
                <a:solidFill>
                  <a:srgbClr val="FF0000"/>
                </a:solidFill>
                <a:latin typeface="BrowalliaUPC" pitchFamily="34" charset="-34"/>
                <a:cs typeface="BrowalliaUPC" pitchFamily="34" charset="-34"/>
              </a:rPr>
              <a:t>  **</a:t>
            </a:r>
            <a:r>
              <a:rPr lang="th-TH" sz="3200" b="1" dirty="0">
                <a:solidFill>
                  <a:srgbClr val="FF6600"/>
                </a:solidFill>
                <a:latin typeface="BrowalliaUPC" pitchFamily="34" charset="-34"/>
                <a:cs typeface="BrowalliaUPC" pitchFamily="34" charset="-34"/>
              </a:rPr>
              <a:t> </a:t>
            </a:r>
            <a:r>
              <a:rPr lang="th-TH" sz="3200" b="1" dirty="0">
                <a:solidFill>
                  <a:srgbClr val="0000FF"/>
                </a:solidFill>
                <a:latin typeface="BrowalliaUPC" pitchFamily="34" charset="-34"/>
                <a:cs typeface="BrowalliaUPC" pitchFamily="34" charset="-34"/>
              </a:rPr>
              <a:t>เป็นอำนาจของหน่วยงานที่จัดหาพัสดุ สามารถใช้ดุลยพินิจกำหนดและวินิจฉัยได้ตามความต้องการของหน่วยงาน </a:t>
            </a:r>
          </a:p>
          <a:p>
            <a:pPr algn="thaiDist" eaLnBrk="0" hangingPunct="0"/>
            <a:endParaRPr lang="th-TH" sz="3200" b="1" dirty="0">
              <a:solidFill>
                <a:srgbClr val="0000FF"/>
              </a:solidFill>
              <a:latin typeface="BrowalliaUPC" pitchFamily="34" charset="-34"/>
              <a:cs typeface="BrowalliaUPC" pitchFamily="34" charset="-34"/>
            </a:endParaRPr>
          </a:p>
          <a:p>
            <a:pPr algn="thaiDist" eaLnBrk="0" hangingPunct="0"/>
            <a:r>
              <a:rPr lang="th-TH" sz="3200" b="1" dirty="0">
                <a:solidFill>
                  <a:srgbClr val="0000FF"/>
                </a:solidFill>
                <a:latin typeface="BrowalliaUPC" pitchFamily="34" charset="-34"/>
                <a:cs typeface="BrowalliaUPC" pitchFamily="34" charset="-34"/>
              </a:rPr>
              <a:t>              </a:t>
            </a:r>
            <a:r>
              <a:rPr lang="th-TH" sz="3200" b="1" i="1" u="sng" dirty="0">
                <a:solidFill>
                  <a:srgbClr val="CC0000"/>
                </a:solidFill>
                <a:latin typeface="BrowalliaUPC" pitchFamily="34" charset="-34"/>
                <a:cs typeface="BrowalliaUPC" pitchFamily="34" charset="-34"/>
              </a:rPr>
              <a:t>แต่</a:t>
            </a:r>
            <a:r>
              <a:rPr lang="th-TH" sz="3200" b="1" dirty="0">
                <a:solidFill>
                  <a:srgbClr val="0000FF"/>
                </a:solidFill>
                <a:latin typeface="BrowalliaUPC" pitchFamily="34" charset="-34"/>
                <a:cs typeface="BrowalliaUPC" pitchFamily="34" charset="-34"/>
              </a:rPr>
              <a:t>   </a:t>
            </a:r>
            <a:r>
              <a:rPr lang="th-TH" sz="3200" b="1" i="1" dirty="0">
                <a:solidFill>
                  <a:srgbClr val="CC0000"/>
                </a:solidFill>
                <a:latin typeface="BrowalliaUPC" pitchFamily="34" charset="-34"/>
                <a:cs typeface="BrowalliaUPC" pitchFamily="34" charset="-34"/>
              </a:rPr>
              <a:t>ต้องอยู่ภายใต้หลักเกณฑ์ตามที่กฎหมาย  ระเบียบ  ข้อบังคับ คำสั่ง หรือมติคณะรัฐมนตรีที่เกี่ยวข้องกำหนดไว้</a:t>
            </a:r>
            <a:r>
              <a:rPr lang="en-US" sz="3200" b="1" dirty="0">
                <a:solidFill>
                  <a:srgbClr val="CC0000"/>
                </a:solidFill>
                <a:latin typeface="BrowalliaUPC" pitchFamily="34" charset="-34"/>
                <a:cs typeface="BrowalliaUPC" pitchFamily="34" charset="-34"/>
              </a:rPr>
              <a:t> </a:t>
            </a:r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0" y="-26988"/>
            <a:ext cx="9144000" cy="1082676"/>
            <a:chOff x="0" y="-17"/>
            <a:chExt cx="5760" cy="682"/>
          </a:xfrm>
        </p:grpSpPr>
        <p:sp>
          <p:nvSpPr>
            <p:cNvPr id="8196" name="Rectangle 19"/>
            <p:cNvSpPr>
              <a:spLocks noChangeArrowheads="1"/>
            </p:cNvSpPr>
            <p:nvPr/>
          </p:nvSpPr>
          <p:spPr bwMode="auto">
            <a:xfrm>
              <a:off x="0" y="-17"/>
              <a:ext cx="4604" cy="681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th-TH" sz="4000" b="1" i="1">
                  <a:solidFill>
                    <a:srgbClr val="0033CC"/>
                  </a:solidFill>
                  <a:latin typeface="BrowalliaUPC" pitchFamily="34" charset="-34"/>
                  <a:cs typeface="BrowalliaUPC" pitchFamily="34" charset="-34"/>
                </a:rPr>
                <a:t> </a:t>
              </a:r>
              <a:r>
                <a:rPr lang="th-TH" sz="5000" b="1" i="1">
                  <a:solidFill>
                    <a:schemeClr val="bg1"/>
                  </a:solidFill>
                  <a:latin typeface="BrowalliaUPC" pitchFamily="34" charset="-34"/>
                  <a:cs typeface="BrowalliaUPC" pitchFamily="34" charset="-34"/>
                </a:rPr>
                <a:t>หลักการ</a:t>
              </a:r>
              <a:r>
                <a:rPr lang="th-TH" sz="5000" b="1">
                  <a:latin typeface="BrowalliaUPC" pitchFamily="34" charset="-34"/>
                  <a:cs typeface="BrowalliaUPC" pitchFamily="34" charset="-34"/>
                </a:rPr>
                <a:t>  </a:t>
              </a:r>
              <a:r>
                <a:rPr lang="th-TH" sz="5000" b="1">
                  <a:solidFill>
                    <a:srgbClr val="FFFF00"/>
                  </a:solidFill>
                  <a:latin typeface="BrowalliaUPC" pitchFamily="34" charset="-34"/>
                  <a:cs typeface="BrowalliaUPC" pitchFamily="34" charset="-34"/>
                </a:rPr>
                <a:t>ในการกำหนด </a:t>
              </a:r>
              <a:r>
                <a:rPr lang="en-US" sz="5000" b="1">
                  <a:solidFill>
                    <a:srgbClr val="FFFF00"/>
                  </a:solidFill>
                  <a:latin typeface="BrowalliaUPC" pitchFamily="34" charset="-34"/>
                  <a:cs typeface="BrowalliaUPC" pitchFamily="34" charset="-34"/>
                </a:rPr>
                <a:t>Spec.</a:t>
              </a:r>
              <a:r>
                <a:rPr lang="th-TH" sz="5000" b="1">
                  <a:solidFill>
                    <a:srgbClr val="FFFF00"/>
                  </a:solidFill>
                  <a:latin typeface="BrowalliaUPC" pitchFamily="34" charset="-34"/>
                  <a:cs typeface="BrowalliaUPC" pitchFamily="34" charset="-34"/>
                </a:rPr>
                <a:t> </a:t>
              </a:r>
            </a:p>
          </p:txBody>
        </p:sp>
        <p:sp>
          <p:nvSpPr>
            <p:cNvPr id="8197" name="Rectangle 20"/>
            <p:cNvSpPr>
              <a:spLocks noChangeArrowheads="1"/>
            </p:cNvSpPr>
            <p:nvPr/>
          </p:nvSpPr>
          <p:spPr bwMode="auto">
            <a:xfrm>
              <a:off x="5556" y="-17"/>
              <a:ext cx="204" cy="682"/>
            </a:xfrm>
            <a:prstGeom prst="rect">
              <a:avLst/>
            </a:prstGeom>
            <a:solidFill>
              <a:srgbClr val="99CC00">
                <a:alpha val="52156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 b="1">
                <a:latin typeface="BrowalliaUPC" pitchFamily="34" charset="-34"/>
                <a:cs typeface="BrowalliaUPC" pitchFamily="34" charset="-34"/>
              </a:endParaRPr>
            </a:p>
          </p:txBody>
        </p:sp>
        <p:sp>
          <p:nvSpPr>
            <p:cNvPr id="8198" name="Rectangle 21"/>
            <p:cNvSpPr>
              <a:spLocks noChangeArrowheads="1"/>
            </p:cNvSpPr>
            <p:nvPr/>
          </p:nvSpPr>
          <p:spPr bwMode="auto">
            <a:xfrm>
              <a:off x="4649" y="-17"/>
              <a:ext cx="454" cy="681"/>
            </a:xfrm>
            <a:prstGeom prst="rect">
              <a:avLst/>
            </a:prstGeom>
            <a:solidFill>
              <a:srgbClr val="808000">
                <a:alpha val="76862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 b="1">
                <a:latin typeface="BrowalliaUPC" pitchFamily="34" charset="-34"/>
                <a:cs typeface="BrowalliaUPC" pitchFamily="34" charset="-34"/>
              </a:endParaRPr>
            </a:p>
          </p:txBody>
        </p:sp>
        <p:sp>
          <p:nvSpPr>
            <p:cNvPr id="8199" name="Rectangle 22"/>
            <p:cNvSpPr>
              <a:spLocks noChangeArrowheads="1"/>
            </p:cNvSpPr>
            <p:nvPr/>
          </p:nvSpPr>
          <p:spPr bwMode="auto">
            <a:xfrm>
              <a:off x="5148" y="-17"/>
              <a:ext cx="363" cy="681"/>
            </a:xfrm>
            <a:prstGeom prst="rect">
              <a:avLst/>
            </a:prstGeom>
            <a:solidFill>
              <a:srgbClr val="339966">
                <a:alpha val="58038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 b="1">
                <a:latin typeface="BrowalliaUPC" pitchFamily="34" charset="-34"/>
                <a:cs typeface="BrowalliaUPC" pitchFamily="34" charset="-34"/>
              </a:endParaRPr>
            </a:p>
          </p:txBody>
        </p:sp>
        <p:pic>
          <p:nvPicPr>
            <p:cNvPr id="8200" name="Picture 14" descr="logo1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921" y="73"/>
              <a:ext cx="594" cy="5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="" xmlns:p14="http://schemas.microsoft.com/office/powerpoint/2010/main" val="182352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2"/>
          <p:cNvSpPr>
            <a:spLocks noChangeArrowheads="1"/>
          </p:cNvSpPr>
          <p:nvPr/>
        </p:nvSpPr>
        <p:spPr bwMode="auto">
          <a:xfrm rot="20507109" flipH="1">
            <a:off x="827088" y="2636838"/>
            <a:ext cx="1223962" cy="431800"/>
          </a:xfrm>
          <a:prstGeom prst="curvedDownArrow">
            <a:avLst>
              <a:gd name="adj1" fmla="val 56691"/>
              <a:gd name="adj2" fmla="val 113382"/>
              <a:gd name="adj3" fmla="val 33333"/>
            </a:avLst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h-TH" sz="2800" b="1">
              <a:latin typeface="BrowalliaUPC" pitchFamily="34" charset="-34"/>
              <a:cs typeface="BrowalliaUPC" pitchFamily="34" charset="-34"/>
            </a:endParaRPr>
          </a:p>
        </p:txBody>
      </p:sp>
      <p:sp>
        <p:nvSpPr>
          <p:cNvPr id="11267" name="AutoShape 3"/>
          <p:cNvSpPr>
            <a:spLocks noChangeArrowheads="1"/>
          </p:cNvSpPr>
          <p:nvPr/>
        </p:nvSpPr>
        <p:spPr bwMode="auto">
          <a:xfrm rot="762668">
            <a:off x="5219700" y="2636838"/>
            <a:ext cx="1152525" cy="431800"/>
          </a:xfrm>
          <a:prstGeom prst="curvedDownArrow">
            <a:avLst>
              <a:gd name="adj1" fmla="val 53382"/>
              <a:gd name="adj2" fmla="val 106765"/>
              <a:gd name="adj3" fmla="val 33333"/>
            </a:avLst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h-TH" sz="2800" b="1">
              <a:latin typeface="BrowalliaUPC" pitchFamily="34" charset="-34"/>
              <a:cs typeface="BrowalliaUPC" pitchFamily="34" charset="-34"/>
            </a:endParaRPr>
          </a:p>
        </p:txBody>
      </p:sp>
      <p:sp>
        <p:nvSpPr>
          <p:cNvPr id="11268" name="AutoShape 4"/>
          <p:cNvSpPr>
            <a:spLocks noChangeArrowheads="1"/>
          </p:cNvSpPr>
          <p:nvPr/>
        </p:nvSpPr>
        <p:spPr bwMode="auto">
          <a:xfrm rot="10800000">
            <a:off x="3132138" y="1484313"/>
            <a:ext cx="1008062" cy="863600"/>
          </a:xfrm>
          <a:custGeom>
            <a:avLst/>
            <a:gdLst>
              <a:gd name="T0" fmla="*/ 504031 w 21600"/>
              <a:gd name="T1" fmla="*/ 0 h 21600"/>
              <a:gd name="T2" fmla="*/ 0 w 21600"/>
              <a:gd name="T3" fmla="*/ 616874 h 21600"/>
              <a:gd name="T4" fmla="*/ 504031 w 21600"/>
              <a:gd name="T5" fmla="*/ 739258 h 21600"/>
              <a:gd name="T6" fmla="*/ 1008062 w 21600"/>
              <a:gd name="T7" fmla="*/ 616874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254 w 21600"/>
              <a:gd name="T13" fmla="*/ 12367 h 21600"/>
              <a:gd name="T14" fmla="*/ 19346 w 21600"/>
              <a:gd name="T15" fmla="*/ 1849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00" y="0"/>
                </a:moveTo>
                <a:lnTo>
                  <a:pt x="6480" y="6492"/>
                </a:lnTo>
                <a:lnTo>
                  <a:pt x="8657" y="6492"/>
                </a:lnTo>
                <a:lnTo>
                  <a:pt x="8657" y="12367"/>
                </a:lnTo>
                <a:lnTo>
                  <a:pt x="4544" y="12367"/>
                </a:lnTo>
                <a:lnTo>
                  <a:pt x="4544" y="9257"/>
                </a:lnTo>
                <a:lnTo>
                  <a:pt x="0" y="15429"/>
                </a:lnTo>
                <a:lnTo>
                  <a:pt x="4544" y="21600"/>
                </a:lnTo>
                <a:lnTo>
                  <a:pt x="4544" y="18490"/>
                </a:lnTo>
                <a:lnTo>
                  <a:pt x="17056" y="18490"/>
                </a:lnTo>
                <a:lnTo>
                  <a:pt x="17056" y="21600"/>
                </a:lnTo>
                <a:lnTo>
                  <a:pt x="21600" y="15429"/>
                </a:lnTo>
                <a:lnTo>
                  <a:pt x="17056" y="9257"/>
                </a:lnTo>
                <a:lnTo>
                  <a:pt x="17056" y="12367"/>
                </a:lnTo>
                <a:lnTo>
                  <a:pt x="12943" y="12367"/>
                </a:lnTo>
                <a:lnTo>
                  <a:pt x="12943" y="6492"/>
                </a:lnTo>
                <a:lnTo>
                  <a:pt x="15120" y="6492"/>
                </a:lnTo>
                <a:close/>
              </a:path>
            </a:pathLst>
          </a:custGeom>
          <a:solidFill>
            <a:srgbClr val="FF99CC"/>
          </a:solidFill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/>
          <a:p>
            <a:endParaRPr lang="th-TH" sz="2800" b="1">
              <a:latin typeface="BrowalliaUPC" pitchFamily="34" charset="-34"/>
              <a:cs typeface="BrowalliaUPC" pitchFamily="34" charset="-34"/>
            </a:endParaRP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395288" y="1196975"/>
            <a:ext cx="8713787" cy="5184775"/>
            <a:chOff x="249" y="754"/>
            <a:chExt cx="5489" cy="3266"/>
          </a:xfr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11282" name="Rectangle 6"/>
            <p:cNvSpPr>
              <a:spLocks noChangeArrowheads="1"/>
            </p:cNvSpPr>
            <p:nvPr/>
          </p:nvSpPr>
          <p:spPr bwMode="auto">
            <a:xfrm>
              <a:off x="476" y="799"/>
              <a:ext cx="1315" cy="589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r>
                <a:rPr lang="th-TH" sz="2800" b="1" dirty="0">
                  <a:solidFill>
                    <a:srgbClr val="CC0000"/>
                  </a:solidFill>
                  <a:latin typeface="BrowalliaUPC" pitchFamily="34" charset="-34"/>
                  <a:cs typeface="BrowalliaUPC" pitchFamily="34" charset="-34"/>
                </a:rPr>
                <a:t>งานก่อสร้าง</a:t>
              </a:r>
            </a:p>
          </p:txBody>
        </p:sp>
        <p:sp>
          <p:nvSpPr>
            <p:cNvPr id="11283" name="Rectangle 7"/>
            <p:cNvSpPr>
              <a:spLocks noChangeArrowheads="1"/>
            </p:cNvSpPr>
            <p:nvPr/>
          </p:nvSpPr>
          <p:spPr bwMode="auto">
            <a:xfrm>
              <a:off x="2835" y="754"/>
              <a:ext cx="2676" cy="726"/>
            </a:xfrm>
            <a:prstGeom prst="rect">
              <a:avLst/>
            </a:prstGeom>
            <a:noFill/>
            <a:ln w="38100" cmpd="dbl">
              <a:noFill/>
              <a:miter lim="800000"/>
              <a:headEnd/>
              <a:tailEnd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txBody>
            <a:bodyPr wrap="none" anchor="ctr"/>
            <a:lstStyle/>
            <a:p>
              <a:pPr algn="ctr"/>
              <a:r>
                <a:rPr lang="th-TH" sz="2800" b="1">
                  <a:solidFill>
                    <a:srgbClr val="CC0000"/>
                  </a:solidFill>
                  <a:latin typeface="BrowalliaUPC" pitchFamily="34" charset="-34"/>
                  <a:cs typeface="BrowalliaUPC" pitchFamily="34" charset="-34"/>
                </a:rPr>
                <a:t>มติ ครม. 23 มี.ค. 20</a:t>
              </a:r>
            </a:p>
            <a:p>
              <a:pPr algn="ctr"/>
              <a:r>
                <a:rPr lang="th-TH" sz="2800" b="1" i="1">
                  <a:solidFill>
                    <a:srgbClr val="CC0000"/>
                  </a:solidFill>
                  <a:latin typeface="BrowalliaUPC" pitchFamily="34" charset="-34"/>
                  <a:cs typeface="BrowalliaUPC" pitchFamily="34" charset="-34"/>
                </a:rPr>
                <a:t>(ที่ สร 0203/ว 52 ลว. 28 มี.ค. 20)</a:t>
              </a:r>
            </a:p>
          </p:txBody>
        </p:sp>
        <p:sp>
          <p:nvSpPr>
            <p:cNvPr id="11284" name="Rectangle 8"/>
            <p:cNvSpPr>
              <a:spLocks noChangeArrowheads="1"/>
            </p:cNvSpPr>
            <p:nvPr/>
          </p:nvSpPr>
          <p:spPr bwMode="auto">
            <a:xfrm>
              <a:off x="1156" y="1570"/>
              <a:ext cx="2268" cy="454"/>
            </a:xfrm>
            <a:prstGeom prst="rect">
              <a:avLst/>
            </a:prstGeom>
            <a:solidFill>
              <a:srgbClr val="FFFF00"/>
            </a:solidFill>
            <a:ln w="38100" cmpd="dbl">
              <a:noFill/>
              <a:miter lim="800000"/>
              <a:headEnd/>
              <a:tailEnd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txBody>
            <a:bodyPr wrap="none" anchor="ctr"/>
            <a:lstStyle/>
            <a:p>
              <a:pPr algn="ctr"/>
              <a:r>
                <a:rPr lang="th-TH" sz="2800" b="1" dirty="0">
                  <a:solidFill>
                    <a:srgbClr val="0000FF"/>
                  </a:solidFill>
                  <a:latin typeface="BrowalliaUPC" pitchFamily="34" charset="-34"/>
                  <a:cs typeface="BrowalliaUPC" pitchFamily="34" charset="-34"/>
                </a:rPr>
                <a:t>กำหนดรายการในการก่อสร้าง</a:t>
              </a:r>
            </a:p>
          </p:txBody>
        </p:sp>
        <p:sp>
          <p:nvSpPr>
            <p:cNvPr id="11285" name="Rectangle 9"/>
            <p:cNvSpPr>
              <a:spLocks noChangeArrowheads="1"/>
            </p:cNvSpPr>
            <p:nvPr/>
          </p:nvSpPr>
          <p:spPr bwMode="auto">
            <a:xfrm>
              <a:off x="249" y="1888"/>
              <a:ext cx="2041" cy="2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txBody>
            <a:bodyPr wrap="none" anchor="ctr"/>
            <a:lstStyle/>
            <a:p>
              <a:r>
                <a:rPr lang="th-TH" sz="2800" b="1">
                  <a:latin typeface="BrowalliaUPC" pitchFamily="34" charset="-34"/>
                  <a:cs typeface="BrowalliaUPC" pitchFamily="34" charset="-34"/>
                </a:rPr>
                <a:t>    </a:t>
              </a:r>
              <a:r>
                <a:rPr lang="th-TH" sz="2800" b="1" i="1">
                  <a:latin typeface="BrowalliaUPC" pitchFamily="34" charset="-34"/>
                  <a:cs typeface="BrowalliaUPC" pitchFamily="34" charset="-34"/>
                </a:rPr>
                <a:t>1. </a:t>
              </a:r>
              <a:r>
                <a:rPr lang="th-TH" sz="2800" b="1" i="1">
                  <a:solidFill>
                    <a:srgbClr val="0000FF"/>
                  </a:solidFill>
                  <a:latin typeface="BrowalliaUPC" pitchFamily="34" charset="-34"/>
                  <a:cs typeface="BrowalliaUPC" pitchFamily="34" charset="-34"/>
                </a:rPr>
                <a:t>มี มอก. หรือ กระทรวง</a:t>
              </a:r>
            </a:p>
            <a:p>
              <a:r>
                <a:rPr lang="th-TH" sz="2800" b="1" i="1">
                  <a:solidFill>
                    <a:srgbClr val="0000FF"/>
                  </a:solidFill>
                  <a:latin typeface="BrowalliaUPC" pitchFamily="34" charset="-34"/>
                  <a:cs typeface="BrowalliaUPC" pitchFamily="34" charset="-34"/>
                </a:rPr>
                <a:t>อุตสาหกรรมรับรองแล้ว หรือ</a:t>
              </a:r>
            </a:p>
            <a:p>
              <a:r>
                <a:rPr lang="th-TH" sz="2800" b="1" i="1">
                  <a:solidFill>
                    <a:srgbClr val="0000FF"/>
                  </a:solidFill>
                  <a:latin typeface="BrowalliaUPC" pitchFamily="34" charset="-34"/>
                  <a:cs typeface="BrowalliaUPC" pitchFamily="34" charset="-34"/>
                </a:rPr>
                <a:t>มีมาตรฐานที่ส่วนราชการอื่น</a:t>
              </a:r>
            </a:p>
            <a:p>
              <a:r>
                <a:rPr lang="th-TH" sz="2800" b="1" i="1">
                  <a:solidFill>
                    <a:srgbClr val="0000FF"/>
                  </a:solidFill>
                  <a:latin typeface="BrowalliaUPC" pitchFamily="34" charset="-34"/>
                  <a:cs typeface="BrowalliaUPC" pitchFamily="34" charset="-34"/>
                </a:rPr>
                <a:t>กำหนดไว้ ก็ให้ระบุตาม</a:t>
              </a:r>
            </a:p>
            <a:p>
              <a:r>
                <a:rPr lang="th-TH" sz="2800" b="1" i="1">
                  <a:solidFill>
                    <a:srgbClr val="0000FF"/>
                  </a:solidFill>
                  <a:latin typeface="BrowalliaUPC" pitchFamily="34" charset="-34"/>
                  <a:cs typeface="BrowalliaUPC" pitchFamily="34" charset="-34"/>
                </a:rPr>
                <a:t>มาตรฐานนั้นได้ ตามความ</a:t>
              </a:r>
            </a:p>
            <a:p>
              <a:r>
                <a:rPr lang="th-TH" sz="2800" b="1" i="1">
                  <a:solidFill>
                    <a:srgbClr val="0000FF"/>
                  </a:solidFill>
                  <a:latin typeface="BrowalliaUPC" pitchFamily="34" charset="-34"/>
                  <a:cs typeface="BrowalliaUPC" pitchFamily="34" charset="-34"/>
                </a:rPr>
                <a:t>จำเป็น</a:t>
              </a:r>
            </a:p>
          </p:txBody>
        </p:sp>
        <p:sp>
          <p:nvSpPr>
            <p:cNvPr id="11286" name="Rectangle 10"/>
            <p:cNvSpPr>
              <a:spLocks noChangeArrowheads="1"/>
            </p:cNvSpPr>
            <p:nvPr/>
          </p:nvSpPr>
          <p:spPr bwMode="auto">
            <a:xfrm>
              <a:off x="2653" y="2205"/>
              <a:ext cx="3085" cy="17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txBody>
            <a:bodyPr wrap="none" anchor="ctr"/>
            <a:lstStyle/>
            <a:p>
              <a:r>
                <a:rPr lang="th-TH" sz="2800" b="1">
                  <a:latin typeface="BrowalliaUPC" pitchFamily="34" charset="-34"/>
                  <a:cs typeface="BrowalliaUPC" pitchFamily="34" charset="-34"/>
                </a:rPr>
                <a:t>  </a:t>
              </a:r>
              <a:r>
                <a:rPr lang="th-TH" sz="2800" b="1" i="1">
                  <a:latin typeface="BrowalliaUPC" pitchFamily="34" charset="-34"/>
                  <a:cs typeface="BrowalliaUPC" pitchFamily="34" charset="-34"/>
                </a:rPr>
                <a:t>2. </a:t>
              </a:r>
              <a:r>
                <a:rPr lang="th-TH" sz="2800" b="1" i="1">
                  <a:solidFill>
                    <a:srgbClr val="CC0000"/>
                  </a:solidFill>
                  <a:latin typeface="BrowalliaUPC" pitchFamily="34" charset="-34"/>
                  <a:cs typeface="BrowalliaUPC" pitchFamily="34" charset="-34"/>
                </a:rPr>
                <a:t>กรณียังไม่มีมาตรฐาน</a:t>
              </a:r>
              <a:r>
                <a:rPr lang="th-TH" sz="2800" b="1" i="1">
                  <a:latin typeface="BrowalliaUPC" pitchFamily="34" charset="-34"/>
                  <a:cs typeface="BrowalliaUPC" pitchFamily="34" charset="-34"/>
                </a:rPr>
                <a:t> ถ้าส่วนราชการ</a:t>
              </a:r>
            </a:p>
            <a:p>
              <a:r>
                <a:rPr lang="th-TH" sz="2800" b="1" i="1">
                  <a:latin typeface="BrowalliaUPC" pitchFamily="34" charset="-34"/>
                  <a:cs typeface="BrowalliaUPC" pitchFamily="34" charset="-34"/>
                </a:rPr>
                <a:t>จำเป็นต้องใช้สิ่งของที่เห็นว่ามีคุณภาพดี</a:t>
              </a:r>
            </a:p>
            <a:p>
              <a:r>
                <a:rPr lang="th-TH" sz="2800" b="1" i="1">
                  <a:latin typeface="BrowalliaUPC" pitchFamily="34" charset="-34"/>
                  <a:cs typeface="BrowalliaUPC" pitchFamily="34" charset="-34"/>
                </a:rPr>
                <a:t>เป็นที่นิยมใช้ในขณะนั้น และจำเป็นต้อง</a:t>
              </a:r>
            </a:p>
            <a:p>
              <a:r>
                <a:rPr lang="th-TH" sz="2800" b="1" i="1">
                  <a:latin typeface="BrowalliaUPC" pitchFamily="34" charset="-34"/>
                  <a:cs typeface="BrowalliaUPC" pitchFamily="34" charset="-34"/>
                </a:rPr>
                <a:t>ระบุชื่อยี่ห้อสิ่งของ ก็ให้ระบุได้</a:t>
              </a:r>
            </a:p>
            <a:p>
              <a:r>
                <a:rPr lang="th-TH" sz="2800" b="1" i="1">
                  <a:latin typeface="BrowalliaUPC" pitchFamily="34" charset="-34"/>
                  <a:cs typeface="BrowalliaUPC" pitchFamily="34" charset="-34"/>
                </a:rPr>
                <a:t>    </a:t>
              </a:r>
              <a:r>
                <a:rPr lang="th-TH" sz="2800" b="1" i="1" u="sng">
                  <a:solidFill>
                    <a:srgbClr val="CC0000"/>
                  </a:solidFill>
                  <a:latin typeface="BrowalliaUPC" pitchFamily="34" charset="-34"/>
                  <a:cs typeface="BrowalliaUPC" pitchFamily="34" charset="-34"/>
                </a:rPr>
                <a:t>แต่</a:t>
              </a:r>
              <a:r>
                <a:rPr lang="th-TH" sz="2800" b="1" i="1">
                  <a:latin typeface="BrowalliaUPC" pitchFamily="34" charset="-34"/>
                  <a:cs typeface="BrowalliaUPC" pitchFamily="34" charset="-34"/>
                </a:rPr>
                <a:t> </a:t>
              </a:r>
              <a:r>
                <a:rPr lang="th-TH" sz="2800" b="1" i="1">
                  <a:solidFill>
                    <a:srgbClr val="CC0000"/>
                  </a:solidFill>
                  <a:latin typeface="BrowalliaUPC" pitchFamily="34" charset="-34"/>
                  <a:cs typeface="BrowalliaUPC" pitchFamily="34" charset="-34"/>
                </a:rPr>
                <a:t>ต้องให้มากยี่ห้อที่สุดเท่าที่จะสามารถ</a:t>
              </a:r>
            </a:p>
            <a:p>
              <a:r>
                <a:rPr lang="th-TH" sz="2800" b="1" i="1">
                  <a:solidFill>
                    <a:srgbClr val="CC0000"/>
                  </a:solidFill>
                  <a:latin typeface="BrowalliaUPC" pitchFamily="34" charset="-34"/>
                  <a:cs typeface="BrowalliaUPC" pitchFamily="34" charset="-34"/>
                </a:rPr>
                <a:t>ระบุได้ และสิ่งของที่มีคุณภาพเทียบเท่ากัน</a:t>
              </a:r>
            </a:p>
            <a:p>
              <a:r>
                <a:rPr lang="th-TH" sz="2800" b="1" i="1">
                  <a:solidFill>
                    <a:srgbClr val="CC0000"/>
                  </a:solidFill>
                  <a:latin typeface="BrowalliaUPC" pitchFamily="34" charset="-34"/>
                  <a:cs typeface="BrowalliaUPC" pitchFamily="34" charset="-34"/>
                </a:rPr>
                <a:t>ก็ให้ใช้ได้ด้วย</a:t>
              </a:r>
              <a:r>
                <a:rPr lang="th-TH" sz="2800" b="1">
                  <a:latin typeface="BrowalliaUPC" pitchFamily="34" charset="-34"/>
                  <a:cs typeface="BrowalliaUPC" pitchFamily="34" charset="-34"/>
                </a:rPr>
                <a:t>  </a:t>
              </a:r>
            </a:p>
          </p:txBody>
        </p:sp>
      </p:grp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0" y="-26988"/>
            <a:ext cx="9144000" cy="1082676"/>
            <a:chOff x="0" y="-17"/>
            <a:chExt cx="5760" cy="682"/>
          </a:xfrm>
        </p:grpSpPr>
        <p:sp>
          <p:nvSpPr>
            <p:cNvPr id="11277" name="Rectangle 16"/>
            <p:cNvSpPr>
              <a:spLocks noChangeArrowheads="1"/>
            </p:cNvSpPr>
            <p:nvPr/>
          </p:nvSpPr>
          <p:spPr bwMode="auto">
            <a:xfrm>
              <a:off x="0" y="-17"/>
              <a:ext cx="4604" cy="681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th-TH" sz="3200" b="1" i="1">
                  <a:solidFill>
                    <a:srgbClr val="0033CC"/>
                  </a:solidFill>
                  <a:latin typeface="BrowalliaUPC" pitchFamily="34" charset="-34"/>
                  <a:cs typeface="BrowalliaUPC" pitchFamily="34" charset="-34"/>
                </a:rPr>
                <a:t> </a:t>
              </a:r>
              <a:r>
                <a:rPr lang="th-TH" sz="3200" b="1" i="1">
                  <a:solidFill>
                    <a:srgbClr val="FFFF00"/>
                  </a:solidFill>
                  <a:latin typeface="BrowalliaUPC" pitchFamily="34" charset="-34"/>
                  <a:cs typeface="BrowalliaUPC" pitchFamily="34" charset="-34"/>
                </a:rPr>
                <a:t>การระบุคุณลักษณะเฉพาะของสิ่งของหรือยี่ห้อสิ่งของ</a:t>
              </a:r>
            </a:p>
          </p:txBody>
        </p:sp>
        <p:sp>
          <p:nvSpPr>
            <p:cNvPr id="11278" name="Rectangle 17"/>
            <p:cNvSpPr>
              <a:spLocks noChangeArrowheads="1"/>
            </p:cNvSpPr>
            <p:nvPr/>
          </p:nvSpPr>
          <p:spPr bwMode="auto">
            <a:xfrm>
              <a:off x="5556" y="-17"/>
              <a:ext cx="204" cy="682"/>
            </a:xfrm>
            <a:prstGeom prst="rect">
              <a:avLst/>
            </a:prstGeom>
            <a:solidFill>
              <a:srgbClr val="99CC00">
                <a:alpha val="52156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 sz="3200" b="1">
                <a:latin typeface="BrowalliaUPC" pitchFamily="34" charset="-34"/>
                <a:cs typeface="BrowalliaUPC" pitchFamily="34" charset="-34"/>
              </a:endParaRPr>
            </a:p>
          </p:txBody>
        </p:sp>
        <p:sp>
          <p:nvSpPr>
            <p:cNvPr id="11279" name="Rectangle 18"/>
            <p:cNvSpPr>
              <a:spLocks noChangeArrowheads="1"/>
            </p:cNvSpPr>
            <p:nvPr/>
          </p:nvSpPr>
          <p:spPr bwMode="auto">
            <a:xfrm>
              <a:off x="4649" y="-17"/>
              <a:ext cx="454" cy="681"/>
            </a:xfrm>
            <a:prstGeom prst="rect">
              <a:avLst/>
            </a:prstGeom>
            <a:solidFill>
              <a:srgbClr val="808000">
                <a:alpha val="76862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 sz="3200" b="1">
                <a:latin typeface="BrowalliaUPC" pitchFamily="34" charset="-34"/>
                <a:cs typeface="BrowalliaUPC" pitchFamily="34" charset="-34"/>
              </a:endParaRPr>
            </a:p>
          </p:txBody>
        </p:sp>
        <p:sp>
          <p:nvSpPr>
            <p:cNvPr id="11280" name="Rectangle 19"/>
            <p:cNvSpPr>
              <a:spLocks noChangeArrowheads="1"/>
            </p:cNvSpPr>
            <p:nvPr/>
          </p:nvSpPr>
          <p:spPr bwMode="auto">
            <a:xfrm>
              <a:off x="5148" y="-17"/>
              <a:ext cx="363" cy="681"/>
            </a:xfrm>
            <a:prstGeom prst="rect">
              <a:avLst/>
            </a:prstGeom>
            <a:solidFill>
              <a:srgbClr val="339966">
                <a:alpha val="58038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 sz="3200" b="1">
                <a:latin typeface="BrowalliaUPC" pitchFamily="34" charset="-34"/>
                <a:cs typeface="BrowalliaUPC" pitchFamily="34" charset="-34"/>
              </a:endParaRPr>
            </a:p>
          </p:txBody>
        </p:sp>
        <p:pic>
          <p:nvPicPr>
            <p:cNvPr id="11281" name="Picture 14" descr="logo1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921" y="73"/>
              <a:ext cx="594" cy="5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271" name="Rectangle 21"/>
          <p:cNvSpPr>
            <a:spLocks noChangeArrowheads="1"/>
          </p:cNvSpPr>
          <p:nvPr/>
        </p:nvSpPr>
        <p:spPr bwMode="auto">
          <a:xfrm>
            <a:off x="0" y="6669088"/>
            <a:ext cx="9144000" cy="188912"/>
          </a:xfrm>
          <a:prstGeom prst="rect">
            <a:avLst/>
          </a:prstGeom>
          <a:gradFill rotWithShape="1">
            <a:gsLst>
              <a:gs pos="0">
                <a:srgbClr val="006600"/>
              </a:gs>
              <a:gs pos="100000">
                <a:srgbClr val="002F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th-TH" sz="2800" b="1">
              <a:solidFill>
                <a:srgbClr val="006600"/>
              </a:solidFill>
              <a:latin typeface="BrowalliaUPC" pitchFamily="34" charset="-34"/>
              <a:cs typeface="BrowalliaUPC" pitchFamily="34" charset="-34"/>
            </a:endParaRPr>
          </a:p>
        </p:txBody>
      </p:sp>
      <p:grpSp>
        <p:nvGrpSpPr>
          <p:cNvPr id="4" name="Group 22"/>
          <p:cNvGrpSpPr>
            <a:grpSpLocks/>
          </p:cNvGrpSpPr>
          <p:nvPr/>
        </p:nvGrpSpPr>
        <p:grpSpPr bwMode="auto">
          <a:xfrm>
            <a:off x="4859338" y="1154113"/>
            <a:ext cx="574675" cy="588962"/>
            <a:chOff x="292" y="1543"/>
            <a:chExt cx="362" cy="371"/>
          </a:xfrm>
        </p:grpSpPr>
        <p:grpSp>
          <p:nvGrpSpPr>
            <p:cNvPr id="5" name="Group 8"/>
            <p:cNvGrpSpPr>
              <a:grpSpLocks/>
            </p:cNvGrpSpPr>
            <p:nvPr/>
          </p:nvGrpSpPr>
          <p:grpSpPr bwMode="auto">
            <a:xfrm>
              <a:off x="292" y="1543"/>
              <a:ext cx="362" cy="363"/>
              <a:chOff x="2016" y="1920"/>
              <a:chExt cx="1680" cy="1680"/>
            </a:xfrm>
          </p:grpSpPr>
          <p:sp>
            <p:nvSpPr>
              <p:cNvPr id="11275" name="Oval 9"/>
              <p:cNvSpPr>
                <a:spLocks noChangeArrowheads="1"/>
              </p:cNvSpPr>
              <p:nvPr/>
            </p:nvSpPr>
            <p:spPr bwMode="gray">
              <a:xfrm>
                <a:off x="2016" y="1920"/>
                <a:ext cx="1680" cy="1680"/>
              </a:xfrm>
              <a:prstGeom prst="ellipse">
                <a:avLst/>
              </a:prstGeom>
              <a:gradFill rotWithShape="1">
                <a:gsLst>
                  <a:gs pos="0">
                    <a:srgbClr val="FF6600"/>
                  </a:gs>
                  <a:gs pos="100000">
                    <a:srgbClr val="742E00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th-TH" sz="2800" b="1">
                  <a:latin typeface="BrowalliaUPC" pitchFamily="34" charset="-34"/>
                  <a:cs typeface="BrowalliaUPC" pitchFamily="34" charset="-34"/>
                </a:endParaRPr>
              </a:p>
            </p:txBody>
          </p:sp>
          <p:sp>
            <p:nvSpPr>
              <p:cNvPr id="11276" name="Freeform 10"/>
              <p:cNvSpPr>
                <a:spLocks/>
              </p:cNvSpPr>
              <p:nvPr/>
            </p:nvSpPr>
            <p:spPr bwMode="gray">
              <a:xfrm>
                <a:off x="2208" y="1948"/>
                <a:ext cx="1296" cy="634"/>
              </a:xfrm>
              <a:custGeom>
                <a:avLst/>
                <a:gdLst>
                  <a:gd name="T0" fmla="*/ 1095 w 1321"/>
                  <a:gd name="T1" fmla="*/ 141 h 712"/>
                  <a:gd name="T2" fmla="*/ 1109 w 1321"/>
                  <a:gd name="T3" fmla="*/ 156 h 712"/>
                  <a:gd name="T4" fmla="*/ 1112 w 1321"/>
                  <a:gd name="T5" fmla="*/ 170 h 712"/>
                  <a:gd name="T6" fmla="*/ 1107 w 1321"/>
                  <a:gd name="T7" fmla="*/ 182 h 712"/>
                  <a:gd name="T8" fmla="*/ 1093 w 1321"/>
                  <a:gd name="T9" fmla="*/ 192 h 712"/>
                  <a:gd name="T10" fmla="*/ 1071 w 1321"/>
                  <a:gd name="T11" fmla="*/ 204 h 712"/>
                  <a:gd name="T12" fmla="*/ 1043 w 1321"/>
                  <a:gd name="T13" fmla="*/ 213 h 712"/>
                  <a:gd name="T14" fmla="*/ 1007 w 1321"/>
                  <a:gd name="T15" fmla="*/ 221 h 712"/>
                  <a:gd name="T16" fmla="*/ 966 w 1321"/>
                  <a:gd name="T17" fmla="*/ 229 h 712"/>
                  <a:gd name="T18" fmla="*/ 919 w 1321"/>
                  <a:gd name="T19" fmla="*/ 235 h 712"/>
                  <a:gd name="T20" fmla="*/ 868 w 1321"/>
                  <a:gd name="T21" fmla="*/ 240 h 712"/>
                  <a:gd name="T22" fmla="*/ 814 w 1321"/>
                  <a:gd name="T23" fmla="*/ 243 h 712"/>
                  <a:gd name="T24" fmla="*/ 754 w 1321"/>
                  <a:gd name="T25" fmla="*/ 248 h 712"/>
                  <a:gd name="T26" fmla="*/ 694 w 1321"/>
                  <a:gd name="T27" fmla="*/ 249 h 712"/>
                  <a:gd name="T28" fmla="*/ 670 w 1321"/>
                  <a:gd name="T29" fmla="*/ 250 h 712"/>
                  <a:gd name="T30" fmla="*/ 401 w 1321"/>
                  <a:gd name="T31" fmla="*/ 250 h 712"/>
                  <a:gd name="T32" fmla="*/ 397 w 1321"/>
                  <a:gd name="T33" fmla="*/ 250 h 712"/>
                  <a:gd name="T34" fmla="*/ 344 w 1321"/>
                  <a:gd name="T35" fmla="*/ 249 h 712"/>
                  <a:gd name="T36" fmla="*/ 293 w 1321"/>
                  <a:gd name="T37" fmla="*/ 248 h 712"/>
                  <a:gd name="T38" fmla="*/ 245 w 1321"/>
                  <a:gd name="T39" fmla="*/ 245 h 712"/>
                  <a:gd name="T40" fmla="*/ 199 w 1321"/>
                  <a:gd name="T41" fmla="*/ 242 h 712"/>
                  <a:gd name="T42" fmla="*/ 158 w 1321"/>
                  <a:gd name="T43" fmla="*/ 238 h 712"/>
                  <a:gd name="T44" fmla="*/ 120 w 1321"/>
                  <a:gd name="T45" fmla="*/ 232 h 712"/>
                  <a:gd name="T46" fmla="*/ 84 w 1321"/>
                  <a:gd name="T47" fmla="*/ 228 h 712"/>
                  <a:gd name="T48" fmla="*/ 58 w 1321"/>
                  <a:gd name="T49" fmla="*/ 222 h 712"/>
                  <a:gd name="T50" fmla="*/ 30 w 1321"/>
                  <a:gd name="T51" fmla="*/ 214 h 712"/>
                  <a:gd name="T52" fmla="*/ 18 w 1321"/>
                  <a:gd name="T53" fmla="*/ 205 h 712"/>
                  <a:gd name="T54" fmla="*/ 6 w 1321"/>
                  <a:gd name="T55" fmla="*/ 195 h 712"/>
                  <a:gd name="T56" fmla="*/ 0 w 1321"/>
                  <a:gd name="T57" fmla="*/ 184 h 712"/>
                  <a:gd name="T58" fmla="*/ 0 w 1321"/>
                  <a:gd name="T59" fmla="*/ 183 h 712"/>
                  <a:gd name="T60" fmla="*/ 4 w 1321"/>
                  <a:gd name="T61" fmla="*/ 170 h 712"/>
                  <a:gd name="T62" fmla="*/ 16 w 1321"/>
                  <a:gd name="T63" fmla="*/ 157 h 712"/>
                  <a:gd name="T64" fmla="*/ 42 w 1321"/>
                  <a:gd name="T65" fmla="*/ 130 h 712"/>
                  <a:gd name="T66" fmla="*/ 77 w 1321"/>
                  <a:gd name="T67" fmla="*/ 105 h 712"/>
                  <a:gd name="T68" fmla="*/ 124 w 1321"/>
                  <a:gd name="T69" fmla="*/ 83 h 712"/>
                  <a:gd name="T70" fmla="*/ 172 w 1321"/>
                  <a:gd name="T71" fmla="*/ 61 h 712"/>
                  <a:gd name="T72" fmla="*/ 227 w 1321"/>
                  <a:gd name="T73" fmla="*/ 43 h 712"/>
                  <a:gd name="T74" fmla="*/ 287 w 1321"/>
                  <a:gd name="T75" fmla="*/ 29 h 712"/>
                  <a:gd name="T76" fmla="*/ 349 w 1321"/>
                  <a:gd name="T77" fmla="*/ 16 h 712"/>
                  <a:gd name="T78" fmla="*/ 419 w 1321"/>
                  <a:gd name="T79" fmla="*/ 8 h 712"/>
                  <a:gd name="T80" fmla="*/ 489 w 1321"/>
                  <a:gd name="T81" fmla="*/ 4 h 712"/>
                  <a:gd name="T82" fmla="*/ 562 w 1321"/>
                  <a:gd name="T83" fmla="*/ 0 h 712"/>
                  <a:gd name="T84" fmla="*/ 562 w 1321"/>
                  <a:gd name="T85" fmla="*/ 0 h 712"/>
                  <a:gd name="T86" fmla="*/ 639 w 1321"/>
                  <a:gd name="T87" fmla="*/ 4 h 712"/>
                  <a:gd name="T88" fmla="*/ 713 w 1321"/>
                  <a:gd name="T89" fmla="*/ 8 h 712"/>
                  <a:gd name="T90" fmla="*/ 785 w 1321"/>
                  <a:gd name="T91" fmla="*/ 18 h 712"/>
                  <a:gd name="T92" fmla="*/ 851 w 1321"/>
                  <a:gd name="T93" fmla="*/ 32 h 712"/>
                  <a:gd name="T94" fmla="*/ 911 w 1321"/>
                  <a:gd name="T95" fmla="*/ 48 h 712"/>
                  <a:gd name="T96" fmla="*/ 967 w 1321"/>
                  <a:gd name="T97" fmla="*/ 69 h 712"/>
                  <a:gd name="T98" fmla="*/ 1017 w 1321"/>
                  <a:gd name="T99" fmla="*/ 90 h 712"/>
                  <a:gd name="T100" fmla="*/ 1060 w 1321"/>
                  <a:gd name="T101" fmla="*/ 114 h 712"/>
                  <a:gd name="T102" fmla="*/ 1095 w 1321"/>
                  <a:gd name="T103" fmla="*/ 141 h 712"/>
                  <a:gd name="T104" fmla="*/ 1095 w 1321"/>
                  <a:gd name="T105" fmla="*/ 141 h 712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1321"/>
                  <a:gd name="T160" fmla="*/ 0 h 712"/>
                  <a:gd name="T161" fmla="*/ 1321 w 1321"/>
                  <a:gd name="T162" fmla="*/ 712 h 712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FF6600"/>
                  </a:gs>
                </a:gsLst>
                <a:lin ang="5400000" scaled="1"/>
              </a:gradFill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h-TH" sz="2800" b="1">
                  <a:latin typeface="BrowalliaUPC" pitchFamily="34" charset="-34"/>
                  <a:cs typeface="BrowalliaUPC" pitchFamily="34" charset="-34"/>
                </a:endParaRPr>
              </a:p>
            </p:txBody>
          </p:sp>
        </p:grpSp>
        <p:sp>
          <p:nvSpPr>
            <p:cNvPr id="11274" name="Text Box 11"/>
            <p:cNvSpPr txBox="1">
              <a:spLocks noChangeArrowheads="1"/>
            </p:cNvSpPr>
            <p:nvPr/>
          </p:nvSpPr>
          <p:spPr bwMode="gray">
            <a:xfrm>
              <a:off x="385" y="1584"/>
              <a:ext cx="206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th-TH" sz="2800" b="1" dirty="0">
                  <a:latin typeface="BrowalliaUPC" pitchFamily="34" charset="-34"/>
                  <a:cs typeface="BrowalliaUPC" pitchFamily="34" charset="-34"/>
                </a:rPr>
                <a:t>1</a:t>
              </a:r>
              <a:endParaRPr lang="en-US" sz="2800" b="1" dirty="0">
                <a:latin typeface="BrowalliaUPC" pitchFamily="34" charset="-34"/>
                <a:cs typeface="BrowalliaUPC" pitchFamily="34" charset="-34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512380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AutoShape 2"/>
          <p:cNvSpPr>
            <a:spLocks noChangeArrowheads="1"/>
          </p:cNvSpPr>
          <p:nvPr/>
        </p:nvSpPr>
        <p:spPr bwMode="auto">
          <a:xfrm rot="10800000">
            <a:off x="3132138" y="2060575"/>
            <a:ext cx="1008062" cy="863600"/>
          </a:xfrm>
          <a:custGeom>
            <a:avLst/>
            <a:gdLst>
              <a:gd name="T0" fmla="*/ 504031 w 21600"/>
              <a:gd name="T1" fmla="*/ 0 h 21600"/>
              <a:gd name="T2" fmla="*/ 0 w 21600"/>
              <a:gd name="T3" fmla="*/ 616874 h 21600"/>
              <a:gd name="T4" fmla="*/ 504031 w 21600"/>
              <a:gd name="T5" fmla="*/ 739258 h 21600"/>
              <a:gd name="T6" fmla="*/ 1008062 w 21600"/>
              <a:gd name="T7" fmla="*/ 616874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254 w 21600"/>
              <a:gd name="T13" fmla="*/ 12367 h 21600"/>
              <a:gd name="T14" fmla="*/ 19346 w 21600"/>
              <a:gd name="T15" fmla="*/ 1849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00" y="0"/>
                </a:moveTo>
                <a:lnTo>
                  <a:pt x="6480" y="6492"/>
                </a:lnTo>
                <a:lnTo>
                  <a:pt x="8657" y="6492"/>
                </a:lnTo>
                <a:lnTo>
                  <a:pt x="8657" y="12367"/>
                </a:lnTo>
                <a:lnTo>
                  <a:pt x="4544" y="12367"/>
                </a:lnTo>
                <a:lnTo>
                  <a:pt x="4544" y="9257"/>
                </a:lnTo>
                <a:lnTo>
                  <a:pt x="0" y="15429"/>
                </a:lnTo>
                <a:lnTo>
                  <a:pt x="4544" y="21600"/>
                </a:lnTo>
                <a:lnTo>
                  <a:pt x="4544" y="18490"/>
                </a:lnTo>
                <a:lnTo>
                  <a:pt x="17056" y="18490"/>
                </a:lnTo>
                <a:lnTo>
                  <a:pt x="17056" y="21600"/>
                </a:lnTo>
                <a:lnTo>
                  <a:pt x="21600" y="15429"/>
                </a:lnTo>
                <a:lnTo>
                  <a:pt x="17056" y="9257"/>
                </a:lnTo>
                <a:lnTo>
                  <a:pt x="17056" y="12367"/>
                </a:lnTo>
                <a:lnTo>
                  <a:pt x="12943" y="12367"/>
                </a:lnTo>
                <a:lnTo>
                  <a:pt x="12943" y="6492"/>
                </a:lnTo>
                <a:lnTo>
                  <a:pt x="15120" y="6492"/>
                </a:lnTo>
                <a:close/>
              </a:path>
            </a:pathLst>
          </a:custGeom>
          <a:solidFill>
            <a:srgbClr val="FF99CC"/>
          </a:solidFill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/>
          <a:lstStyle/>
          <a:p>
            <a:pPr algn="l"/>
            <a:endParaRPr lang="th-TH" sz="3200" b="1">
              <a:latin typeface="BrowalliaUPC" pitchFamily="34" charset="-34"/>
              <a:cs typeface="BrowalliaUPC" pitchFamily="34" charset="-34"/>
            </a:endParaRPr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2052638" y="3141663"/>
            <a:ext cx="3890962" cy="720725"/>
          </a:xfrm>
          <a:prstGeom prst="rect">
            <a:avLst/>
          </a:prstGeom>
          <a:solidFill>
            <a:srgbClr val="FFFF00"/>
          </a:solidFill>
          <a:ln w="38100" cmpd="dbl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/>
          <a:lstStyle/>
          <a:p>
            <a:r>
              <a:rPr lang="th-TH" sz="3200" b="1" dirty="0">
                <a:latin typeface="BrowalliaUPC" pitchFamily="34" charset="-34"/>
                <a:cs typeface="BrowalliaUPC" pitchFamily="34" charset="-34"/>
              </a:rPr>
              <a:t>คุณลักษณะเฉพาะของสิ่งของ</a:t>
            </a:r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827088" y="3933825"/>
            <a:ext cx="7921625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/>
            <a:r>
              <a:rPr lang="th-TH" sz="3200" b="1" i="1" dirty="0">
                <a:solidFill>
                  <a:srgbClr val="CC0000"/>
                </a:solidFill>
                <a:latin typeface="BrowalliaUPC" pitchFamily="34" charset="-34"/>
                <a:cs typeface="BrowalliaUPC" pitchFamily="34" charset="-34"/>
              </a:rPr>
              <a:t>*** </a:t>
            </a:r>
            <a:r>
              <a:rPr lang="th-TH" sz="3200" b="1" i="1" u="sng" dirty="0">
                <a:solidFill>
                  <a:srgbClr val="CC0000"/>
                </a:solidFill>
                <a:latin typeface="BrowalliaUPC" pitchFamily="34" charset="-34"/>
                <a:cs typeface="BrowalliaUPC" pitchFamily="34" charset="-34"/>
              </a:rPr>
              <a:t>ห้าม</a:t>
            </a:r>
            <a:r>
              <a:rPr lang="th-TH" sz="3200" b="1" i="1" dirty="0">
                <a:solidFill>
                  <a:srgbClr val="CC0000"/>
                </a:solidFill>
                <a:latin typeface="BrowalliaUPC" pitchFamily="34" charset="-34"/>
                <a:cs typeface="BrowalliaUPC" pitchFamily="34" charset="-34"/>
              </a:rPr>
              <a:t> ***</a:t>
            </a:r>
          </a:p>
          <a:p>
            <a:pPr algn="l"/>
            <a:r>
              <a:rPr lang="th-TH" sz="3200" b="1" i="1" dirty="0">
                <a:latin typeface="BrowalliaUPC" pitchFamily="34" charset="-34"/>
                <a:cs typeface="BrowalliaUPC" pitchFamily="34" charset="-34"/>
              </a:rPr>
              <a:t>1. กำหนดให้ใกล้เคียงกับยี่ห้อใดยี่ห้อหนึ่ง</a:t>
            </a:r>
          </a:p>
          <a:p>
            <a:pPr algn="l"/>
            <a:r>
              <a:rPr lang="th-TH" sz="3200" b="1" i="1" dirty="0">
                <a:latin typeface="BrowalliaUPC" pitchFamily="34" charset="-34"/>
                <a:cs typeface="BrowalliaUPC" pitchFamily="34" charset="-34"/>
              </a:rPr>
              <a:t>2. ระบุยี่ห้อสิ่งของที่จะซื้อ เว้นแต่ ที่มีข้อยกเว้นไว้ เช่น ยารักษาโรค</a:t>
            </a:r>
          </a:p>
          <a:p>
            <a:pPr algn="l"/>
            <a:r>
              <a:rPr lang="th-TH" sz="3200" b="1" i="1" dirty="0">
                <a:latin typeface="BrowalliaUPC" pitchFamily="34" charset="-34"/>
                <a:cs typeface="BrowalliaUPC" pitchFamily="34" charset="-34"/>
              </a:rPr>
              <a:t>    เครื่องอะไหล่  เป็นต้น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755650" y="1339850"/>
            <a:ext cx="7920038" cy="1584325"/>
            <a:chOff x="476" y="844"/>
            <a:chExt cx="4989" cy="998"/>
          </a:xfrm>
        </p:grpSpPr>
        <p:sp>
          <p:nvSpPr>
            <p:cNvPr id="12306" name="Rectangle 8"/>
            <p:cNvSpPr>
              <a:spLocks noChangeArrowheads="1"/>
            </p:cNvSpPr>
            <p:nvPr/>
          </p:nvSpPr>
          <p:spPr bwMode="auto">
            <a:xfrm>
              <a:off x="476" y="1027"/>
              <a:ext cx="1315" cy="589"/>
            </a:xfrm>
            <a:prstGeom prst="rect">
              <a:avLst/>
            </a:prstGeom>
            <a:noFill/>
            <a:ln w="38100" cmpd="dbl">
              <a:solidFill>
                <a:srgbClr val="0000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th-TH" sz="3600" b="1" dirty="0">
                  <a:solidFill>
                    <a:srgbClr val="FF0000"/>
                  </a:solidFill>
                  <a:latin typeface="BrowalliaUPC" pitchFamily="34" charset="-34"/>
                  <a:cs typeface="BrowalliaUPC" pitchFamily="34" charset="-34"/>
                </a:rPr>
                <a:t>งานซื้อ</a:t>
              </a:r>
            </a:p>
          </p:txBody>
        </p:sp>
        <p:sp>
          <p:nvSpPr>
            <p:cNvPr id="12307" name="Rectangle 9"/>
            <p:cNvSpPr>
              <a:spLocks noChangeArrowheads="1"/>
            </p:cNvSpPr>
            <p:nvPr/>
          </p:nvSpPr>
          <p:spPr bwMode="auto">
            <a:xfrm>
              <a:off x="2789" y="844"/>
              <a:ext cx="2676" cy="998"/>
            </a:xfrm>
            <a:prstGeom prst="rect">
              <a:avLst/>
            </a:prstGeom>
            <a:noFill/>
            <a:ln w="38100" cmpd="dbl">
              <a:solidFill>
                <a:srgbClr val="0000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th-TH" sz="2800" b="1" dirty="0">
                  <a:solidFill>
                    <a:srgbClr val="CC0000"/>
                  </a:solidFill>
                  <a:latin typeface="BrowalliaUPC" pitchFamily="34" charset="-34"/>
                  <a:cs typeface="BrowalliaUPC" pitchFamily="34" charset="-34"/>
                </a:rPr>
                <a:t>มติ ครม. ตามหนังสือ</a:t>
              </a:r>
            </a:p>
            <a:p>
              <a:pPr algn="ctr"/>
              <a:r>
                <a:rPr lang="th-TH" sz="2800" b="1" i="1" dirty="0">
                  <a:solidFill>
                    <a:srgbClr val="0000FF"/>
                  </a:solidFill>
                  <a:latin typeface="BrowalliaUPC" pitchFamily="34" charset="-34"/>
                  <a:cs typeface="BrowalliaUPC" pitchFamily="34" charset="-34"/>
                </a:rPr>
                <a:t>ที่ สร 0403/ว 93 </a:t>
              </a:r>
              <a:r>
                <a:rPr lang="th-TH" sz="2800" b="1" i="1" dirty="0" err="1">
                  <a:solidFill>
                    <a:srgbClr val="0000FF"/>
                  </a:solidFill>
                  <a:latin typeface="BrowalliaUPC" pitchFamily="34" charset="-34"/>
                  <a:cs typeface="BrowalliaUPC" pitchFamily="34" charset="-34"/>
                </a:rPr>
                <a:t>ลว.</a:t>
              </a:r>
              <a:r>
                <a:rPr lang="th-TH" sz="2800" b="1" i="1" dirty="0">
                  <a:solidFill>
                    <a:srgbClr val="0000FF"/>
                  </a:solidFill>
                  <a:latin typeface="BrowalliaUPC" pitchFamily="34" charset="-34"/>
                  <a:cs typeface="BrowalliaUPC" pitchFamily="34" charset="-34"/>
                </a:rPr>
                <a:t> 7 พ.ย. 12 และ</a:t>
              </a:r>
            </a:p>
            <a:p>
              <a:pPr algn="ctr"/>
              <a:r>
                <a:rPr lang="th-TH" sz="2800" b="1" i="1" dirty="0">
                  <a:solidFill>
                    <a:srgbClr val="0000FF"/>
                  </a:solidFill>
                  <a:latin typeface="BrowalliaUPC" pitchFamily="34" charset="-34"/>
                  <a:cs typeface="BrowalliaUPC" pitchFamily="34" charset="-34"/>
                </a:rPr>
                <a:t>ที่ สร 0203/ว 157 </a:t>
              </a:r>
              <a:r>
                <a:rPr lang="th-TH" sz="2800" b="1" i="1" dirty="0" err="1">
                  <a:solidFill>
                    <a:srgbClr val="0000FF"/>
                  </a:solidFill>
                  <a:latin typeface="BrowalliaUPC" pitchFamily="34" charset="-34"/>
                  <a:cs typeface="BrowalliaUPC" pitchFamily="34" charset="-34"/>
                </a:rPr>
                <a:t>ลว.</a:t>
              </a:r>
              <a:r>
                <a:rPr lang="th-TH" sz="2800" b="1" i="1" dirty="0">
                  <a:solidFill>
                    <a:srgbClr val="0000FF"/>
                  </a:solidFill>
                  <a:latin typeface="BrowalliaUPC" pitchFamily="34" charset="-34"/>
                  <a:cs typeface="BrowalliaUPC" pitchFamily="34" charset="-34"/>
                </a:rPr>
                <a:t> 27 ธ.ค. 19</a:t>
              </a:r>
            </a:p>
          </p:txBody>
        </p:sp>
      </p:grp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0" y="-26988"/>
            <a:ext cx="9144000" cy="1082676"/>
            <a:chOff x="0" y="-17"/>
            <a:chExt cx="5760" cy="682"/>
          </a:xfrm>
        </p:grpSpPr>
        <p:sp>
          <p:nvSpPr>
            <p:cNvPr id="12301" name="Rectangle 13"/>
            <p:cNvSpPr>
              <a:spLocks noChangeArrowheads="1"/>
            </p:cNvSpPr>
            <p:nvPr/>
          </p:nvSpPr>
          <p:spPr bwMode="auto">
            <a:xfrm>
              <a:off x="0" y="-17"/>
              <a:ext cx="4604" cy="681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l"/>
              <a:r>
                <a:rPr lang="th-TH" sz="3200" b="1" i="1">
                  <a:solidFill>
                    <a:srgbClr val="0033CC"/>
                  </a:solidFill>
                  <a:latin typeface="BrowalliaUPC" pitchFamily="34" charset="-34"/>
                  <a:cs typeface="BrowalliaUPC" pitchFamily="34" charset="-34"/>
                </a:rPr>
                <a:t> </a:t>
              </a:r>
              <a:r>
                <a:rPr lang="th-TH" sz="3200" b="1" i="1">
                  <a:solidFill>
                    <a:srgbClr val="FFFF00"/>
                  </a:solidFill>
                  <a:latin typeface="BrowalliaUPC" pitchFamily="34" charset="-34"/>
                  <a:cs typeface="BrowalliaUPC" pitchFamily="34" charset="-34"/>
                </a:rPr>
                <a:t>การระบุคุณลักษณะเฉพาะของสิ่งของหรือยี่ห้อสิ่งของ</a:t>
              </a:r>
            </a:p>
          </p:txBody>
        </p:sp>
        <p:sp>
          <p:nvSpPr>
            <p:cNvPr id="12302" name="Rectangle 14"/>
            <p:cNvSpPr>
              <a:spLocks noChangeArrowheads="1"/>
            </p:cNvSpPr>
            <p:nvPr/>
          </p:nvSpPr>
          <p:spPr bwMode="auto">
            <a:xfrm>
              <a:off x="5556" y="-17"/>
              <a:ext cx="204" cy="682"/>
            </a:xfrm>
            <a:prstGeom prst="rect">
              <a:avLst/>
            </a:prstGeom>
            <a:solidFill>
              <a:srgbClr val="99CC00">
                <a:alpha val="52156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l"/>
              <a:endParaRPr lang="th-TH" sz="3200" b="1">
                <a:latin typeface="BrowalliaUPC" pitchFamily="34" charset="-34"/>
                <a:cs typeface="BrowalliaUPC" pitchFamily="34" charset="-34"/>
              </a:endParaRPr>
            </a:p>
          </p:txBody>
        </p:sp>
        <p:sp>
          <p:nvSpPr>
            <p:cNvPr id="12303" name="Rectangle 15"/>
            <p:cNvSpPr>
              <a:spLocks noChangeArrowheads="1"/>
            </p:cNvSpPr>
            <p:nvPr/>
          </p:nvSpPr>
          <p:spPr bwMode="auto">
            <a:xfrm>
              <a:off x="4649" y="-17"/>
              <a:ext cx="454" cy="681"/>
            </a:xfrm>
            <a:prstGeom prst="rect">
              <a:avLst/>
            </a:prstGeom>
            <a:solidFill>
              <a:srgbClr val="808000">
                <a:alpha val="76862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l"/>
              <a:endParaRPr lang="th-TH" sz="3200" b="1">
                <a:latin typeface="BrowalliaUPC" pitchFamily="34" charset="-34"/>
                <a:cs typeface="BrowalliaUPC" pitchFamily="34" charset="-34"/>
              </a:endParaRPr>
            </a:p>
          </p:txBody>
        </p:sp>
        <p:sp>
          <p:nvSpPr>
            <p:cNvPr id="12304" name="Rectangle 16"/>
            <p:cNvSpPr>
              <a:spLocks noChangeArrowheads="1"/>
            </p:cNvSpPr>
            <p:nvPr/>
          </p:nvSpPr>
          <p:spPr bwMode="auto">
            <a:xfrm>
              <a:off x="5148" y="-17"/>
              <a:ext cx="363" cy="681"/>
            </a:xfrm>
            <a:prstGeom prst="rect">
              <a:avLst/>
            </a:prstGeom>
            <a:solidFill>
              <a:srgbClr val="339966">
                <a:alpha val="58038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l"/>
              <a:endParaRPr lang="th-TH" sz="3200" b="1">
                <a:latin typeface="BrowalliaUPC" pitchFamily="34" charset="-34"/>
                <a:cs typeface="BrowalliaUPC" pitchFamily="34" charset="-34"/>
              </a:endParaRPr>
            </a:p>
          </p:txBody>
        </p:sp>
        <p:pic>
          <p:nvPicPr>
            <p:cNvPr id="12305" name="Picture 14" descr="logo1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921" y="73"/>
              <a:ext cx="594" cy="5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2295" name="Rectangle 18"/>
          <p:cNvSpPr>
            <a:spLocks noChangeArrowheads="1"/>
          </p:cNvSpPr>
          <p:nvPr/>
        </p:nvSpPr>
        <p:spPr bwMode="auto">
          <a:xfrm>
            <a:off x="0" y="6669088"/>
            <a:ext cx="9144000" cy="188912"/>
          </a:xfrm>
          <a:prstGeom prst="rect">
            <a:avLst/>
          </a:prstGeom>
          <a:gradFill rotWithShape="1">
            <a:gsLst>
              <a:gs pos="0">
                <a:srgbClr val="006600"/>
              </a:gs>
              <a:gs pos="100000">
                <a:srgbClr val="002F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th-TH" sz="3200" b="1">
              <a:solidFill>
                <a:srgbClr val="006600"/>
              </a:solidFill>
              <a:latin typeface="BrowalliaUPC" pitchFamily="34" charset="-34"/>
              <a:cs typeface="BrowalliaUPC" pitchFamily="34" charset="-34"/>
            </a:endParaRPr>
          </a:p>
        </p:txBody>
      </p:sp>
      <p:grpSp>
        <p:nvGrpSpPr>
          <p:cNvPr id="4" name="Group 19"/>
          <p:cNvGrpSpPr>
            <a:grpSpLocks/>
          </p:cNvGrpSpPr>
          <p:nvPr/>
        </p:nvGrpSpPr>
        <p:grpSpPr bwMode="auto">
          <a:xfrm>
            <a:off x="3810000" y="1325563"/>
            <a:ext cx="574675" cy="579437"/>
            <a:chOff x="385" y="2158"/>
            <a:chExt cx="362" cy="365"/>
          </a:xfrm>
        </p:grpSpPr>
        <p:grpSp>
          <p:nvGrpSpPr>
            <p:cNvPr id="5" name="Group 8"/>
            <p:cNvGrpSpPr>
              <a:grpSpLocks/>
            </p:cNvGrpSpPr>
            <p:nvPr/>
          </p:nvGrpSpPr>
          <p:grpSpPr bwMode="auto">
            <a:xfrm>
              <a:off x="385" y="2160"/>
              <a:ext cx="362" cy="363"/>
              <a:chOff x="2016" y="1920"/>
              <a:chExt cx="1680" cy="1680"/>
            </a:xfrm>
          </p:grpSpPr>
          <p:sp>
            <p:nvSpPr>
              <p:cNvPr id="12299" name="Oval 9"/>
              <p:cNvSpPr>
                <a:spLocks noChangeArrowheads="1"/>
              </p:cNvSpPr>
              <p:nvPr/>
            </p:nvSpPr>
            <p:spPr bwMode="gray">
              <a:xfrm>
                <a:off x="2016" y="1920"/>
                <a:ext cx="1680" cy="1680"/>
              </a:xfrm>
              <a:prstGeom prst="ellipse">
                <a:avLst/>
              </a:prstGeom>
              <a:gradFill rotWithShape="1">
                <a:gsLst>
                  <a:gs pos="0">
                    <a:srgbClr val="FF6600"/>
                  </a:gs>
                  <a:gs pos="100000">
                    <a:srgbClr val="742E00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th-TH" sz="3200" b="1">
                  <a:latin typeface="BrowalliaUPC" pitchFamily="34" charset="-34"/>
                  <a:cs typeface="BrowalliaUPC" pitchFamily="34" charset="-34"/>
                </a:endParaRPr>
              </a:p>
            </p:txBody>
          </p:sp>
          <p:sp>
            <p:nvSpPr>
              <p:cNvPr id="12300" name="Freeform 10"/>
              <p:cNvSpPr>
                <a:spLocks/>
              </p:cNvSpPr>
              <p:nvPr/>
            </p:nvSpPr>
            <p:spPr bwMode="gray">
              <a:xfrm>
                <a:off x="2208" y="1948"/>
                <a:ext cx="1296" cy="634"/>
              </a:xfrm>
              <a:custGeom>
                <a:avLst/>
                <a:gdLst>
                  <a:gd name="T0" fmla="*/ 1095 w 1321"/>
                  <a:gd name="T1" fmla="*/ 141 h 712"/>
                  <a:gd name="T2" fmla="*/ 1109 w 1321"/>
                  <a:gd name="T3" fmla="*/ 156 h 712"/>
                  <a:gd name="T4" fmla="*/ 1112 w 1321"/>
                  <a:gd name="T5" fmla="*/ 170 h 712"/>
                  <a:gd name="T6" fmla="*/ 1107 w 1321"/>
                  <a:gd name="T7" fmla="*/ 182 h 712"/>
                  <a:gd name="T8" fmla="*/ 1093 w 1321"/>
                  <a:gd name="T9" fmla="*/ 192 h 712"/>
                  <a:gd name="T10" fmla="*/ 1071 w 1321"/>
                  <a:gd name="T11" fmla="*/ 204 h 712"/>
                  <a:gd name="T12" fmla="*/ 1043 w 1321"/>
                  <a:gd name="T13" fmla="*/ 213 h 712"/>
                  <a:gd name="T14" fmla="*/ 1007 w 1321"/>
                  <a:gd name="T15" fmla="*/ 221 h 712"/>
                  <a:gd name="T16" fmla="*/ 966 w 1321"/>
                  <a:gd name="T17" fmla="*/ 229 h 712"/>
                  <a:gd name="T18" fmla="*/ 919 w 1321"/>
                  <a:gd name="T19" fmla="*/ 235 h 712"/>
                  <a:gd name="T20" fmla="*/ 868 w 1321"/>
                  <a:gd name="T21" fmla="*/ 240 h 712"/>
                  <a:gd name="T22" fmla="*/ 814 w 1321"/>
                  <a:gd name="T23" fmla="*/ 243 h 712"/>
                  <a:gd name="T24" fmla="*/ 754 w 1321"/>
                  <a:gd name="T25" fmla="*/ 248 h 712"/>
                  <a:gd name="T26" fmla="*/ 694 w 1321"/>
                  <a:gd name="T27" fmla="*/ 249 h 712"/>
                  <a:gd name="T28" fmla="*/ 670 w 1321"/>
                  <a:gd name="T29" fmla="*/ 250 h 712"/>
                  <a:gd name="T30" fmla="*/ 401 w 1321"/>
                  <a:gd name="T31" fmla="*/ 250 h 712"/>
                  <a:gd name="T32" fmla="*/ 397 w 1321"/>
                  <a:gd name="T33" fmla="*/ 250 h 712"/>
                  <a:gd name="T34" fmla="*/ 344 w 1321"/>
                  <a:gd name="T35" fmla="*/ 249 h 712"/>
                  <a:gd name="T36" fmla="*/ 293 w 1321"/>
                  <a:gd name="T37" fmla="*/ 248 h 712"/>
                  <a:gd name="T38" fmla="*/ 245 w 1321"/>
                  <a:gd name="T39" fmla="*/ 245 h 712"/>
                  <a:gd name="T40" fmla="*/ 199 w 1321"/>
                  <a:gd name="T41" fmla="*/ 242 h 712"/>
                  <a:gd name="T42" fmla="*/ 158 w 1321"/>
                  <a:gd name="T43" fmla="*/ 238 h 712"/>
                  <a:gd name="T44" fmla="*/ 120 w 1321"/>
                  <a:gd name="T45" fmla="*/ 232 h 712"/>
                  <a:gd name="T46" fmla="*/ 84 w 1321"/>
                  <a:gd name="T47" fmla="*/ 228 h 712"/>
                  <a:gd name="T48" fmla="*/ 58 w 1321"/>
                  <a:gd name="T49" fmla="*/ 222 h 712"/>
                  <a:gd name="T50" fmla="*/ 30 w 1321"/>
                  <a:gd name="T51" fmla="*/ 214 h 712"/>
                  <a:gd name="T52" fmla="*/ 18 w 1321"/>
                  <a:gd name="T53" fmla="*/ 205 h 712"/>
                  <a:gd name="T54" fmla="*/ 6 w 1321"/>
                  <a:gd name="T55" fmla="*/ 195 h 712"/>
                  <a:gd name="T56" fmla="*/ 0 w 1321"/>
                  <a:gd name="T57" fmla="*/ 184 h 712"/>
                  <a:gd name="T58" fmla="*/ 0 w 1321"/>
                  <a:gd name="T59" fmla="*/ 183 h 712"/>
                  <a:gd name="T60" fmla="*/ 4 w 1321"/>
                  <a:gd name="T61" fmla="*/ 170 h 712"/>
                  <a:gd name="T62" fmla="*/ 16 w 1321"/>
                  <a:gd name="T63" fmla="*/ 157 h 712"/>
                  <a:gd name="T64" fmla="*/ 42 w 1321"/>
                  <a:gd name="T65" fmla="*/ 130 h 712"/>
                  <a:gd name="T66" fmla="*/ 77 w 1321"/>
                  <a:gd name="T67" fmla="*/ 105 h 712"/>
                  <a:gd name="T68" fmla="*/ 124 w 1321"/>
                  <a:gd name="T69" fmla="*/ 83 h 712"/>
                  <a:gd name="T70" fmla="*/ 172 w 1321"/>
                  <a:gd name="T71" fmla="*/ 61 h 712"/>
                  <a:gd name="T72" fmla="*/ 227 w 1321"/>
                  <a:gd name="T73" fmla="*/ 43 h 712"/>
                  <a:gd name="T74" fmla="*/ 287 w 1321"/>
                  <a:gd name="T75" fmla="*/ 29 h 712"/>
                  <a:gd name="T76" fmla="*/ 349 w 1321"/>
                  <a:gd name="T77" fmla="*/ 16 h 712"/>
                  <a:gd name="T78" fmla="*/ 419 w 1321"/>
                  <a:gd name="T79" fmla="*/ 8 h 712"/>
                  <a:gd name="T80" fmla="*/ 489 w 1321"/>
                  <a:gd name="T81" fmla="*/ 4 h 712"/>
                  <a:gd name="T82" fmla="*/ 562 w 1321"/>
                  <a:gd name="T83" fmla="*/ 0 h 712"/>
                  <a:gd name="T84" fmla="*/ 562 w 1321"/>
                  <a:gd name="T85" fmla="*/ 0 h 712"/>
                  <a:gd name="T86" fmla="*/ 639 w 1321"/>
                  <a:gd name="T87" fmla="*/ 4 h 712"/>
                  <a:gd name="T88" fmla="*/ 713 w 1321"/>
                  <a:gd name="T89" fmla="*/ 8 h 712"/>
                  <a:gd name="T90" fmla="*/ 785 w 1321"/>
                  <a:gd name="T91" fmla="*/ 18 h 712"/>
                  <a:gd name="T92" fmla="*/ 851 w 1321"/>
                  <a:gd name="T93" fmla="*/ 32 h 712"/>
                  <a:gd name="T94" fmla="*/ 911 w 1321"/>
                  <a:gd name="T95" fmla="*/ 48 h 712"/>
                  <a:gd name="T96" fmla="*/ 967 w 1321"/>
                  <a:gd name="T97" fmla="*/ 69 h 712"/>
                  <a:gd name="T98" fmla="*/ 1017 w 1321"/>
                  <a:gd name="T99" fmla="*/ 90 h 712"/>
                  <a:gd name="T100" fmla="*/ 1060 w 1321"/>
                  <a:gd name="T101" fmla="*/ 114 h 712"/>
                  <a:gd name="T102" fmla="*/ 1095 w 1321"/>
                  <a:gd name="T103" fmla="*/ 141 h 712"/>
                  <a:gd name="T104" fmla="*/ 1095 w 1321"/>
                  <a:gd name="T105" fmla="*/ 141 h 712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1321"/>
                  <a:gd name="T160" fmla="*/ 0 h 712"/>
                  <a:gd name="T161" fmla="*/ 1321 w 1321"/>
                  <a:gd name="T162" fmla="*/ 712 h 712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FF6600"/>
                  </a:gs>
                </a:gsLst>
                <a:lin ang="5400000" scaled="1"/>
              </a:gradFill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l"/>
                <a:endParaRPr lang="th-TH" sz="3200" b="1">
                  <a:latin typeface="BrowalliaUPC" pitchFamily="34" charset="-34"/>
                  <a:cs typeface="BrowalliaUPC" pitchFamily="34" charset="-34"/>
                </a:endParaRPr>
              </a:p>
            </p:txBody>
          </p:sp>
        </p:grpSp>
        <p:sp>
          <p:nvSpPr>
            <p:cNvPr id="12298" name="Text Box 11"/>
            <p:cNvSpPr txBox="1">
              <a:spLocks noChangeArrowheads="1"/>
            </p:cNvSpPr>
            <p:nvPr/>
          </p:nvSpPr>
          <p:spPr bwMode="gray">
            <a:xfrm>
              <a:off x="476" y="2158"/>
              <a:ext cx="227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0" hangingPunct="0"/>
              <a:r>
                <a:rPr lang="th-TH" sz="3200" b="1">
                  <a:latin typeface="BrowalliaUPC" pitchFamily="34" charset="-34"/>
                  <a:cs typeface="BrowalliaUPC" pitchFamily="34" charset="-34"/>
                </a:rPr>
                <a:t>2</a:t>
              </a:r>
              <a:endParaRPr lang="en-US" sz="3200" b="1">
                <a:latin typeface="BrowalliaUPC" pitchFamily="34" charset="-34"/>
                <a:cs typeface="BrowalliaUPC" pitchFamily="34" charset="-34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132002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5"/>
          <p:cNvGrpSpPr>
            <a:grpSpLocks/>
          </p:cNvGrpSpPr>
          <p:nvPr/>
        </p:nvGrpSpPr>
        <p:grpSpPr bwMode="auto">
          <a:xfrm>
            <a:off x="0" y="0"/>
            <a:ext cx="9144000" cy="6624638"/>
            <a:chOff x="0" y="-17"/>
            <a:chExt cx="5760" cy="4173"/>
          </a:xfrm>
        </p:grpSpPr>
        <p:grpSp>
          <p:nvGrpSpPr>
            <p:cNvPr id="3" name="Group 24"/>
            <p:cNvGrpSpPr>
              <a:grpSpLocks/>
            </p:cNvGrpSpPr>
            <p:nvPr/>
          </p:nvGrpSpPr>
          <p:grpSpPr bwMode="auto">
            <a:xfrm>
              <a:off x="113" y="572"/>
              <a:ext cx="5489" cy="3584"/>
              <a:chOff x="113" y="572"/>
              <a:chExt cx="5489" cy="3584"/>
            </a:xfrm>
          </p:grpSpPr>
          <p:sp>
            <p:nvSpPr>
              <p:cNvPr id="13327" name="Rectangle 8"/>
              <p:cNvSpPr>
                <a:spLocks noChangeArrowheads="1"/>
              </p:cNvSpPr>
              <p:nvPr/>
            </p:nvSpPr>
            <p:spPr bwMode="auto">
              <a:xfrm>
                <a:off x="113" y="572"/>
                <a:ext cx="5489" cy="7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th-TH" b="1" i="1">
                    <a:solidFill>
                      <a:schemeClr val="folHlink"/>
                    </a:solidFill>
                    <a:latin typeface="BrowalliaUPC" pitchFamily="34" charset="-34"/>
                    <a:cs typeface="BrowalliaUPC" pitchFamily="34" charset="-34"/>
                  </a:rPr>
                  <a:t>           </a:t>
                </a:r>
                <a:r>
                  <a:rPr lang="th-TH" b="1" i="1">
                    <a:solidFill>
                      <a:srgbClr val="CC0000"/>
                    </a:solidFill>
                    <a:latin typeface="BrowalliaUPC" pitchFamily="34" charset="-34"/>
                    <a:cs typeface="BrowalliaUPC" pitchFamily="34" charset="-34"/>
                  </a:rPr>
                  <a:t>มติ ครม. 21 เม.ย. 52  -  ด่วนที่สุด ที่ นร 0505/ว 89 ลว. 28 เม.ย. 52</a:t>
                </a:r>
                <a:r>
                  <a:rPr lang="th-TH" b="1" i="1">
                    <a:latin typeface="BrowalliaUPC" pitchFamily="34" charset="-34"/>
                    <a:cs typeface="BrowalliaUPC" pitchFamily="34" charset="-34"/>
                  </a:rPr>
                  <a:t> </a:t>
                </a:r>
                <a:r>
                  <a:rPr lang="th-TH" b="1" i="1">
                    <a:solidFill>
                      <a:srgbClr val="006600"/>
                    </a:solidFill>
                    <a:latin typeface="BrowalliaUPC" pitchFamily="34" charset="-34"/>
                    <a:cs typeface="BrowalliaUPC" pitchFamily="34" charset="-34"/>
                  </a:rPr>
                  <a:t>**</a:t>
                </a:r>
              </a:p>
              <a:p>
                <a:pPr algn="ctr"/>
                <a:r>
                  <a:rPr lang="th-TH" b="1" i="1">
                    <a:latin typeface="BrowalliaUPC" pitchFamily="34" charset="-34"/>
                    <a:cs typeface="BrowalliaUPC" pitchFamily="34" charset="-34"/>
                  </a:rPr>
                  <a:t>     เรื่อง ข้อเสนอมาตรการเพื่อลดผลกระทบจากปัญหาวิกฤตเศรษฐกิจ ต่อภาค</a:t>
                </a:r>
              </a:p>
              <a:p>
                <a:pPr algn="ctr"/>
                <a:r>
                  <a:rPr lang="th-TH" b="1" i="1">
                    <a:latin typeface="BrowalliaUPC" pitchFamily="34" charset="-34"/>
                    <a:cs typeface="BrowalliaUPC" pitchFamily="34" charset="-34"/>
                  </a:rPr>
                  <a:t>    อุตสาหกรรมไทย </a:t>
                </a:r>
                <a:r>
                  <a:rPr lang="th-TH" b="1" i="1">
                    <a:solidFill>
                      <a:srgbClr val="CC0000"/>
                    </a:solidFill>
                    <a:latin typeface="BrowalliaUPC" pitchFamily="34" charset="-34"/>
                    <a:cs typeface="BrowalliaUPC" pitchFamily="34" charset="-34"/>
                  </a:rPr>
                  <a:t>(การใช้พัสดุที่ผลิตในประเทศหรือเป็นกิจการของคนไทย)</a:t>
                </a:r>
              </a:p>
            </p:txBody>
          </p:sp>
          <p:sp>
            <p:nvSpPr>
              <p:cNvPr id="13328" name="AutoShape 9"/>
              <p:cNvSpPr>
                <a:spLocks noChangeArrowheads="1"/>
              </p:cNvSpPr>
              <p:nvPr/>
            </p:nvSpPr>
            <p:spPr bwMode="auto">
              <a:xfrm>
                <a:off x="1247" y="1797"/>
                <a:ext cx="3311" cy="1769"/>
              </a:xfrm>
              <a:custGeom>
                <a:avLst/>
                <a:gdLst>
                  <a:gd name="T0" fmla="*/ 3311 w 21600"/>
                  <a:gd name="T1" fmla="*/ 885 h 21600"/>
                  <a:gd name="T2" fmla="*/ 1656 w 21600"/>
                  <a:gd name="T3" fmla="*/ 1769 h 21600"/>
                  <a:gd name="T4" fmla="*/ 0 w 21600"/>
                  <a:gd name="T5" fmla="*/ 885 h 21600"/>
                  <a:gd name="T6" fmla="*/ 1656 w 21600"/>
                  <a:gd name="T7" fmla="*/ 0 h 21600"/>
                  <a:gd name="T8" fmla="*/ 0 60000 65536"/>
                  <a:gd name="T9" fmla="*/ 5898240 60000 65536"/>
                  <a:gd name="T10" fmla="*/ 11796480 60000 65536"/>
                  <a:gd name="T11" fmla="*/ 17694720 60000 65536"/>
                  <a:gd name="T12" fmla="*/ 5402 w 21600"/>
                  <a:gd name="T13" fmla="*/ 5397 h 21600"/>
                  <a:gd name="T14" fmla="*/ 16198 w 21600"/>
                  <a:gd name="T15" fmla="*/ 16203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5400" y="5400"/>
                    </a:moveTo>
                    <a:lnTo>
                      <a:pt x="9450" y="5400"/>
                    </a:lnTo>
                    <a:lnTo>
                      <a:pt x="9450" y="2700"/>
                    </a:lnTo>
                    <a:lnTo>
                      <a:pt x="8100" y="2700"/>
                    </a:lnTo>
                    <a:lnTo>
                      <a:pt x="10800" y="0"/>
                    </a:lnTo>
                    <a:lnTo>
                      <a:pt x="13500" y="2700"/>
                    </a:lnTo>
                    <a:lnTo>
                      <a:pt x="12150" y="2700"/>
                    </a:lnTo>
                    <a:lnTo>
                      <a:pt x="12150" y="5400"/>
                    </a:lnTo>
                    <a:lnTo>
                      <a:pt x="16200" y="5400"/>
                    </a:lnTo>
                    <a:lnTo>
                      <a:pt x="16200" y="9450"/>
                    </a:lnTo>
                    <a:lnTo>
                      <a:pt x="18900" y="9450"/>
                    </a:lnTo>
                    <a:lnTo>
                      <a:pt x="18900" y="8100"/>
                    </a:lnTo>
                    <a:lnTo>
                      <a:pt x="21600" y="10800"/>
                    </a:lnTo>
                    <a:lnTo>
                      <a:pt x="18900" y="13500"/>
                    </a:lnTo>
                    <a:lnTo>
                      <a:pt x="18900" y="12150"/>
                    </a:lnTo>
                    <a:lnTo>
                      <a:pt x="16200" y="12150"/>
                    </a:lnTo>
                    <a:lnTo>
                      <a:pt x="16200" y="16200"/>
                    </a:lnTo>
                    <a:lnTo>
                      <a:pt x="12150" y="16200"/>
                    </a:lnTo>
                    <a:lnTo>
                      <a:pt x="12150" y="18900"/>
                    </a:lnTo>
                    <a:lnTo>
                      <a:pt x="13500" y="18900"/>
                    </a:lnTo>
                    <a:lnTo>
                      <a:pt x="10800" y="21600"/>
                    </a:lnTo>
                    <a:lnTo>
                      <a:pt x="8100" y="18900"/>
                    </a:lnTo>
                    <a:lnTo>
                      <a:pt x="9450" y="18900"/>
                    </a:lnTo>
                    <a:lnTo>
                      <a:pt x="9450" y="16200"/>
                    </a:lnTo>
                    <a:lnTo>
                      <a:pt x="5400" y="16200"/>
                    </a:lnTo>
                    <a:lnTo>
                      <a:pt x="5400" y="12150"/>
                    </a:lnTo>
                    <a:lnTo>
                      <a:pt x="2700" y="12150"/>
                    </a:lnTo>
                    <a:lnTo>
                      <a:pt x="2700" y="13500"/>
                    </a:lnTo>
                    <a:lnTo>
                      <a:pt x="0" y="10800"/>
                    </a:lnTo>
                    <a:lnTo>
                      <a:pt x="2700" y="8100"/>
                    </a:lnTo>
                    <a:lnTo>
                      <a:pt x="2700" y="9450"/>
                    </a:lnTo>
                    <a:lnTo>
                      <a:pt x="5400" y="9450"/>
                    </a:lnTo>
                    <a:close/>
                  </a:path>
                </a:pathLst>
              </a:custGeom>
              <a:solidFill>
                <a:srgbClr val="FFFF00">
                  <a:alpha val="47058"/>
                </a:srgbClr>
              </a:solidFill>
              <a:ln w="9525">
                <a:noFill/>
                <a:miter lim="800000"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none" anchor="ctr"/>
              <a:lstStyle/>
              <a:p>
                <a:pPr algn="ctr"/>
                <a:r>
                  <a:rPr lang="th-TH" b="1">
                    <a:solidFill>
                      <a:srgbClr val="CC0000"/>
                    </a:solidFill>
                    <a:latin typeface="BrowalliaUPC" pitchFamily="34" charset="-34"/>
                    <a:cs typeface="BrowalliaUPC" pitchFamily="34" charset="-34"/>
                  </a:rPr>
                  <a:t>ระเบียบพัสดุฯ 35 ข้อ 16</a:t>
                </a:r>
              </a:p>
              <a:p>
                <a:pPr algn="ctr"/>
                <a:endParaRPr lang="th-TH" b="1">
                  <a:latin typeface="BrowalliaUPC" pitchFamily="34" charset="-34"/>
                  <a:cs typeface="BrowalliaUPC" pitchFamily="34" charset="-34"/>
                </a:endParaRPr>
              </a:p>
              <a:p>
                <a:pPr algn="ctr"/>
                <a:r>
                  <a:rPr lang="th-TH" b="1">
                    <a:solidFill>
                      <a:srgbClr val="CC0000"/>
                    </a:solidFill>
                    <a:latin typeface="BrowalliaUPC" pitchFamily="34" charset="-34"/>
                    <a:cs typeface="BrowalliaUPC" pitchFamily="34" charset="-34"/>
                  </a:rPr>
                  <a:t>มติ ครม. 29 พ.ค. 50 (ว.83)</a:t>
                </a:r>
              </a:p>
            </p:txBody>
          </p:sp>
          <p:sp>
            <p:nvSpPr>
              <p:cNvPr id="13329" name="Rectangle 10"/>
              <p:cNvSpPr>
                <a:spLocks noChangeArrowheads="1"/>
              </p:cNvSpPr>
              <p:nvPr/>
            </p:nvSpPr>
            <p:spPr bwMode="auto">
              <a:xfrm>
                <a:off x="2290" y="1480"/>
                <a:ext cx="1225" cy="271"/>
              </a:xfrm>
              <a:prstGeom prst="rect">
                <a:avLst/>
              </a:prstGeom>
              <a:noFill/>
              <a:ln w="38100" cmpd="dbl">
                <a:solidFill>
                  <a:srgbClr val="00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th-TH" b="1">
                    <a:solidFill>
                      <a:srgbClr val="0000FF"/>
                    </a:solidFill>
                    <a:latin typeface="BrowalliaUPC" pitchFamily="34" charset="-34"/>
                    <a:cs typeface="BrowalliaUPC" pitchFamily="34" charset="-34"/>
                  </a:rPr>
                  <a:t>ส่วนราชการ</a:t>
                </a:r>
              </a:p>
            </p:txBody>
          </p:sp>
          <p:sp>
            <p:nvSpPr>
              <p:cNvPr id="13330" name="Rectangle 11"/>
              <p:cNvSpPr>
                <a:spLocks noChangeArrowheads="1"/>
              </p:cNvSpPr>
              <p:nvPr/>
            </p:nvSpPr>
            <p:spPr bwMode="auto">
              <a:xfrm>
                <a:off x="4649" y="2387"/>
                <a:ext cx="907" cy="590"/>
              </a:xfrm>
              <a:prstGeom prst="rect">
                <a:avLst/>
              </a:prstGeom>
              <a:noFill/>
              <a:ln w="38100" cmpd="dbl">
                <a:solidFill>
                  <a:srgbClr val="008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th-TH" b="1">
                    <a:solidFill>
                      <a:srgbClr val="006600"/>
                    </a:solidFill>
                    <a:latin typeface="BrowalliaUPC" pitchFamily="34" charset="-34"/>
                    <a:cs typeface="BrowalliaUPC" pitchFamily="34" charset="-34"/>
                  </a:rPr>
                  <a:t>องค์ปกครอง</a:t>
                </a:r>
              </a:p>
              <a:p>
                <a:pPr algn="ctr"/>
                <a:r>
                  <a:rPr lang="th-TH" b="1">
                    <a:solidFill>
                      <a:srgbClr val="006600"/>
                    </a:solidFill>
                    <a:latin typeface="BrowalliaUPC" pitchFamily="34" charset="-34"/>
                    <a:cs typeface="BrowalliaUPC" pitchFamily="34" charset="-34"/>
                  </a:rPr>
                  <a:t>ส่วนท้องถิ่น</a:t>
                </a:r>
              </a:p>
            </p:txBody>
          </p:sp>
          <p:sp>
            <p:nvSpPr>
              <p:cNvPr id="13331" name="Rectangle 12"/>
              <p:cNvSpPr>
                <a:spLocks noChangeArrowheads="1"/>
              </p:cNvSpPr>
              <p:nvPr/>
            </p:nvSpPr>
            <p:spPr bwMode="auto">
              <a:xfrm>
                <a:off x="113" y="2386"/>
                <a:ext cx="1089" cy="590"/>
              </a:xfrm>
              <a:prstGeom prst="rect">
                <a:avLst/>
              </a:prstGeom>
              <a:noFill/>
              <a:ln w="38100" cmpd="dbl">
                <a:solidFill>
                  <a:srgbClr val="0066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th-TH" b="1">
                    <a:solidFill>
                      <a:srgbClr val="006600"/>
                    </a:solidFill>
                    <a:latin typeface="BrowalliaUPC" pitchFamily="34" charset="-34"/>
                    <a:cs typeface="BrowalliaUPC" pitchFamily="34" charset="-34"/>
                  </a:rPr>
                  <a:t>รัฐวิสาหกิจและ</a:t>
                </a:r>
              </a:p>
              <a:p>
                <a:pPr algn="ctr"/>
                <a:r>
                  <a:rPr lang="th-TH" b="1">
                    <a:solidFill>
                      <a:srgbClr val="006600"/>
                    </a:solidFill>
                    <a:latin typeface="BrowalliaUPC" pitchFamily="34" charset="-34"/>
                    <a:cs typeface="BrowalliaUPC" pitchFamily="34" charset="-34"/>
                  </a:rPr>
                  <a:t>องค์การมหาชน</a:t>
                </a:r>
              </a:p>
            </p:txBody>
          </p:sp>
          <p:sp>
            <p:nvSpPr>
              <p:cNvPr id="13332" name="Rectangle 13"/>
              <p:cNvSpPr>
                <a:spLocks noChangeArrowheads="1"/>
              </p:cNvSpPr>
              <p:nvPr/>
            </p:nvSpPr>
            <p:spPr bwMode="auto">
              <a:xfrm>
                <a:off x="793" y="3612"/>
                <a:ext cx="4355" cy="544"/>
              </a:xfrm>
              <a:prstGeom prst="rect">
                <a:avLst/>
              </a:prstGeom>
              <a:noFill/>
              <a:ln w="38100" cmpd="dbl">
                <a:solidFill>
                  <a:srgbClr val="00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th-TH" b="1">
                    <a:latin typeface="BrowalliaUPC" pitchFamily="34" charset="-34"/>
                    <a:cs typeface="BrowalliaUPC" pitchFamily="34" charset="-34"/>
                  </a:rPr>
                  <a:t>ไม่ให้ขัดหรือแย้ง กับข้อตกลงระหว่างประเทศ</a:t>
                </a:r>
              </a:p>
              <a:p>
                <a:pPr algn="ctr"/>
                <a:r>
                  <a:rPr lang="en-US" b="1" i="1">
                    <a:solidFill>
                      <a:srgbClr val="0000FF"/>
                    </a:solidFill>
                    <a:latin typeface="BrowalliaUPC" pitchFamily="34" charset="-34"/>
                    <a:cs typeface="BrowalliaUPC" pitchFamily="34" charset="-34"/>
                  </a:rPr>
                  <a:t>Ex.</a:t>
                </a:r>
                <a:r>
                  <a:rPr lang="th-TH" b="1" i="1">
                    <a:solidFill>
                      <a:srgbClr val="0000FF"/>
                    </a:solidFill>
                    <a:latin typeface="BrowalliaUPC" pitchFamily="34" charset="-34"/>
                    <a:cs typeface="BrowalliaUPC" pitchFamily="34" charset="-34"/>
                  </a:rPr>
                  <a:t> ข้อตกลงขององค์การการค้าโลก การประกวดราคานานาชาติ เป็นต้น</a:t>
                </a:r>
              </a:p>
            </p:txBody>
          </p:sp>
          <p:sp>
            <p:nvSpPr>
              <p:cNvPr id="13333" name="Oval 14"/>
              <p:cNvSpPr>
                <a:spLocks noChangeArrowheads="1"/>
              </p:cNvSpPr>
              <p:nvPr/>
            </p:nvSpPr>
            <p:spPr bwMode="auto">
              <a:xfrm>
                <a:off x="2789" y="2568"/>
                <a:ext cx="227" cy="227"/>
              </a:xfrm>
              <a:prstGeom prst="ellipse">
                <a:avLst/>
              </a:prstGeom>
              <a:solidFill>
                <a:srgbClr val="CC0000"/>
              </a:solidFill>
              <a:ln w="9525">
                <a:noFill/>
                <a:round/>
                <a:headEnd/>
                <a:tailEnd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txBody>
              <a:bodyPr wrap="none" anchor="ctr"/>
              <a:lstStyle/>
              <a:p>
                <a:pPr algn="ctr"/>
                <a:r>
                  <a:rPr lang="th-TH" b="1">
                    <a:solidFill>
                      <a:schemeClr val="bg1"/>
                    </a:solidFill>
                    <a:latin typeface="BrowalliaUPC" pitchFamily="34" charset="-34"/>
                    <a:cs typeface="BrowalliaUPC" pitchFamily="34" charset="-34"/>
                  </a:rPr>
                  <a:t>+</a:t>
                </a:r>
              </a:p>
            </p:txBody>
          </p:sp>
          <p:sp>
            <p:nvSpPr>
              <p:cNvPr id="13334" name="Rectangle 15"/>
              <p:cNvSpPr>
                <a:spLocks noChangeArrowheads="1"/>
              </p:cNvSpPr>
              <p:nvPr/>
            </p:nvSpPr>
            <p:spPr bwMode="auto">
              <a:xfrm>
                <a:off x="2562" y="1842"/>
                <a:ext cx="680" cy="2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th-TH" b="1">
                    <a:latin typeface="BrowalliaUPC" pitchFamily="34" charset="-34"/>
                    <a:cs typeface="BrowalliaUPC" pitchFamily="34" charset="-34"/>
                  </a:rPr>
                  <a:t>เคร่งครัด</a:t>
                </a:r>
              </a:p>
            </p:txBody>
          </p:sp>
          <p:sp>
            <p:nvSpPr>
              <p:cNvPr id="13335" name="Rectangle 16"/>
              <p:cNvSpPr>
                <a:spLocks noChangeArrowheads="1"/>
              </p:cNvSpPr>
              <p:nvPr/>
            </p:nvSpPr>
            <p:spPr bwMode="auto">
              <a:xfrm>
                <a:off x="1202" y="2568"/>
                <a:ext cx="998" cy="2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th-TH" b="1">
                    <a:latin typeface="BrowalliaUPC" pitchFamily="34" charset="-34"/>
                    <a:cs typeface="BrowalliaUPC" pitchFamily="34" charset="-34"/>
                  </a:rPr>
                  <a:t>ขอความร่วมมือ</a:t>
                </a:r>
              </a:p>
            </p:txBody>
          </p:sp>
          <p:sp>
            <p:nvSpPr>
              <p:cNvPr id="13336" name="Rectangle 18"/>
              <p:cNvSpPr>
                <a:spLocks noChangeArrowheads="1"/>
              </p:cNvSpPr>
              <p:nvPr/>
            </p:nvSpPr>
            <p:spPr bwMode="auto">
              <a:xfrm>
                <a:off x="3651" y="2568"/>
                <a:ext cx="998" cy="2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th-TH" b="1">
                    <a:latin typeface="BrowalliaUPC" pitchFamily="34" charset="-34"/>
                    <a:cs typeface="BrowalliaUPC" pitchFamily="34" charset="-34"/>
                  </a:rPr>
                  <a:t>ขอความร่วมมือ</a:t>
                </a:r>
              </a:p>
            </p:txBody>
          </p:sp>
          <p:sp>
            <p:nvSpPr>
              <p:cNvPr id="13337" name="Rectangle 19"/>
              <p:cNvSpPr>
                <a:spLocks noChangeArrowheads="1"/>
              </p:cNvSpPr>
              <p:nvPr/>
            </p:nvSpPr>
            <p:spPr bwMode="auto">
              <a:xfrm>
                <a:off x="2562" y="3294"/>
                <a:ext cx="726" cy="2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th-TH" b="1">
                    <a:latin typeface="BrowalliaUPC" pitchFamily="34" charset="-34"/>
                    <a:cs typeface="BrowalliaUPC" pitchFamily="34" charset="-34"/>
                  </a:rPr>
                  <a:t>ระวัง</a:t>
                </a:r>
              </a:p>
            </p:txBody>
          </p:sp>
        </p:grpSp>
        <p:sp>
          <p:nvSpPr>
            <p:cNvPr id="13322" name="Rectangle 29"/>
            <p:cNvSpPr>
              <a:spLocks noChangeArrowheads="1"/>
            </p:cNvSpPr>
            <p:nvPr/>
          </p:nvSpPr>
          <p:spPr bwMode="auto">
            <a:xfrm>
              <a:off x="0" y="-17"/>
              <a:ext cx="4604" cy="588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th-TH" sz="3600" b="1" i="1">
                  <a:solidFill>
                    <a:srgbClr val="FFFF00"/>
                  </a:solidFill>
                  <a:latin typeface="BrowalliaUPC" pitchFamily="34" charset="-34"/>
                  <a:cs typeface="BrowalliaUPC" pitchFamily="34" charset="-34"/>
                </a:rPr>
                <a:t> </a:t>
              </a:r>
              <a:r>
                <a:rPr lang="th-TH" sz="3600" b="1">
                  <a:solidFill>
                    <a:srgbClr val="FFFF00"/>
                  </a:solidFill>
                  <a:latin typeface="BrowalliaUPC" pitchFamily="34" charset="-34"/>
                  <a:cs typeface="BrowalliaUPC" pitchFamily="34" charset="-34"/>
                </a:rPr>
                <a:t>หลักเกณฑ์การใช้พัสดุที่ผลิตในประเทศ</a:t>
              </a:r>
            </a:p>
          </p:txBody>
        </p:sp>
        <p:sp>
          <p:nvSpPr>
            <p:cNvPr id="13323" name="Rectangle 30"/>
            <p:cNvSpPr>
              <a:spLocks noChangeArrowheads="1"/>
            </p:cNvSpPr>
            <p:nvPr/>
          </p:nvSpPr>
          <p:spPr bwMode="auto">
            <a:xfrm>
              <a:off x="5556" y="-17"/>
              <a:ext cx="204" cy="589"/>
            </a:xfrm>
            <a:prstGeom prst="rect">
              <a:avLst/>
            </a:prstGeom>
            <a:solidFill>
              <a:srgbClr val="99CC00">
                <a:alpha val="52156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 b="1">
                <a:latin typeface="BrowalliaUPC" pitchFamily="34" charset="-34"/>
                <a:cs typeface="BrowalliaUPC" pitchFamily="34" charset="-34"/>
              </a:endParaRPr>
            </a:p>
          </p:txBody>
        </p:sp>
        <p:sp>
          <p:nvSpPr>
            <p:cNvPr id="13324" name="Rectangle 31"/>
            <p:cNvSpPr>
              <a:spLocks noChangeArrowheads="1"/>
            </p:cNvSpPr>
            <p:nvPr/>
          </p:nvSpPr>
          <p:spPr bwMode="auto">
            <a:xfrm>
              <a:off x="4649" y="-17"/>
              <a:ext cx="454" cy="588"/>
            </a:xfrm>
            <a:prstGeom prst="rect">
              <a:avLst/>
            </a:prstGeom>
            <a:solidFill>
              <a:srgbClr val="808000">
                <a:alpha val="76862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 b="1">
                <a:latin typeface="BrowalliaUPC" pitchFamily="34" charset="-34"/>
                <a:cs typeface="BrowalliaUPC" pitchFamily="34" charset="-34"/>
              </a:endParaRPr>
            </a:p>
          </p:txBody>
        </p:sp>
        <p:sp>
          <p:nvSpPr>
            <p:cNvPr id="13325" name="Rectangle 32"/>
            <p:cNvSpPr>
              <a:spLocks noChangeArrowheads="1"/>
            </p:cNvSpPr>
            <p:nvPr/>
          </p:nvSpPr>
          <p:spPr bwMode="auto">
            <a:xfrm>
              <a:off x="5148" y="-17"/>
              <a:ext cx="363" cy="588"/>
            </a:xfrm>
            <a:prstGeom prst="rect">
              <a:avLst/>
            </a:prstGeom>
            <a:solidFill>
              <a:srgbClr val="339966">
                <a:alpha val="58038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 b="1">
                <a:latin typeface="BrowalliaUPC" pitchFamily="34" charset="-34"/>
                <a:cs typeface="BrowalliaUPC" pitchFamily="34" charset="-34"/>
              </a:endParaRPr>
            </a:p>
          </p:txBody>
        </p:sp>
        <p:pic>
          <p:nvPicPr>
            <p:cNvPr id="13326" name="Picture 14" descr="logo1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967" y="61"/>
              <a:ext cx="453" cy="4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" name="Group 36"/>
          <p:cNvGrpSpPr>
            <a:grpSpLocks/>
          </p:cNvGrpSpPr>
          <p:nvPr/>
        </p:nvGrpSpPr>
        <p:grpSpPr bwMode="auto">
          <a:xfrm>
            <a:off x="755650" y="908050"/>
            <a:ext cx="574675" cy="579438"/>
            <a:chOff x="385" y="2158"/>
            <a:chExt cx="362" cy="365"/>
          </a:xfrm>
        </p:grpSpPr>
        <p:grpSp>
          <p:nvGrpSpPr>
            <p:cNvPr id="5" name="Group 8"/>
            <p:cNvGrpSpPr>
              <a:grpSpLocks/>
            </p:cNvGrpSpPr>
            <p:nvPr/>
          </p:nvGrpSpPr>
          <p:grpSpPr bwMode="auto">
            <a:xfrm>
              <a:off x="385" y="2160"/>
              <a:ext cx="362" cy="363"/>
              <a:chOff x="2016" y="1920"/>
              <a:chExt cx="1680" cy="1680"/>
            </a:xfrm>
          </p:grpSpPr>
          <p:sp>
            <p:nvSpPr>
              <p:cNvPr id="13319" name="Oval 9"/>
              <p:cNvSpPr>
                <a:spLocks noChangeArrowheads="1"/>
              </p:cNvSpPr>
              <p:nvPr/>
            </p:nvSpPr>
            <p:spPr bwMode="gray">
              <a:xfrm>
                <a:off x="2016" y="1920"/>
                <a:ext cx="1680" cy="1680"/>
              </a:xfrm>
              <a:prstGeom prst="ellipse">
                <a:avLst/>
              </a:prstGeom>
              <a:gradFill rotWithShape="1">
                <a:gsLst>
                  <a:gs pos="0">
                    <a:srgbClr val="FF6600"/>
                  </a:gs>
                  <a:gs pos="100000">
                    <a:srgbClr val="742E00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th-TH" b="1">
                  <a:latin typeface="BrowalliaUPC" pitchFamily="34" charset="-34"/>
                  <a:cs typeface="BrowalliaUPC" pitchFamily="34" charset="-34"/>
                </a:endParaRPr>
              </a:p>
            </p:txBody>
          </p:sp>
          <p:sp>
            <p:nvSpPr>
              <p:cNvPr id="13320" name="Freeform 10"/>
              <p:cNvSpPr>
                <a:spLocks/>
              </p:cNvSpPr>
              <p:nvPr/>
            </p:nvSpPr>
            <p:spPr bwMode="gray">
              <a:xfrm>
                <a:off x="2208" y="1948"/>
                <a:ext cx="1296" cy="634"/>
              </a:xfrm>
              <a:custGeom>
                <a:avLst/>
                <a:gdLst>
                  <a:gd name="T0" fmla="*/ 1095 w 1321"/>
                  <a:gd name="T1" fmla="*/ 141 h 712"/>
                  <a:gd name="T2" fmla="*/ 1109 w 1321"/>
                  <a:gd name="T3" fmla="*/ 156 h 712"/>
                  <a:gd name="T4" fmla="*/ 1112 w 1321"/>
                  <a:gd name="T5" fmla="*/ 170 h 712"/>
                  <a:gd name="T6" fmla="*/ 1107 w 1321"/>
                  <a:gd name="T7" fmla="*/ 182 h 712"/>
                  <a:gd name="T8" fmla="*/ 1093 w 1321"/>
                  <a:gd name="T9" fmla="*/ 192 h 712"/>
                  <a:gd name="T10" fmla="*/ 1071 w 1321"/>
                  <a:gd name="T11" fmla="*/ 204 h 712"/>
                  <a:gd name="T12" fmla="*/ 1043 w 1321"/>
                  <a:gd name="T13" fmla="*/ 213 h 712"/>
                  <a:gd name="T14" fmla="*/ 1007 w 1321"/>
                  <a:gd name="T15" fmla="*/ 221 h 712"/>
                  <a:gd name="T16" fmla="*/ 966 w 1321"/>
                  <a:gd name="T17" fmla="*/ 229 h 712"/>
                  <a:gd name="T18" fmla="*/ 919 w 1321"/>
                  <a:gd name="T19" fmla="*/ 235 h 712"/>
                  <a:gd name="T20" fmla="*/ 868 w 1321"/>
                  <a:gd name="T21" fmla="*/ 240 h 712"/>
                  <a:gd name="T22" fmla="*/ 814 w 1321"/>
                  <a:gd name="T23" fmla="*/ 243 h 712"/>
                  <a:gd name="T24" fmla="*/ 754 w 1321"/>
                  <a:gd name="T25" fmla="*/ 248 h 712"/>
                  <a:gd name="T26" fmla="*/ 694 w 1321"/>
                  <a:gd name="T27" fmla="*/ 249 h 712"/>
                  <a:gd name="T28" fmla="*/ 670 w 1321"/>
                  <a:gd name="T29" fmla="*/ 250 h 712"/>
                  <a:gd name="T30" fmla="*/ 401 w 1321"/>
                  <a:gd name="T31" fmla="*/ 250 h 712"/>
                  <a:gd name="T32" fmla="*/ 397 w 1321"/>
                  <a:gd name="T33" fmla="*/ 250 h 712"/>
                  <a:gd name="T34" fmla="*/ 344 w 1321"/>
                  <a:gd name="T35" fmla="*/ 249 h 712"/>
                  <a:gd name="T36" fmla="*/ 293 w 1321"/>
                  <a:gd name="T37" fmla="*/ 248 h 712"/>
                  <a:gd name="T38" fmla="*/ 245 w 1321"/>
                  <a:gd name="T39" fmla="*/ 245 h 712"/>
                  <a:gd name="T40" fmla="*/ 199 w 1321"/>
                  <a:gd name="T41" fmla="*/ 242 h 712"/>
                  <a:gd name="T42" fmla="*/ 158 w 1321"/>
                  <a:gd name="T43" fmla="*/ 238 h 712"/>
                  <a:gd name="T44" fmla="*/ 120 w 1321"/>
                  <a:gd name="T45" fmla="*/ 232 h 712"/>
                  <a:gd name="T46" fmla="*/ 84 w 1321"/>
                  <a:gd name="T47" fmla="*/ 228 h 712"/>
                  <a:gd name="T48" fmla="*/ 58 w 1321"/>
                  <a:gd name="T49" fmla="*/ 222 h 712"/>
                  <a:gd name="T50" fmla="*/ 30 w 1321"/>
                  <a:gd name="T51" fmla="*/ 214 h 712"/>
                  <a:gd name="T52" fmla="*/ 18 w 1321"/>
                  <a:gd name="T53" fmla="*/ 205 h 712"/>
                  <a:gd name="T54" fmla="*/ 6 w 1321"/>
                  <a:gd name="T55" fmla="*/ 195 h 712"/>
                  <a:gd name="T56" fmla="*/ 0 w 1321"/>
                  <a:gd name="T57" fmla="*/ 184 h 712"/>
                  <a:gd name="T58" fmla="*/ 0 w 1321"/>
                  <a:gd name="T59" fmla="*/ 183 h 712"/>
                  <a:gd name="T60" fmla="*/ 4 w 1321"/>
                  <a:gd name="T61" fmla="*/ 170 h 712"/>
                  <a:gd name="T62" fmla="*/ 16 w 1321"/>
                  <a:gd name="T63" fmla="*/ 157 h 712"/>
                  <a:gd name="T64" fmla="*/ 42 w 1321"/>
                  <a:gd name="T65" fmla="*/ 130 h 712"/>
                  <a:gd name="T66" fmla="*/ 77 w 1321"/>
                  <a:gd name="T67" fmla="*/ 105 h 712"/>
                  <a:gd name="T68" fmla="*/ 124 w 1321"/>
                  <a:gd name="T69" fmla="*/ 83 h 712"/>
                  <a:gd name="T70" fmla="*/ 172 w 1321"/>
                  <a:gd name="T71" fmla="*/ 61 h 712"/>
                  <a:gd name="T72" fmla="*/ 227 w 1321"/>
                  <a:gd name="T73" fmla="*/ 43 h 712"/>
                  <a:gd name="T74" fmla="*/ 287 w 1321"/>
                  <a:gd name="T75" fmla="*/ 29 h 712"/>
                  <a:gd name="T76" fmla="*/ 349 w 1321"/>
                  <a:gd name="T77" fmla="*/ 16 h 712"/>
                  <a:gd name="T78" fmla="*/ 419 w 1321"/>
                  <a:gd name="T79" fmla="*/ 8 h 712"/>
                  <a:gd name="T80" fmla="*/ 489 w 1321"/>
                  <a:gd name="T81" fmla="*/ 4 h 712"/>
                  <a:gd name="T82" fmla="*/ 562 w 1321"/>
                  <a:gd name="T83" fmla="*/ 0 h 712"/>
                  <a:gd name="T84" fmla="*/ 562 w 1321"/>
                  <a:gd name="T85" fmla="*/ 0 h 712"/>
                  <a:gd name="T86" fmla="*/ 639 w 1321"/>
                  <a:gd name="T87" fmla="*/ 4 h 712"/>
                  <a:gd name="T88" fmla="*/ 713 w 1321"/>
                  <a:gd name="T89" fmla="*/ 8 h 712"/>
                  <a:gd name="T90" fmla="*/ 785 w 1321"/>
                  <a:gd name="T91" fmla="*/ 18 h 712"/>
                  <a:gd name="T92" fmla="*/ 851 w 1321"/>
                  <a:gd name="T93" fmla="*/ 32 h 712"/>
                  <a:gd name="T94" fmla="*/ 911 w 1321"/>
                  <a:gd name="T95" fmla="*/ 48 h 712"/>
                  <a:gd name="T96" fmla="*/ 967 w 1321"/>
                  <a:gd name="T97" fmla="*/ 69 h 712"/>
                  <a:gd name="T98" fmla="*/ 1017 w 1321"/>
                  <a:gd name="T99" fmla="*/ 90 h 712"/>
                  <a:gd name="T100" fmla="*/ 1060 w 1321"/>
                  <a:gd name="T101" fmla="*/ 114 h 712"/>
                  <a:gd name="T102" fmla="*/ 1095 w 1321"/>
                  <a:gd name="T103" fmla="*/ 141 h 712"/>
                  <a:gd name="T104" fmla="*/ 1095 w 1321"/>
                  <a:gd name="T105" fmla="*/ 141 h 712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1321"/>
                  <a:gd name="T160" fmla="*/ 0 h 712"/>
                  <a:gd name="T161" fmla="*/ 1321 w 1321"/>
                  <a:gd name="T162" fmla="*/ 712 h 712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FF6600"/>
                  </a:gs>
                </a:gsLst>
                <a:lin ang="5400000" scaled="1"/>
              </a:gradFill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h-TH" b="1">
                  <a:latin typeface="BrowalliaUPC" pitchFamily="34" charset="-34"/>
                  <a:cs typeface="BrowalliaUPC" pitchFamily="34" charset="-34"/>
                </a:endParaRPr>
              </a:p>
            </p:txBody>
          </p:sp>
        </p:grpSp>
        <p:sp>
          <p:nvSpPr>
            <p:cNvPr id="13318" name="Text Box 11"/>
            <p:cNvSpPr txBox="1">
              <a:spLocks noChangeArrowheads="1"/>
            </p:cNvSpPr>
            <p:nvPr/>
          </p:nvSpPr>
          <p:spPr bwMode="gray">
            <a:xfrm>
              <a:off x="476" y="2158"/>
              <a:ext cx="227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th-TH" b="1">
                  <a:latin typeface="BrowalliaUPC" pitchFamily="34" charset="-34"/>
                  <a:cs typeface="BrowalliaUPC" pitchFamily="34" charset="-34"/>
                </a:rPr>
                <a:t>1</a:t>
              </a:r>
              <a:endParaRPr lang="en-US" b="1">
                <a:latin typeface="BrowalliaUPC" pitchFamily="34" charset="-34"/>
                <a:cs typeface="BrowalliaUPC" pitchFamily="34" charset="-34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1426904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9115078E-6ED0-432C-AAF8-41350F6733C4}" type="slidenum">
              <a:rPr lang="en-US"/>
              <a:pPr/>
              <a:t>3</a:t>
            </a:fld>
            <a:endParaRPr lang="th-TH"/>
          </a:p>
        </p:txBody>
      </p:sp>
      <p:sp>
        <p:nvSpPr>
          <p:cNvPr id="40" name="สี่เหลี่ยมมุมมน 39"/>
          <p:cNvSpPr/>
          <p:nvPr/>
        </p:nvSpPr>
        <p:spPr>
          <a:xfrm>
            <a:off x="4191000" y="1143000"/>
            <a:ext cx="1857364" cy="762000"/>
          </a:xfrm>
          <a:prstGeom prst="roundRect">
            <a:avLst/>
          </a:prstGeom>
          <a:gradFill flip="none" rotWithShape="1">
            <a:gsLst>
              <a:gs pos="0">
                <a:srgbClr val="89C7ED">
                  <a:shade val="30000"/>
                  <a:satMod val="115000"/>
                </a:srgbClr>
              </a:gs>
              <a:gs pos="50000">
                <a:srgbClr val="89C7ED">
                  <a:shade val="67500"/>
                  <a:satMod val="115000"/>
                </a:srgbClr>
              </a:gs>
              <a:gs pos="100000">
                <a:srgbClr val="89C7ED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DSN Katreeya" pitchFamily="2" charset="-34"/>
                <a:cs typeface="JasmineUPC" pitchFamily="18" charset="-34"/>
              </a:rPr>
              <a:t>พัสดุ</a:t>
            </a:r>
            <a:endParaRPr lang="en-US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FF0000">
                    <a:alpha val="6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DSN Katreeya" pitchFamily="2" charset="-34"/>
              <a:cs typeface="JasmineUPC" pitchFamily="18" charset="-34"/>
            </a:endParaRPr>
          </a:p>
        </p:txBody>
      </p:sp>
      <p:grpSp>
        <p:nvGrpSpPr>
          <p:cNvPr id="2" name="กลุ่ม 78"/>
          <p:cNvGrpSpPr>
            <a:grpSpLocks/>
          </p:cNvGrpSpPr>
          <p:nvPr/>
        </p:nvGrpSpPr>
        <p:grpSpPr bwMode="auto">
          <a:xfrm>
            <a:off x="1066800" y="2286000"/>
            <a:ext cx="7561630" cy="892552"/>
            <a:chOff x="2285984" y="3276466"/>
            <a:chExt cx="6392351" cy="893341"/>
          </a:xfrm>
        </p:grpSpPr>
        <p:sp>
          <p:nvSpPr>
            <p:cNvPr id="61" name="TextBox 60"/>
            <p:cNvSpPr txBox="1"/>
            <p:nvPr/>
          </p:nvSpPr>
          <p:spPr>
            <a:xfrm>
              <a:off x="2629132" y="3276466"/>
              <a:ext cx="6049203" cy="8933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th-TH" sz="26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glow rad="101600">
                      <a:srgbClr val="0000FF">
                        <a:alpha val="60000"/>
                      </a:srgbClr>
                    </a:glow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DSN Katreeya" pitchFamily="2" charset="-34"/>
                  <a:cs typeface="JasmineUPC" pitchFamily="18" charset="-34"/>
                </a:rPr>
                <a:t>ระเบียบสำนักนายกรัฐมนตรีว่าด้วยการพัสดุ พ.ศ. 2535</a:t>
              </a:r>
            </a:p>
            <a:p>
              <a:pPr>
                <a:defRPr/>
              </a:pPr>
              <a:r>
                <a:rPr lang="th-TH" sz="26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glow rad="101600">
                      <a:srgbClr val="0000FF">
                        <a:alpha val="60000"/>
                      </a:srgbClr>
                    </a:glow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DSN Katreeya" pitchFamily="2" charset="-34"/>
                  <a:cs typeface="JasmineUPC" pitchFamily="18" charset="-34"/>
                </a:rPr>
                <a:t>และที่แก้ไขเพิ่มเติม </a:t>
              </a:r>
            </a:p>
          </p:txBody>
        </p:sp>
        <p:sp>
          <p:nvSpPr>
            <p:cNvPr id="71" name="เครื่องหมายบั้ง 70"/>
            <p:cNvSpPr/>
            <p:nvPr/>
          </p:nvSpPr>
          <p:spPr>
            <a:xfrm>
              <a:off x="2285984" y="3352733"/>
              <a:ext cx="214314" cy="286003"/>
            </a:xfrm>
            <a:prstGeom prst="chevron">
              <a:avLst/>
            </a:prstGeom>
            <a:solidFill>
              <a:srgbClr val="FF9966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 sz="2600">
                <a:solidFill>
                  <a:schemeClr val="tx1"/>
                </a:solidFill>
              </a:endParaRPr>
            </a:p>
          </p:txBody>
        </p:sp>
      </p:grpSp>
      <p:grpSp>
        <p:nvGrpSpPr>
          <p:cNvPr id="3" name="กลุ่ม 78"/>
          <p:cNvGrpSpPr>
            <a:grpSpLocks/>
          </p:cNvGrpSpPr>
          <p:nvPr/>
        </p:nvGrpSpPr>
        <p:grpSpPr bwMode="auto">
          <a:xfrm>
            <a:off x="1201370" y="3200401"/>
            <a:ext cx="7333030" cy="892552"/>
            <a:chOff x="2285984" y="2930087"/>
            <a:chExt cx="6199099" cy="893341"/>
          </a:xfrm>
        </p:grpSpPr>
        <p:sp>
          <p:nvSpPr>
            <p:cNvPr id="50" name="TextBox 49"/>
            <p:cNvSpPr txBox="1"/>
            <p:nvPr/>
          </p:nvSpPr>
          <p:spPr>
            <a:xfrm>
              <a:off x="2500298" y="2930087"/>
              <a:ext cx="5984785" cy="8933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th-TH" sz="26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glow rad="101600">
                      <a:srgbClr val="FF0000">
                        <a:alpha val="60000"/>
                      </a:srgbClr>
                    </a:glow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DSN Katreeya" pitchFamily="2" charset="-34"/>
                  <a:cs typeface="JasmineUPC" pitchFamily="18" charset="-34"/>
                </a:rPr>
                <a:t> ระเบียบ</a:t>
              </a:r>
              <a:r>
                <a:rPr lang="th-TH" sz="26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glow rad="101600">
                      <a:srgbClr val="FF0000">
                        <a:alpha val="60000"/>
                      </a:srgbClr>
                    </a:glow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DSN Katreeya" pitchFamily="2" charset="-34"/>
                  <a:cs typeface="JasmineUPC" pitchFamily="18" charset="-34"/>
                </a:rPr>
                <a:t>สำนักนายกรัฐมนตรีว่าด้วยการพัสดุ ด้วยวิธีการ</a:t>
              </a:r>
            </a:p>
            <a:p>
              <a:pPr>
                <a:defRPr/>
              </a:pPr>
              <a:r>
                <a:rPr lang="th-TH" sz="26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glow rad="101600">
                      <a:srgbClr val="FF0000">
                        <a:alpha val="60000"/>
                      </a:srgbClr>
                    </a:glow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DSN Katreeya" pitchFamily="2" charset="-34"/>
                  <a:cs typeface="JasmineUPC" pitchFamily="18" charset="-34"/>
                </a:rPr>
                <a:t> ทาง</a:t>
              </a:r>
              <a:r>
                <a:rPr lang="th-TH" sz="26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glow rad="101600">
                      <a:srgbClr val="FF0000">
                        <a:alpha val="60000"/>
                      </a:srgbClr>
                    </a:glow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DSN Katreeya" pitchFamily="2" charset="-34"/>
                  <a:cs typeface="JasmineUPC" pitchFamily="18" charset="-34"/>
                </a:rPr>
                <a:t>อิเล็กทรอนิกส์ พ.ศ. 2549 </a:t>
              </a:r>
            </a:p>
          </p:txBody>
        </p:sp>
        <p:sp>
          <p:nvSpPr>
            <p:cNvPr id="51" name="เครื่องหมายบั้ง 50"/>
            <p:cNvSpPr/>
            <p:nvPr/>
          </p:nvSpPr>
          <p:spPr>
            <a:xfrm>
              <a:off x="2285984" y="2949154"/>
              <a:ext cx="214314" cy="286003"/>
            </a:xfrm>
            <a:prstGeom prst="chevron">
              <a:avLst/>
            </a:prstGeom>
            <a:solidFill>
              <a:srgbClr val="FF9966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600">
                <a:solidFill>
                  <a:schemeClr val="tx1"/>
                </a:solidFill>
              </a:endParaRPr>
            </a:p>
          </p:txBody>
        </p:sp>
      </p:grpSp>
      <p:sp>
        <p:nvSpPr>
          <p:cNvPr id="44" name="สี่เหลี่ยมผืนผ้า 43"/>
          <p:cNvSpPr/>
          <p:nvPr/>
        </p:nvSpPr>
        <p:spPr>
          <a:xfrm>
            <a:off x="533400" y="1044714"/>
            <a:ext cx="3276600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th-TH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JasmineUPC" pitchFamily="18" charset="-34"/>
              </a:rPr>
              <a:t>กฎ / ระเบียบ</a:t>
            </a:r>
          </a:p>
        </p:txBody>
      </p:sp>
      <p:cxnSp>
        <p:nvCxnSpPr>
          <p:cNvPr id="52" name="ตัวเชื่อมต่อตรง 51"/>
          <p:cNvCxnSpPr/>
          <p:nvPr/>
        </p:nvCxnSpPr>
        <p:spPr>
          <a:xfrm>
            <a:off x="762000" y="1751013"/>
            <a:ext cx="2895600" cy="158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4" name="Group 48"/>
          <p:cNvGrpSpPr>
            <a:grpSpLocks/>
          </p:cNvGrpSpPr>
          <p:nvPr/>
        </p:nvGrpSpPr>
        <p:grpSpPr bwMode="auto">
          <a:xfrm>
            <a:off x="0" y="0"/>
            <a:ext cx="9144000" cy="857250"/>
            <a:chOff x="0" y="0"/>
            <a:chExt cx="9144000" cy="857250"/>
          </a:xfrm>
        </p:grpSpPr>
        <p:sp>
          <p:nvSpPr>
            <p:cNvPr id="53" name="สี่เหลี่ยมผืนผ้า 28"/>
            <p:cNvSpPr/>
            <p:nvPr/>
          </p:nvSpPr>
          <p:spPr>
            <a:xfrm>
              <a:off x="0" y="0"/>
              <a:ext cx="9144000" cy="857250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grpSp>
          <p:nvGrpSpPr>
            <p:cNvPr id="5" name="กลุ่ม 38"/>
            <p:cNvGrpSpPr>
              <a:grpSpLocks/>
            </p:cNvGrpSpPr>
            <p:nvPr/>
          </p:nvGrpSpPr>
          <p:grpSpPr bwMode="auto">
            <a:xfrm>
              <a:off x="3500438" y="55602"/>
              <a:ext cx="5643562" cy="763817"/>
              <a:chOff x="3500430" y="-177026"/>
              <a:chExt cx="5643602" cy="908576"/>
            </a:xfrm>
          </p:grpSpPr>
          <p:sp>
            <p:nvSpPr>
              <p:cNvPr id="64" name="สี่เหลี่ยมผืนผ้า 33"/>
              <p:cNvSpPr/>
              <p:nvPr/>
            </p:nvSpPr>
            <p:spPr>
              <a:xfrm>
                <a:off x="3500430" y="292222"/>
                <a:ext cx="5643570" cy="439328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r">
                  <a:defRPr/>
                </a:pPr>
                <a:r>
                  <a:rPr lang="en-US" sz="1800" b="1" dirty="0">
                    <a:ln w="900" cmpd="sng">
                      <a:solidFill>
                        <a:schemeClr val="accent1">
                          <a:satMod val="190000"/>
                          <a:alpha val="55000"/>
                        </a:schemeClr>
                      </a:solidFill>
                      <a:prstDash val="solid"/>
                    </a:ln>
                    <a:solidFill>
                      <a:schemeClr val="accent1">
                        <a:satMod val="200000"/>
                        <a:tint val="3000"/>
                      </a:schemeClr>
                    </a:solidFill>
                    <a:effectLst>
                      <a:innerShdw blurRad="101600" dist="76200" dir="5400000">
                        <a:schemeClr val="accent1">
                          <a:satMod val="190000"/>
                          <a:tint val="100000"/>
                          <a:alpha val="74000"/>
                        </a:schemeClr>
                      </a:innerShdw>
                    </a:effectLst>
                    <a:latin typeface="DSN Katreeya" pitchFamily="2" charset="-34"/>
                    <a:cs typeface="JasmineUPC" pitchFamily="18" charset="-34"/>
                  </a:rPr>
                  <a:t>The comptroller general’s Department</a:t>
                </a:r>
              </a:p>
            </p:txBody>
          </p:sp>
          <p:sp>
            <p:nvSpPr>
              <p:cNvPr id="65" name="สี่เหลี่ยมผืนผ้า 35"/>
              <p:cNvSpPr/>
              <p:nvPr/>
            </p:nvSpPr>
            <p:spPr bwMode="auto">
              <a:xfrm>
                <a:off x="5643570" y="-177026"/>
                <a:ext cx="3500462" cy="549160"/>
              </a:xfrm>
              <a:prstGeom prst="rect">
                <a:avLst/>
              </a:prstGeom>
              <a:noFill/>
            </p:spPr>
            <p:txBody>
              <a:bodyPr>
                <a:spAutoFit/>
                <a:scene3d>
                  <a:camera prst="orthographicFront">
                    <a:rot lat="0" lon="0" rev="0"/>
                  </a:camera>
                  <a:lightRig rig="glow" dir="t">
                    <a:rot lat="0" lon="0" rev="3600000"/>
                  </a:lightRig>
                </a:scene3d>
                <a:sp3d prstMaterial="softEdge">
                  <a:bevelT w="29210" h="16510"/>
                  <a:contourClr>
                    <a:schemeClr val="accent4">
                      <a:alpha val="95000"/>
                    </a:schemeClr>
                  </a:contourClr>
                </a:sp3d>
              </a:bodyPr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th-TH" b="1" dirty="0">
                    <a:ln w="3175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</a:ln>
                    <a:solidFill>
                      <a:srgbClr val="89C7ED"/>
                    </a:solidFill>
                    <a:effectLst>
                      <a:glow rad="63500">
                        <a:schemeClr val="accent5">
                          <a:satMod val="175000"/>
                          <a:alpha val="40000"/>
                        </a:schemeClr>
                      </a:glow>
                      <a:outerShdw blurRad="88000" dist="50800" dir="5040000" algn="tl">
                        <a:schemeClr val="accent4">
                          <a:tint val="80000"/>
                          <a:satMod val="250000"/>
                          <a:alpha val="45000"/>
                        </a:schemeClr>
                      </a:outerShdw>
                    </a:effectLst>
                    <a:latin typeface="DSN Erawan" pitchFamily="2" charset="-34"/>
                    <a:cs typeface="DSN Erawan" pitchFamily="2" charset="-34"/>
                  </a:rPr>
                  <a:t>กรมบัญชีกลาง</a:t>
                </a:r>
              </a:p>
            </p:txBody>
          </p:sp>
        </p:grpSp>
        <p:pic>
          <p:nvPicPr>
            <p:cNvPr id="30738" name="Picture 14" descr="logo1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427787" y="0"/>
              <a:ext cx="582613" cy="574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6" name="กลุ่ม 36"/>
            <p:cNvGrpSpPr>
              <a:grpSpLocks/>
            </p:cNvGrpSpPr>
            <p:nvPr/>
          </p:nvGrpSpPr>
          <p:grpSpPr bwMode="auto">
            <a:xfrm>
              <a:off x="0" y="0"/>
              <a:ext cx="1990726" cy="785813"/>
              <a:chOff x="-1" y="0"/>
              <a:chExt cx="1990726" cy="785817"/>
            </a:xfrm>
          </p:grpSpPr>
          <p:sp>
            <p:nvSpPr>
              <p:cNvPr id="57" name="วงรี 29"/>
              <p:cNvSpPr/>
              <p:nvPr/>
            </p:nvSpPr>
            <p:spPr>
              <a:xfrm>
                <a:off x="-1" y="0"/>
                <a:ext cx="785813" cy="785817"/>
              </a:xfrm>
              <a:prstGeom prst="ellipse">
                <a:avLst/>
              </a:prstGeom>
              <a:gradFill flip="none" rotWithShape="1">
                <a:gsLst>
                  <a:gs pos="0">
                    <a:srgbClr val="FFC000">
                      <a:shade val="30000"/>
                      <a:satMod val="115000"/>
                    </a:srgbClr>
                  </a:gs>
                  <a:gs pos="50000">
                    <a:srgbClr val="FFC000">
                      <a:shade val="67500"/>
                      <a:satMod val="115000"/>
                    </a:srgbClr>
                  </a:gs>
                  <a:gs pos="100000">
                    <a:srgbClr val="FFC000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63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58" name="วงรี 31"/>
              <p:cNvSpPr/>
              <p:nvPr/>
            </p:nvSpPr>
            <p:spPr>
              <a:xfrm>
                <a:off x="1571624" y="188914"/>
                <a:ext cx="419100" cy="438152"/>
              </a:xfrm>
              <a:prstGeom prst="ellipse">
                <a:avLst/>
              </a:prstGeom>
              <a:gradFill flip="none" rotWithShape="1">
                <a:gsLst>
                  <a:gs pos="0">
                    <a:srgbClr val="FF99CC">
                      <a:shade val="30000"/>
                      <a:satMod val="115000"/>
                    </a:srgbClr>
                  </a:gs>
                  <a:gs pos="50000">
                    <a:srgbClr val="FF99CC">
                      <a:shade val="67500"/>
                      <a:satMod val="115000"/>
                    </a:srgbClr>
                  </a:gs>
                  <a:gs pos="100000">
                    <a:srgbClr val="FF99CC">
                      <a:shade val="100000"/>
                      <a:satMod val="115000"/>
                    </a:srgbClr>
                  </a:gs>
                </a:gsLst>
                <a:lin ang="13500000" scaled="1"/>
                <a:tileRect/>
              </a:gra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59" name="วงรี 32"/>
              <p:cNvSpPr/>
              <p:nvPr/>
            </p:nvSpPr>
            <p:spPr>
              <a:xfrm>
                <a:off x="857249" y="61913"/>
                <a:ext cx="633413" cy="652465"/>
              </a:xfrm>
              <a:prstGeom prst="ellipse">
                <a:avLst/>
              </a:prstGeom>
              <a:gradFill flip="none" rotWithShape="1">
                <a:gsLst>
                  <a:gs pos="0">
                    <a:srgbClr val="92D050">
                      <a:shade val="30000"/>
                      <a:satMod val="115000"/>
                    </a:srgbClr>
                  </a:gs>
                  <a:gs pos="50000">
                    <a:srgbClr val="92D050">
                      <a:shade val="67500"/>
                      <a:satMod val="115000"/>
                    </a:srgbClr>
                  </a:gs>
                  <a:gs pos="100000">
                    <a:srgbClr val="92D050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63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cxnSp>
            <p:nvCxnSpPr>
              <p:cNvPr id="60" name="ตัวเชื่อมต่อตรง 34"/>
              <p:cNvCxnSpPr>
                <a:stCxn id="57" idx="2"/>
                <a:endCxn id="58" idx="6"/>
              </p:cNvCxnSpPr>
              <p:nvPr/>
            </p:nvCxnSpPr>
            <p:spPr>
              <a:xfrm rot="10800000" flipH="1" flipV="1">
                <a:off x="-1" y="392115"/>
                <a:ext cx="1990725" cy="1587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" name="Group 73"/>
          <p:cNvGrpSpPr>
            <a:grpSpLocks/>
          </p:cNvGrpSpPr>
          <p:nvPr/>
        </p:nvGrpSpPr>
        <p:grpSpPr bwMode="auto">
          <a:xfrm>
            <a:off x="1156939" y="4114802"/>
            <a:ext cx="7453661" cy="1292662"/>
            <a:chOff x="2286000" y="4884739"/>
            <a:chExt cx="6301033" cy="1293807"/>
          </a:xfrm>
        </p:grpSpPr>
        <p:sp>
          <p:nvSpPr>
            <p:cNvPr id="67" name="TextBox 66"/>
            <p:cNvSpPr txBox="1"/>
            <p:nvPr/>
          </p:nvSpPr>
          <p:spPr bwMode="auto">
            <a:xfrm>
              <a:off x="2531882" y="4884739"/>
              <a:ext cx="6055151" cy="12938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th-TH" sz="26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glow rad="101600">
                      <a:schemeClr val="tx1">
                        <a:alpha val="60000"/>
                      </a:schemeClr>
                    </a:glow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DSN Katreeya" pitchFamily="2" charset="-34"/>
                  <a:cs typeface="JasmineUPC" pitchFamily="18" charset="-34"/>
                </a:rPr>
                <a:t>ประกาศสำนักนายกรัฐมนตรี เรื่อง แนวทางปฏิบัติในการจัดหาพัสดุ </a:t>
              </a:r>
            </a:p>
            <a:p>
              <a:pPr>
                <a:defRPr/>
              </a:pPr>
              <a:r>
                <a:rPr lang="th-TH" sz="26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glow rad="101600">
                      <a:schemeClr val="tx1">
                        <a:alpha val="60000"/>
                      </a:schemeClr>
                    </a:glow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DSN Katreeya" pitchFamily="2" charset="-34"/>
                  <a:cs typeface="JasmineUPC" pitchFamily="18" charset="-34"/>
                </a:rPr>
                <a:t>ด้วยวิธีตลาดอิเล็กทรอนิกส์ (</a:t>
              </a:r>
              <a:r>
                <a:rPr lang="en-US" sz="26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glow rad="101600">
                      <a:schemeClr val="tx1">
                        <a:alpha val="60000"/>
                      </a:schemeClr>
                    </a:glow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Electronic Market : e –</a:t>
              </a:r>
              <a:r>
                <a:rPr lang="th-TH" sz="26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glow rad="101600">
                      <a:schemeClr val="tx1">
                        <a:alpha val="60000"/>
                      </a:schemeClr>
                    </a:glow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 </a:t>
              </a:r>
              <a:r>
                <a:rPr lang="en-US" sz="26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glow rad="101600">
                      <a:schemeClr val="tx1">
                        <a:alpha val="60000"/>
                      </a:schemeClr>
                    </a:glow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market</a:t>
              </a:r>
              <a:r>
                <a:rPr lang="th-TH" sz="26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glow rad="101600">
                      <a:schemeClr val="tx1">
                        <a:alpha val="60000"/>
                      </a:schemeClr>
                    </a:glow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DSN Katreeya" pitchFamily="2" charset="-34"/>
                  <a:cs typeface="JasmineUPC" pitchFamily="18" charset="-34"/>
                </a:rPr>
                <a:t>) และ</a:t>
              </a:r>
            </a:p>
            <a:p>
              <a:pPr>
                <a:defRPr/>
              </a:pPr>
              <a:r>
                <a:rPr lang="th-TH" sz="26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glow rad="101600">
                      <a:schemeClr val="tx1">
                        <a:alpha val="60000"/>
                      </a:schemeClr>
                    </a:glow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DSN Katreeya" pitchFamily="2" charset="-34"/>
                  <a:cs typeface="JasmineUPC" pitchFamily="18" charset="-34"/>
                </a:rPr>
                <a:t>ด้วยวิธีประกวดราคาอิเล็กทรอนิกส์ </a:t>
              </a:r>
              <a:r>
                <a:rPr lang="th-TH" sz="26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glow rad="101600">
                      <a:schemeClr val="tx1">
                        <a:alpha val="60000"/>
                      </a:schemeClr>
                    </a:glow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(</a:t>
              </a:r>
              <a:r>
                <a:rPr lang="en-US" sz="26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glow rad="101600">
                      <a:schemeClr val="tx1">
                        <a:alpha val="60000"/>
                      </a:schemeClr>
                    </a:glow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Electronic</a:t>
              </a:r>
              <a:r>
                <a:rPr lang="th-TH" sz="26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glow rad="101600">
                      <a:schemeClr val="tx1">
                        <a:alpha val="60000"/>
                      </a:schemeClr>
                    </a:glow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 </a:t>
              </a:r>
              <a:r>
                <a:rPr lang="en-US" sz="26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glow rad="101600">
                      <a:schemeClr val="tx1">
                        <a:alpha val="60000"/>
                      </a:schemeClr>
                    </a:glow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Bidding : : e –</a:t>
              </a:r>
              <a:r>
                <a:rPr lang="th-TH" sz="26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glow rad="101600">
                      <a:schemeClr val="tx1">
                        <a:alpha val="60000"/>
                      </a:schemeClr>
                    </a:glow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 </a:t>
              </a:r>
              <a:r>
                <a:rPr lang="en-US" sz="26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glow rad="101600">
                      <a:schemeClr val="tx1">
                        <a:alpha val="60000"/>
                      </a:schemeClr>
                    </a:glow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bidding</a:t>
              </a:r>
              <a:r>
                <a:rPr lang="th-TH" sz="26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glow rad="101600">
                      <a:schemeClr val="tx1">
                        <a:alpha val="60000"/>
                      </a:schemeClr>
                    </a:glow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)</a:t>
              </a:r>
              <a:endParaRPr lang="th-TH" sz="2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69" name="เครื่องหมายบั้ง 70"/>
            <p:cNvSpPr/>
            <p:nvPr/>
          </p:nvSpPr>
          <p:spPr bwMode="auto">
            <a:xfrm>
              <a:off x="2286000" y="4972126"/>
              <a:ext cx="214313" cy="286003"/>
            </a:xfrm>
            <a:prstGeom prst="chevron">
              <a:avLst/>
            </a:prstGeom>
            <a:solidFill>
              <a:srgbClr val="FF9966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600">
                <a:solidFill>
                  <a:schemeClr val="tx1"/>
                </a:solidFill>
              </a:endParaRPr>
            </a:p>
          </p:txBody>
        </p:sp>
      </p:grpSp>
      <p:grpSp>
        <p:nvGrpSpPr>
          <p:cNvPr id="8" name="Group 73"/>
          <p:cNvGrpSpPr>
            <a:grpSpLocks/>
          </p:cNvGrpSpPr>
          <p:nvPr/>
        </p:nvGrpSpPr>
        <p:grpSpPr bwMode="auto">
          <a:xfrm>
            <a:off x="1143000" y="5527357"/>
            <a:ext cx="7301261" cy="492443"/>
            <a:chOff x="2286000" y="4884740"/>
            <a:chExt cx="6172200" cy="492879"/>
          </a:xfrm>
        </p:grpSpPr>
        <p:sp>
          <p:nvSpPr>
            <p:cNvPr id="54" name="TextBox 53"/>
            <p:cNvSpPr txBox="1"/>
            <p:nvPr/>
          </p:nvSpPr>
          <p:spPr bwMode="auto">
            <a:xfrm>
              <a:off x="2531882" y="4884740"/>
              <a:ext cx="5926318" cy="49287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th-TH" sz="26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glow rad="101600">
                      <a:srgbClr val="00B050">
                        <a:alpha val="60000"/>
                      </a:srgbClr>
                    </a:glow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DSN Katreeya" pitchFamily="2" charset="-34"/>
                  <a:cs typeface="JasmineUPC" pitchFamily="18" charset="-34"/>
                </a:rPr>
                <a:t> กฎหมาย </a:t>
              </a:r>
              <a:r>
                <a:rPr lang="th-TH" sz="26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glow rad="101600">
                      <a:srgbClr val="00B050">
                        <a:alpha val="60000"/>
                      </a:srgbClr>
                    </a:glow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DSN Katreeya" pitchFamily="2" charset="-34"/>
                  <a:cs typeface="JasmineUPC" pitchFamily="18" charset="-34"/>
                </a:rPr>
                <a:t>ระเบียบ คำสั่ง ข้อบังคับ และมติ</a:t>
              </a:r>
              <a:r>
                <a:rPr lang="th-TH" sz="26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glow rad="101600">
                      <a:srgbClr val="00B050">
                        <a:alpha val="60000"/>
                      </a:srgbClr>
                    </a:glow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DSN Katreeya" pitchFamily="2" charset="-34"/>
                  <a:cs typeface="JasmineUPC" pitchFamily="18" charset="-34"/>
                </a:rPr>
                <a:t>คณะรัฐมนตรีที่เกี่ยวข้อง</a:t>
              </a:r>
              <a:endParaRPr lang="th-TH" sz="2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B05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DSN Katreeya" pitchFamily="2" charset="-34"/>
                <a:cs typeface="JasmineUPC" pitchFamily="18" charset="-34"/>
              </a:endParaRPr>
            </a:p>
          </p:txBody>
        </p:sp>
        <p:sp>
          <p:nvSpPr>
            <p:cNvPr id="55" name="เครื่องหมายบั้ง 70"/>
            <p:cNvSpPr/>
            <p:nvPr/>
          </p:nvSpPr>
          <p:spPr bwMode="auto">
            <a:xfrm>
              <a:off x="2286000" y="4972126"/>
              <a:ext cx="214313" cy="286003"/>
            </a:xfrm>
            <a:prstGeom prst="chevron">
              <a:avLst/>
            </a:prstGeom>
            <a:solidFill>
              <a:srgbClr val="FF9966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600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build="p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1520" y="1410989"/>
            <a:ext cx="8424862" cy="5186363"/>
          </a:xfrm>
        </p:spPr>
        <p:txBody>
          <a:bodyPr>
            <a:normAutofit/>
          </a:bodyPr>
          <a:lstStyle/>
          <a:p>
            <a:pPr algn="thaiDist" eaLnBrk="1" hangingPunct="1">
              <a:lnSpc>
                <a:spcPct val="90000"/>
              </a:lnSpc>
              <a:buFontTx/>
              <a:buNone/>
            </a:pPr>
            <a:r>
              <a:rPr lang="th-TH" sz="2800" b="1" i="1" dirty="0" smtClean="0">
                <a:solidFill>
                  <a:srgbClr val="FF6600"/>
                </a:solidFill>
                <a:latin typeface="BrowalliaUPC" pitchFamily="34" charset="-34"/>
                <a:cs typeface="BrowalliaUPC" pitchFamily="34" charset="-34"/>
              </a:rPr>
              <a:t> </a:t>
            </a:r>
            <a:r>
              <a:rPr lang="th-TH" sz="2800" b="1" i="1" dirty="0" smtClean="0">
                <a:solidFill>
                  <a:srgbClr val="CC0000"/>
                </a:solidFill>
                <a:latin typeface="BrowalliaUPC" pitchFamily="34" charset="-34"/>
                <a:cs typeface="BrowalliaUPC" pitchFamily="34" charset="-34"/>
              </a:rPr>
              <a:t>มติ ครม. 29 พ.ค. 50  -  ที่ </a:t>
            </a:r>
            <a:r>
              <a:rPr lang="th-TH" sz="2800" b="1" i="1" dirty="0" err="1" smtClean="0">
                <a:solidFill>
                  <a:srgbClr val="CC0000"/>
                </a:solidFill>
                <a:latin typeface="BrowalliaUPC" pitchFamily="34" charset="-34"/>
                <a:cs typeface="BrowalliaUPC" pitchFamily="34" charset="-34"/>
              </a:rPr>
              <a:t>นร</a:t>
            </a:r>
            <a:r>
              <a:rPr lang="th-TH" sz="2800" b="1" i="1" dirty="0" smtClean="0">
                <a:solidFill>
                  <a:srgbClr val="CC0000"/>
                </a:solidFill>
                <a:latin typeface="BrowalliaUPC" pitchFamily="34" charset="-34"/>
                <a:cs typeface="BrowalliaUPC" pitchFamily="34" charset="-34"/>
              </a:rPr>
              <a:t> 0505/ว 83 </a:t>
            </a:r>
            <a:r>
              <a:rPr lang="th-TH" sz="2800" b="1" i="1" dirty="0" err="1" smtClean="0">
                <a:solidFill>
                  <a:srgbClr val="CC0000"/>
                </a:solidFill>
                <a:latin typeface="BrowalliaUPC" pitchFamily="34" charset="-34"/>
                <a:cs typeface="BrowalliaUPC" pitchFamily="34" charset="-34"/>
              </a:rPr>
              <a:t>ลว.</a:t>
            </a:r>
            <a:r>
              <a:rPr lang="th-TH" sz="2800" b="1" i="1" dirty="0" smtClean="0">
                <a:solidFill>
                  <a:srgbClr val="CC0000"/>
                </a:solidFill>
                <a:latin typeface="BrowalliaUPC" pitchFamily="34" charset="-34"/>
                <a:cs typeface="BrowalliaUPC" pitchFamily="34" charset="-34"/>
              </a:rPr>
              <a:t> 30 พ.ค. 50</a:t>
            </a:r>
            <a:r>
              <a:rPr lang="th-TH" sz="2800" b="1" i="1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th-TH" sz="2800" b="1" i="1" dirty="0" smtClean="0">
                <a:solidFill>
                  <a:srgbClr val="006600"/>
                </a:solidFill>
                <a:latin typeface="BrowalliaUPC" pitchFamily="34" charset="-34"/>
                <a:cs typeface="BrowalliaUPC" pitchFamily="34" charset="-34"/>
              </a:rPr>
              <a:t>**</a:t>
            </a:r>
          </a:p>
          <a:p>
            <a:pPr algn="thaiDist" eaLnBrk="1" hangingPunct="1">
              <a:lnSpc>
                <a:spcPct val="90000"/>
              </a:lnSpc>
              <a:buFontTx/>
              <a:buNone/>
            </a:pPr>
            <a:r>
              <a:rPr lang="th-TH" sz="2800" b="1" dirty="0" smtClean="0">
                <a:solidFill>
                  <a:srgbClr val="0000FF"/>
                </a:solidFill>
                <a:latin typeface="BrowalliaUPC" pitchFamily="34" charset="-34"/>
                <a:cs typeface="BrowalliaUPC" pitchFamily="34" charset="-34"/>
              </a:rPr>
              <a:t>    1. การจัดหาพัสดุที่มีผลิตในประเทศ</a:t>
            </a:r>
          </a:p>
          <a:p>
            <a:pPr algn="thaiDist" eaLnBrk="1" hangingPunct="1">
              <a:lnSpc>
                <a:spcPct val="90000"/>
              </a:lnSpc>
              <a:buFontTx/>
              <a:buNone/>
            </a:pPr>
            <a:r>
              <a:rPr lang="th-TH" sz="2800" b="1" dirty="0" smtClean="0">
                <a:solidFill>
                  <a:srgbClr val="990000"/>
                </a:solidFill>
                <a:latin typeface="BrowalliaUPC" pitchFamily="34" charset="-34"/>
                <a:cs typeface="BrowalliaUPC" pitchFamily="34" charset="-34"/>
              </a:rPr>
              <a:t>        </a:t>
            </a:r>
            <a:r>
              <a:rPr lang="th-TH" sz="2800" b="1" dirty="0" smtClean="0">
                <a:solidFill>
                  <a:srgbClr val="0000FF"/>
                </a:solidFill>
                <a:latin typeface="BrowalliaUPC" pitchFamily="34" charset="-34"/>
                <a:cs typeface="BrowalliaUPC" pitchFamily="34" charset="-34"/>
              </a:rPr>
              <a:t>1.1 ให้หน่วยงานของรัฐใช้พัสดุที่ผลิตในประเทศ และ</a:t>
            </a:r>
            <a:r>
              <a:rPr lang="th-TH" sz="2800" b="1" i="1" dirty="0" smtClean="0">
                <a:solidFill>
                  <a:srgbClr val="CC0000"/>
                </a:solidFill>
                <a:latin typeface="BrowalliaUPC" pitchFamily="34" charset="-34"/>
                <a:cs typeface="BrowalliaUPC" pitchFamily="34" charset="-34"/>
              </a:rPr>
              <a:t>ถือปฏิบัติตาม  </a:t>
            </a:r>
          </a:p>
          <a:p>
            <a:pPr algn="thaiDist" eaLnBrk="1" hangingPunct="1">
              <a:lnSpc>
                <a:spcPct val="90000"/>
              </a:lnSpc>
              <a:buFontTx/>
              <a:buNone/>
            </a:pPr>
            <a:r>
              <a:rPr lang="th-TH" sz="2800" b="1" i="1" dirty="0" smtClean="0">
                <a:solidFill>
                  <a:srgbClr val="CC0000"/>
                </a:solidFill>
                <a:latin typeface="BrowalliaUPC" pitchFamily="34" charset="-34"/>
                <a:cs typeface="BrowalliaUPC" pitchFamily="34" charset="-34"/>
              </a:rPr>
              <a:t>              ระเบียบหรือข้อบังคับว่าด้วยการพัสดุของหน่วยงานผู้ดำเนินการ </a:t>
            </a:r>
          </a:p>
          <a:p>
            <a:pPr algn="thaiDist" eaLnBrk="1" hangingPunct="1">
              <a:lnSpc>
                <a:spcPct val="90000"/>
              </a:lnSpc>
              <a:buFontTx/>
              <a:buNone/>
            </a:pPr>
            <a:r>
              <a:rPr lang="th-TH" sz="2800" b="1" i="1" dirty="0" smtClean="0">
                <a:solidFill>
                  <a:srgbClr val="CC0000"/>
                </a:solidFill>
                <a:latin typeface="BrowalliaUPC" pitchFamily="34" charset="-34"/>
                <a:cs typeface="BrowalliaUPC" pitchFamily="34" charset="-34"/>
              </a:rPr>
              <a:t>              ในส่วนที่เกี่ยวข้องอย่างเคร่งครัด</a:t>
            </a:r>
            <a:endParaRPr lang="en-US" sz="2800" b="1" i="1" dirty="0" smtClean="0">
              <a:solidFill>
                <a:srgbClr val="CC0000"/>
              </a:solidFill>
              <a:latin typeface="BrowalliaUPC" pitchFamily="34" charset="-34"/>
              <a:cs typeface="BrowalliaUPC" pitchFamily="34" charset="-34"/>
            </a:endParaRPr>
          </a:p>
          <a:p>
            <a:pPr algn="thaiDist" eaLnBrk="1" hangingPunct="1">
              <a:lnSpc>
                <a:spcPct val="90000"/>
              </a:lnSpc>
              <a:buFontTx/>
              <a:buNone/>
            </a:pPr>
            <a:r>
              <a:rPr lang="en-US" sz="2800" b="1" dirty="0" smtClean="0">
                <a:solidFill>
                  <a:srgbClr val="0000FF"/>
                </a:solidFill>
                <a:latin typeface="BrowalliaUPC" pitchFamily="34" charset="-34"/>
                <a:cs typeface="BrowalliaUPC" pitchFamily="34" charset="-34"/>
              </a:rPr>
              <a:t>               </a:t>
            </a:r>
            <a:r>
              <a:rPr lang="th-TH" sz="2800" b="1" dirty="0" smtClean="0">
                <a:solidFill>
                  <a:srgbClr val="0000FF"/>
                </a:solidFill>
                <a:latin typeface="BrowalliaUPC" pitchFamily="34" charset="-34"/>
                <a:cs typeface="BrowalliaUPC" pitchFamily="34" charset="-34"/>
              </a:rPr>
              <a:t>ถ้าไม่มีพัสดุที่ผลิตในประเทศ ให้จัดหาตามหลักเกณฑ์ปกติ</a:t>
            </a:r>
          </a:p>
          <a:p>
            <a:pPr algn="thaiDist" eaLnBrk="1" hangingPunct="1">
              <a:lnSpc>
                <a:spcPct val="90000"/>
              </a:lnSpc>
              <a:buFontTx/>
              <a:buNone/>
            </a:pPr>
            <a:r>
              <a:rPr lang="th-TH" sz="2800" b="1" dirty="0" smtClean="0">
                <a:solidFill>
                  <a:srgbClr val="0000FF"/>
                </a:solidFill>
                <a:latin typeface="BrowalliaUPC" pitchFamily="34" charset="-34"/>
                <a:cs typeface="BrowalliaUPC" pitchFamily="34" charset="-34"/>
              </a:rPr>
              <a:t>         </a:t>
            </a:r>
            <a:r>
              <a:rPr lang="th-TH" sz="2800" b="1" dirty="0" smtClean="0">
                <a:latin typeface="BrowalliaUPC" pitchFamily="34" charset="-34"/>
                <a:cs typeface="BrowalliaUPC" pitchFamily="34" charset="-34"/>
              </a:rPr>
              <a:t>1.2 กรณีต่อไปนี้ ให้เสนอรัฐมนตรีพิจารณา</a:t>
            </a:r>
          </a:p>
          <a:p>
            <a:pPr algn="thaiDist" eaLnBrk="1" hangingPunct="1">
              <a:lnSpc>
                <a:spcPct val="90000"/>
              </a:lnSpc>
              <a:buFontTx/>
              <a:buNone/>
            </a:pPr>
            <a:r>
              <a:rPr lang="th-TH" sz="2800" b="1" dirty="0" smtClean="0">
                <a:latin typeface="BrowalliaUPC" pitchFamily="34" charset="-34"/>
                <a:cs typeface="BrowalliaUPC" pitchFamily="34" charset="-34"/>
              </a:rPr>
              <a:t>               </a:t>
            </a:r>
            <a:r>
              <a:rPr lang="th-TH" sz="2800" b="1" dirty="0" smtClean="0">
                <a:solidFill>
                  <a:srgbClr val="CC0000"/>
                </a:solidFill>
                <a:latin typeface="BrowalliaUPC" pitchFamily="34" charset="-34"/>
                <a:cs typeface="BrowalliaUPC" pitchFamily="34" charset="-34"/>
              </a:rPr>
              <a:t>**</a:t>
            </a:r>
            <a:r>
              <a:rPr lang="th-TH" sz="2800" b="1" dirty="0" smtClean="0">
                <a:solidFill>
                  <a:srgbClr val="FF6600"/>
                </a:solidFill>
                <a:latin typeface="BrowalliaUPC" pitchFamily="34" charset="-34"/>
                <a:cs typeface="BrowalliaUPC" pitchFamily="34" charset="-34"/>
              </a:rPr>
              <a:t> </a:t>
            </a:r>
            <a:r>
              <a:rPr lang="th-TH" sz="2800" b="1" dirty="0" smtClean="0">
                <a:latin typeface="BrowalliaUPC" pitchFamily="34" charset="-34"/>
                <a:cs typeface="BrowalliaUPC" pitchFamily="34" charset="-34"/>
              </a:rPr>
              <a:t>ถ้ามีพัสดุที่ผลิตในประเทศ แต่ไม่เพียงพอต่อความต้องการในประเทศ หรือมีน้อยราย หรือจำเป็นต้องใช้พัสดุที่ผลิตจากต่างประเทศ หรือจะต้องนำเข้าจากต่างประเทศในกรณีเป็นประโยชน์ยิ่งกว่า</a:t>
            </a:r>
          </a:p>
        </p:txBody>
      </p:sp>
      <p:sp>
        <p:nvSpPr>
          <p:cNvPr id="14339" name="Rectangle 11"/>
          <p:cNvSpPr>
            <a:spLocks noChangeArrowheads="1"/>
          </p:cNvSpPr>
          <p:nvPr/>
        </p:nvSpPr>
        <p:spPr bwMode="auto">
          <a:xfrm>
            <a:off x="0" y="6669088"/>
            <a:ext cx="9144000" cy="188912"/>
          </a:xfrm>
          <a:prstGeom prst="rect">
            <a:avLst/>
          </a:prstGeom>
          <a:gradFill rotWithShape="1">
            <a:gsLst>
              <a:gs pos="0">
                <a:srgbClr val="006600"/>
              </a:gs>
              <a:gs pos="100000">
                <a:srgbClr val="002F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th-TH" b="1">
              <a:solidFill>
                <a:srgbClr val="006600"/>
              </a:solidFill>
              <a:latin typeface="BrowalliaUPC" pitchFamily="34" charset="-34"/>
              <a:cs typeface="BrowalliaUPC" pitchFamily="34" charset="-34"/>
            </a:endParaRPr>
          </a:p>
        </p:txBody>
      </p:sp>
      <p:grpSp>
        <p:nvGrpSpPr>
          <p:cNvPr id="2" name="Group 30"/>
          <p:cNvGrpSpPr>
            <a:grpSpLocks/>
          </p:cNvGrpSpPr>
          <p:nvPr/>
        </p:nvGrpSpPr>
        <p:grpSpPr bwMode="auto">
          <a:xfrm>
            <a:off x="0" y="-26988"/>
            <a:ext cx="9144000" cy="1082676"/>
            <a:chOff x="0" y="-17"/>
            <a:chExt cx="5760" cy="682"/>
          </a:xfrm>
        </p:grpSpPr>
        <p:sp>
          <p:nvSpPr>
            <p:cNvPr id="14346" name="Rectangle 31"/>
            <p:cNvSpPr>
              <a:spLocks noChangeArrowheads="1"/>
            </p:cNvSpPr>
            <p:nvPr/>
          </p:nvSpPr>
          <p:spPr bwMode="auto">
            <a:xfrm>
              <a:off x="0" y="-17"/>
              <a:ext cx="4604" cy="681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th-TH" sz="4000" b="1" i="1">
                  <a:solidFill>
                    <a:srgbClr val="0033CC"/>
                  </a:solidFill>
                  <a:latin typeface="BrowalliaUPC" pitchFamily="34" charset="-34"/>
                  <a:cs typeface="BrowalliaUPC" pitchFamily="34" charset="-34"/>
                </a:rPr>
                <a:t> </a:t>
              </a:r>
              <a:r>
                <a:rPr lang="th-TH" sz="4400" b="1">
                  <a:solidFill>
                    <a:srgbClr val="FFFF00"/>
                  </a:solidFill>
                  <a:latin typeface="BrowalliaUPC" pitchFamily="34" charset="-34"/>
                  <a:cs typeface="BrowalliaUPC" pitchFamily="34" charset="-34"/>
                </a:rPr>
                <a:t>หลักเกณฑ์การใช้พัสดุที่ผลิตในประเทศ</a:t>
              </a:r>
            </a:p>
          </p:txBody>
        </p:sp>
        <p:sp>
          <p:nvSpPr>
            <p:cNvPr id="14347" name="Rectangle 32"/>
            <p:cNvSpPr>
              <a:spLocks noChangeArrowheads="1"/>
            </p:cNvSpPr>
            <p:nvPr/>
          </p:nvSpPr>
          <p:spPr bwMode="auto">
            <a:xfrm>
              <a:off x="5556" y="-17"/>
              <a:ext cx="204" cy="682"/>
            </a:xfrm>
            <a:prstGeom prst="rect">
              <a:avLst/>
            </a:prstGeom>
            <a:solidFill>
              <a:srgbClr val="99CC00">
                <a:alpha val="52156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 b="1">
                <a:latin typeface="BrowalliaUPC" pitchFamily="34" charset="-34"/>
                <a:cs typeface="BrowalliaUPC" pitchFamily="34" charset="-34"/>
              </a:endParaRPr>
            </a:p>
          </p:txBody>
        </p:sp>
        <p:sp>
          <p:nvSpPr>
            <p:cNvPr id="14348" name="Rectangle 33"/>
            <p:cNvSpPr>
              <a:spLocks noChangeArrowheads="1"/>
            </p:cNvSpPr>
            <p:nvPr/>
          </p:nvSpPr>
          <p:spPr bwMode="auto">
            <a:xfrm>
              <a:off x="4649" y="-17"/>
              <a:ext cx="454" cy="681"/>
            </a:xfrm>
            <a:prstGeom prst="rect">
              <a:avLst/>
            </a:prstGeom>
            <a:solidFill>
              <a:srgbClr val="808000">
                <a:alpha val="76862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 b="1">
                <a:latin typeface="BrowalliaUPC" pitchFamily="34" charset="-34"/>
                <a:cs typeface="BrowalliaUPC" pitchFamily="34" charset="-34"/>
              </a:endParaRPr>
            </a:p>
          </p:txBody>
        </p:sp>
        <p:sp>
          <p:nvSpPr>
            <p:cNvPr id="14349" name="Rectangle 34"/>
            <p:cNvSpPr>
              <a:spLocks noChangeArrowheads="1"/>
            </p:cNvSpPr>
            <p:nvPr/>
          </p:nvSpPr>
          <p:spPr bwMode="auto">
            <a:xfrm>
              <a:off x="5148" y="-17"/>
              <a:ext cx="363" cy="681"/>
            </a:xfrm>
            <a:prstGeom prst="rect">
              <a:avLst/>
            </a:prstGeom>
            <a:solidFill>
              <a:srgbClr val="339966">
                <a:alpha val="58038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 b="1">
                <a:latin typeface="BrowalliaUPC" pitchFamily="34" charset="-34"/>
                <a:cs typeface="BrowalliaUPC" pitchFamily="34" charset="-34"/>
              </a:endParaRPr>
            </a:p>
          </p:txBody>
        </p:sp>
        <p:pic>
          <p:nvPicPr>
            <p:cNvPr id="14350" name="Picture 14" descr="logo1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921" y="73"/>
              <a:ext cx="594" cy="5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oup 36"/>
          <p:cNvGrpSpPr>
            <a:grpSpLocks/>
          </p:cNvGrpSpPr>
          <p:nvPr/>
        </p:nvGrpSpPr>
        <p:grpSpPr bwMode="auto">
          <a:xfrm>
            <a:off x="7092280" y="1340768"/>
            <a:ext cx="574675" cy="579437"/>
            <a:chOff x="385" y="2158"/>
            <a:chExt cx="362" cy="365"/>
          </a:xfrm>
        </p:grpSpPr>
        <p:grpSp>
          <p:nvGrpSpPr>
            <p:cNvPr id="4" name="Group 8"/>
            <p:cNvGrpSpPr>
              <a:grpSpLocks/>
            </p:cNvGrpSpPr>
            <p:nvPr/>
          </p:nvGrpSpPr>
          <p:grpSpPr bwMode="auto">
            <a:xfrm>
              <a:off x="385" y="2160"/>
              <a:ext cx="362" cy="363"/>
              <a:chOff x="2016" y="1920"/>
              <a:chExt cx="1680" cy="1680"/>
            </a:xfrm>
          </p:grpSpPr>
          <p:sp>
            <p:nvSpPr>
              <p:cNvPr id="14344" name="Oval 9"/>
              <p:cNvSpPr>
                <a:spLocks noChangeArrowheads="1"/>
              </p:cNvSpPr>
              <p:nvPr/>
            </p:nvSpPr>
            <p:spPr bwMode="gray">
              <a:xfrm>
                <a:off x="2016" y="1920"/>
                <a:ext cx="1680" cy="1680"/>
              </a:xfrm>
              <a:prstGeom prst="ellipse">
                <a:avLst/>
              </a:prstGeom>
              <a:gradFill rotWithShape="1">
                <a:gsLst>
                  <a:gs pos="0">
                    <a:srgbClr val="FF6600"/>
                  </a:gs>
                  <a:gs pos="100000">
                    <a:srgbClr val="742E00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th-TH" sz="1800" b="1">
                  <a:latin typeface="BrowalliaUPC" pitchFamily="34" charset="-34"/>
                  <a:cs typeface="BrowalliaUPC" pitchFamily="34" charset="-34"/>
                </a:endParaRPr>
              </a:p>
            </p:txBody>
          </p:sp>
          <p:sp>
            <p:nvSpPr>
              <p:cNvPr id="14345" name="Freeform 10"/>
              <p:cNvSpPr>
                <a:spLocks/>
              </p:cNvSpPr>
              <p:nvPr/>
            </p:nvSpPr>
            <p:spPr bwMode="gray">
              <a:xfrm>
                <a:off x="2208" y="1948"/>
                <a:ext cx="1296" cy="634"/>
              </a:xfrm>
              <a:custGeom>
                <a:avLst/>
                <a:gdLst>
                  <a:gd name="T0" fmla="*/ 1095 w 1321"/>
                  <a:gd name="T1" fmla="*/ 141 h 712"/>
                  <a:gd name="T2" fmla="*/ 1109 w 1321"/>
                  <a:gd name="T3" fmla="*/ 156 h 712"/>
                  <a:gd name="T4" fmla="*/ 1112 w 1321"/>
                  <a:gd name="T5" fmla="*/ 170 h 712"/>
                  <a:gd name="T6" fmla="*/ 1107 w 1321"/>
                  <a:gd name="T7" fmla="*/ 182 h 712"/>
                  <a:gd name="T8" fmla="*/ 1093 w 1321"/>
                  <a:gd name="T9" fmla="*/ 192 h 712"/>
                  <a:gd name="T10" fmla="*/ 1071 w 1321"/>
                  <a:gd name="T11" fmla="*/ 204 h 712"/>
                  <a:gd name="T12" fmla="*/ 1043 w 1321"/>
                  <a:gd name="T13" fmla="*/ 213 h 712"/>
                  <a:gd name="T14" fmla="*/ 1007 w 1321"/>
                  <a:gd name="T15" fmla="*/ 221 h 712"/>
                  <a:gd name="T16" fmla="*/ 966 w 1321"/>
                  <a:gd name="T17" fmla="*/ 229 h 712"/>
                  <a:gd name="T18" fmla="*/ 919 w 1321"/>
                  <a:gd name="T19" fmla="*/ 235 h 712"/>
                  <a:gd name="T20" fmla="*/ 868 w 1321"/>
                  <a:gd name="T21" fmla="*/ 240 h 712"/>
                  <a:gd name="T22" fmla="*/ 814 w 1321"/>
                  <a:gd name="T23" fmla="*/ 243 h 712"/>
                  <a:gd name="T24" fmla="*/ 754 w 1321"/>
                  <a:gd name="T25" fmla="*/ 248 h 712"/>
                  <a:gd name="T26" fmla="*/ 694 w 1321"/>
                  <a:gd name="T27" fmla="*/ 249 h 712"/>
                  <a:gd name="T28" fmla="*/ 670 w 1321"/>
                  <a:gd name="T29" fmla="*/ 250 h 712"/>
                  <a:gd name="T30" fmla="*/ 401 w 1321"/>
                  <a:gd name="T31" fmla="*/ 250 h 712"/>
                  <a:gd name="T32" fmla="*/ 397 w 1321"/>
                  <a:gd name="T33" fmla="*/ 250 h 712"/>
                  <a:gd name="T34" fmla="*/ 344 w 1321"/>
                  <a:gd name="T35" fmla="*/ 249 h 712"/>
                  <a:gd name="T36" fmla="*/ 293 w 1321"/>
                  <a:gd name="T37" fmla="*/ 248 h 712"/>
                  <a:gd name="T38" fmla="*/ 245 w 1321"/>
                  <a:gd name="T39" fmla="*/ 245 h 712"/>
                  <a:gd name="T40" fmla="*/ 199 w 1321"/>
                  <a:gd name="T41" fmla="*/ 242 h 712"/>
                  <a:gd name="T42" fmla="*/ 158 w 1321"/>
                  <a:gd name="T43" fmla="*/ 238 h 712"/>
                  <a:gd name="T44" fmla="*/ 120 w 1321"/>
                  <a:gd name="T45" fmla="*/ 232 h 712"/>
                  <a:gd name="T46" fmla="*/ 84 w 1321"/>
                  <a:gd name="T47" fmla="*/ 228 h 712"/>
                  <a:gd name="T48" fmla="*/ 58 w 1321"/>
                  <a:gd name="T49" fmla="*/ 222 h 712"/>
                  <a:gd name="T50" fmla="*/ 30 w 1321"/>
                  <a:gd name="T51" fmla="*/ 214 h 712"/>
                  <a:gd name="T52" fmla="*/ 18 w 1321"/>
                  <a:gd name="T53" fmla="*/ 205 h 712"/>
                  <a:gd name="T54" fmla="*/ 6 w 1321"/>
                  <a:gd name="T55" fmla="*/ 195 h 712"/>
                  <a:gd name="T56" fmla="*/ 0 w 1321"/>
                  <a:gd name="T57" fmla="*/ 184 h 712"/>
                  <a:gd name="T58" fmla="*/ 0 w 1321"/>
                  <a:gd name="T59" fmla="*/ 183 h 712"/>
                  <a:gd name="T60" fmla="*/ 4 w 1321"/>
                  <a:gd name="T61" fmla="*/ 170 h 712"/>
                  <a:gd name="T62" fmla="*/ 16 w 1321"/>
                  <a:gd name="T63" fmla="*/ 157 h 712"/>
                  <a:gd name="T64" fmla="*/ 42 w 1321"/>
                  <a:gd name="T65" fmla="*/ 130 h 712"/>
                  <a:gd name="T66" fmla="*/ 77 w 1321"/>
                  <a:gd name="T67" fmla="*/ 105 h 712"/>
                  <a:gd name="T68" fmla="*/ 124 w 1321"/>
                  <a:gd name="T69" fmla="*/ 83 h 712"/>
                  <a:gd name="T70" fmla="*/ 172 w 1321"/>
                  <a:gd name="T71" fmla="*/ 61 h 712"/>
                  <a:gd name="T72" fmla="*/ 227 w 1321"/>
                  <a:gd name="T73" fmla="*/ 43 h 712"/>
                  <a:gd name="T74" fmla="*/ 287 w 1321"/>
                  <a:gd name="T75" fmla="*/ 29 h 712"/>
                  <a:gd name="T76" fmla="*/ 349 w 1321"/>
                  <a:gd name="T77" fmla="*/ 16 h 712"/>
                  <a:gd name="T78" fmla="*/ 419 w 1321"/>
                  <a:gd name="T79" fmla="*/ 8 h 712"/>
                  <a:gd name="T80" fmla="*/ 489 w 1321"/>
                  <a:gd name="T81" fmla="*/ 4 h 712"/>
                  <a:gd name="T82" fmla="*/ 562 w 1321"/>
                  <a:gd name="T83" fmla="*/ 0 h 712"/>
                  <a:gd name="T84" fmla="*/ 562 w 1321"/>
                  <a:gd name="T85" fmla="*/ 0 h 712"/>
                  <a:gd name="T86" fmla="*/ 639 w 1321"/>
                  <a:gd name="T87" fmla="*/ 4 h 712"/>
                  <a:gd name="T88" fmla="*/ 713 w 1321"/>
                  <a:gd name="T89" fmla="*/ 8 h 712"/>
                  <a:gd name="T90" fmla="*/ 785 w 1321"/>
                  <a:gd name="T91" fmla="*/ 18 h 712"/>
                  <a:gd name="T92" fmla="*/ 851 w 1321"/>
                  <a:gd name="T93" fmla="*/ 32 h 712"/>
                  <a:gd name="T94" fmla="*/ 911 w 1321"/>
                  <a:gd name="T95" fmla="*/ 48 h 712"/>
                  <a:gd name="T96" fmla="*/ 967 w 1321"/>
                  <a:gd name="T97" fmla="*/ 69 h 712"/>
                  <a:gd name="T98" fmla="*/ 1017 w 1321"/>
                  <a:gd name="T99" fmla="*/ 90 h 712"/>
                  <a:gd name="T100" fmla="*/ 1060 w 1321"/>
                  <a:gd name="T101" fmla="*/ 114 h 712"/>
                  <a:gd name="T102" fmla="*/ 1095 w 1321"/>
                  <a:gd name="T103" fmla="*/ 141 h 712"/>
                  <a:gd name="T104" fmla="*/ 1095 w 1321"/>
                  <a:gd name="T105" fmla="*/ 141 h 712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1321"/>
                  <a:gd name="T160" fmla="*/ 0 h 712"/>
                  <a:gd name="T161" fmla="*/ 1321 w 1321"/>
                  <a:gd name="T162" fmla="*/ 712 h 712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FF6600"/>
                  </a:gs>
                </a:gsLst>
                <a:lin ang="5400000" scaled="1"/>
              </a:gradFill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h-TH" sz="1800" b="1">
                  <a:latin typeface="BrowalliaUPC" pitchFamily="34" charset="-34"/>
                  <a:cs typeface="BrowalliaUPC" pitchFamily="34" charset="-34"/>
                </a:endParaRPr>
              </a:p>
            </p:txBody>
          </p:sp>
        </p:grpSp>
        <p:sp>
          <p:nvSpPr>
            <p:cNvPr id="14343" name="Text Box 11"/>
            <p:cNvSpPr txBox="1">
              <a:spLocks noChangeArrowheads="1"/>
            </p:cNvSpPr>
            <p:nvPr/>
          </p:nvSpPr>
          <p:spPr bwMode="gray">
            <a:xfrm>
              <a:off x="476" y="2158"/>
              <a:ext cx="227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th-TH" sz="3200" b="1">
                  <a:latin typeface="BrowalliaUPC" pitchFamily="34" charset="-34"/>
                  <a:cs typeface="BrowalliaUPC" pitchFamily="34" charset="-34"/>
                </a:rPr>
                <a:t>2</a:t>
              </a:r>
              <a:endParaRPr lang="en-US" sz="3200" b="1">
                <a:latin typeface="BrowalliaUPC" pitchFamily="34" charset="-34"/>
                <a:cs typeface="BrowalliaUPC" pitchFamily="34" charset="-34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2808294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03238" y="1412875"/>
            <a:ext cx="8640762" cy="1223963"/>
          </a:xfrm>
        </p:spPr>
        <p:txBody>
          <a:bodyPr>
            <a:normAutofit/>
          </a:bodyPr>
          <a:lstStyle/>
          <a:p>
            <a:pPr eaLnBrk="1" hangingPunct="1">
              <a:buFontTx/>
              <a:buNone/>
            </a:pPr>
            <a:r>
              <a:rPr lang="th-TH" sz="2800" b="1" dirty="0" smtClean="0">
                <a:solidFill>
                  <a:srgbClr val="CC0000"/>
                </a:solidFill>
                <a:latin typeface="BrowalliaUPC" pitchFamily="34" charset="-34"/>
                <a:cs typeface="BrowalliaUPC" pitchFamily="34" charset="-34"/>
              </a:rPr>
              <a:t> </a:t>
            </a:r>
            <a:r>
              <a:rPr lang="th-TH" sz="2800" b="1" i="1" dirty="0" smtClean="0">
                <a:latin typeface="BrowalliaUPC" pitchFamily="34" charset="-34"/>
                <a:cs typeface="BrowalliaUPC" pitchFamily="34" charset="-34"/>
              </a:rPr>
              <a:t>ข้อยกเว้น</a:t>
            </a:r>
            <a:r>
              <a:rPr lang="th-TH" sz="2800" b="1" i="1" dirty="0" smtClean="0">
                <a:solidFill>
                  <a:srgbClr val="CC0000"/>
                </a:solidFill>
                <a:latin typeface="BrowalliaUPC" pitchFamily="34" charset="-34"/>
                <a:cs typeface="BrowalliaUPC" pitchFamily="34" charset="-34"/>
              </a:rPr>
              <a:t> การจัดหาที่มีวงเงินไม่สูง ให้เป็นความรับผิดชอบของ หัวหน้า </a:t>
            </a:r>
          </a:p>
          <a:p>
            <a:pPr eaLnBrk="1" hangingPunct="1">
              <a:buFontTx/>
              <a:buNone/>
            </a:pPr>
            <a:r>
              <a:rPr lang="th-TH" sz="2800" b="1" i="1" dirty="0" smtClean="0">
                <a:solidFill>
                  <a:srgbClr val="CC0000"/>
                </a:solidFill>
                <a:latin typeface="BrowalliaUPC" pitchFamily="34" charset="-34"/>
                <a:cs typeface="BrowalliaUPC" pitchFamily="34" charset="-34"/>
              </a:rPr>
              <a:t>                  หน่วยงานของรัฐ ที่จะพิจารณาอนุมัติได้ 2 กรณี ดังนี้</a:t>
            </a:r>
            <a:endParaRPr lang="th-TH" sz="2800" b="1" i="1" u="sng" dirty="0" smtClean="0">
              <a:solidFill>
                <a:srgbClr val="CC0000"/>
              </a:solidFill>
              <a:latin typeface="BrowalliaUPC" pitchFamily="34" charset="-34"/>
              <a:cs typeface="BrowalliaUPC" pitchFamily="34" charset="-34"/>
            </a:endParaRPr>
          </a:p>
        </p:txBody>
      </p:sp>
      <p:sp>
        <p:nvSpPr>
          <p:cNvPr id="15363" name="Rectangle 4"/>
          <p:cNvSpPr>
            <a:spLocks noChangeArrowheads="1"/>
          </p:cNvSpPr>
          <p:nvPr/>
        </p:nvSpPr>
        <p:spPr bwMode="auto">
          <a:xfrm>
            <a:off x="500063" y="2660650"/>
            <a:ext cx="8137525" cy="3808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33400" indent="-533400">
              <a:lnSpc>
                <a:spcPct val="90000"/>
              </a:lnSpc>
              <a:spcBef>
                <a:spcPct val="20000"/>
              </a:spcBef>
            </a:pPr>
            <a:r>
              <a:rPr lang="th-TH" sz="2800" b="1" dirty="0">
                <a:solidFill>
                  <a:srgbClr val="000000"/>
                </a:solidFill>
                <a:latin typeface="BrowalliaUPC" pitchFamily="34" charset="-34"/>
                <a:cs typeface="BrowalliaUPC" pitchFamily="34" charset="-34"/>
              </a:rPr>
              <a:t>     1) เป็นการจัดหาอะไหล่ ที่จำเป็นต้องระบุยี่ห้อ คุณลักษณะเฉพาะ</a:t>
            </a:r>
          </a:p>
          <a:p>
            <a:pPr marL="533400" indent="-533400">
              <a:lnSpc>
                <a:spcPct val="90000"/>
              </a:lnSpc>
              <a:spcBef>
                <a:spcPct val="20000"/>
              </a:spcBef>
            </a:pPr>
            <a:r>
              <a:rPr lang="th-TH" sz="2800" b="1" dirty="0">
                <a:solidFill>
                  <a:srgbClr val="000000"/>
                </a:solidFill>
                <a:latin typeface="BrowalliaUPC" pitchFamily="34" charset="-34"/>
                <a:cs typeface="BrowalliaUPC" pitchFamily="34" charset="-34"/>
              </a:rPr>
              <a:t>         และ จำเป็นต้องนำเข้าจากต่างประเทศ</a:t>
            </a:r>
          </a:p>
          <a:p>
            <a:pPr marL="533400" indent="-533400">
              <a:lnSpc>
                <a:spcPct val="90000"/>
              </a:lnSpc>
              <a:spcBef>
                <a:spcPct val="20000"/>
              </a:spcBef>
            </a:pPr>
            <a:r>
              <a:rPr lang="th-TH" sz="2800" b="1" dirty="0">
                <a:solidFill>
                  <a:srgbClr val="000000"/>
                </a:solidFill>
                <a:latin typeface="BrowalliaUPC" pitchFamily="34" charset="-34"/>
                <a:cs typeface="BrowalliaUPC" pitchFamily="34" charset="-34"/>
              </a:rPr>
              <a:t>     2) เป็นการจัดหาที่มีวงเงินไม่เกิน 2 ล้านบาท หรือ ราคาพัสดุที่นำเข้า</a:t>
            </a:r>
          </a:p>
          <a:p>
            <a:pPr marL="533400" indent="-533400">
              <a:lnSpc>
                <a:spcPct val="90000"/>
              </a:lnSpc>
              <a:spcBef>
                <a:spcPct val="20000"/>
              </a:spcBef>
            </a:pPr>
            <a:r>
              <a:rPr lang="th-TH" sz="2800" b="1" dirty="0">
                <a:solidFill>
                  <a:srgbClr val="000000"/>
                </a:solidFill>
                <a:latin typeface="BrowalliaUPC" pitchFamily="34" charset="-34"/>
                <a:cs typeface="BrowalliaUPC" pitchFamily="34" charset="-34"/>
              </a:rPr>
              <a:t>         จากต่างประเทศมีราคาต่อหน่วยไม่เกิน 2 ล้านบาท</a:t>
            </a:r>
          </a:p>
          <a:p>
            <a:pPr marL="533400" indent="-533400">
              <a:lnSpc>
                <a:spcPct val="90000"/>
              </a:lnSpc>
              <a:spcBef>
                <a:spcPct val="20000"/>
              </a:spcBef>
            </a:pPr>
            <a:endParaRPr lang="th-TH" sz="2800" b="1" dirty="0">
              <a:solidFill>
                <a:srgbClr val="000000"/>
              </a:solidFill>
              <a:latin typeface="BrowalliaUPC" pitchFamily="34" charset="-34"/>
              <a:cs typeface="BrowalliaUPC" pitchFamily="34" charset="-34"/>
            </a:endParaRPr>
          </a:p>
          <a:p>
            <a:pPr marL="533400" indent="-533400">
              <a:lnSpc>
                <a:spcPct val="90000"/>
              </a:lnSpc>
              <a:spcBef>
                <a:spcPct val="20000"/>
              </a:spcBef>
            </a:pPr>
            <a:r>
              <a:rPr lang="th-TH" sz="2800" b="1" dirty="0">
                <a:solidFill>
                  <a:srgbClr val="0000FF"/>
                </a:solidFill>
                <a:latin typeface="BrowalliaUPC" pitchFamily="34" charset="-34"/>
                <a:cs typeface="BrowalliaUPC" pitchFamily="34" charset="-34"/>
              </a:rPr>
              <a:t>2.   การใช้พัสดุที่ผลิตจากต่างประเทศ หรือนำเข้าจากต่างประเทศ</a:t>
            </a:r>
          </a:p>
          <a:p>
            <a:pPr marL="533400" indent="-533400">
              <a:lnSpc>
                <a:spcPct val="90000"/>
              </a:lnSpc>
              <a:spcBef>
                <a:spcPct val="20000"/>
              </a:spcBef>
            </a:pPr>
            <a:r>
              <a:rPr lang="th-TH" sz="2800" b="1" dirty="0">
                <a:solidFill>
                  <a:schemeClr val="tx2"/>
                </a:solidFill>
                <a:latin typeface="BrowalliaUPC" pitchFamily="34" charset="-34"/>
                <a:cs typeface="BrowalliaUPC" pitchFamily="34" charset="-34"/>
              </a:rPr>
              <a:t>     หมายถึง </a:t>
            </a:r>
            <a:r>
              <a:rPr lang="th-TH" sz="2800" b="1" i="1" dirty="0">
                <a:solidFill>
                  <a:srgbClr val="C00000"/>
                </a:solidFill>
                <a:latin typeface="BrowalliaUPC" pitchFamily="34" charset="-34"/>
                <a:cs typeface="BrowalliaUPC" pitchFamily="34" charset="-34"/>
              </a:rPr>
              <a:t>การใช้ หรือ การนำเข้าพัสดุที่ผลิตสำเร็จรูปแล้ว</a:t>
            </a:r>
            <a:r>
              <a:rPr lang="th-TH" sz="2800" b="1" dirty="0">
                <a:solidFill>
                  <a:srgbClr val="C00000"/>
                </a:solidFill>
                <a:latin typeface="BrowalliaUPC" pitchFamily="34" charset="-34"/>
                <a:cs typeface="BrowalliaUPC" pitchFamily="34" charset="-34"/>
              </a:rPr>
              <a:t> </a:t>
            </a:r>
            <a:r>
              <a:rPr lang="th-TH" sz="2800" b="1" dirty="0">
                <a:solidFill>
                  <a:schemeClr val="tx2"/>
                </a:solidFill>
                <a:latin typeface="BrowalliaUPC" pitchFamily="34" charset="-34"/>
                <a:cs typeface="BrowalliaUPC" pitchFamily="34" charset="-34"/>
              </a:rPr>
              <a:t>จาก</a:t>
            </a:r>
          </a:p>
          <a:p>
            <a:pPr marL="533400" indent="-533400">
              <a:lnSpc>
                <a:spcPct val="90000"/>
              </a:lnSpc>
              <a:spcBef>
                <a:spcPct val="20000"/>
              </a:spcBef>
            </a:pPr>
            <a:r>
              <a:rPr lang="th-TH" sz="2800" b="1" dirty="0">
                <a:solidFill>
                  <a:schemeClr val="tx2"/>
                </a:solidFill>
                <a:latin typeface="BrowalliaUPC" pitchFamily="34" charset="-34"/>
                <a:cs typeface="BrowalliaUPC" pitchFamily="34" charset="-34"/>
              </a:rPr>
              <a:t>     ต่างประเทศไม่ว่าจะนำเข้าโดยคู่สัญญาหรือบุคคลอื่นใด</a:t>
            </a:r>
          </a:p>
        </p:txBody>
      </p:sp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0" y="-26988"/>
            <a:ext cx="9144000" cy="1082676"/>
            <a:chOff x="0" y="-17"/>
            <a:chExt cx="5760" cy="682"/>
          </a:xfrm>
        </p:grpSpPr>
        <p:sp>
          <p:nvSpPr>
            <p:cNvPr id="15366" name="Rectangle 25"/>
            <p:cNvSpPr>
              <a:spLocks noChangeArrowheads="1"/>
            </p:cNvSpPr>
            <p:nvPr/>
          </p:nvSpPr>
          <p:spPr bwMode="auto">
            <a:xfrm>
              <a:off x="0" y="-17"/>
              <a:ext cx="4604" cy="681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th-TH" sz="4000" b="1" i="1" dirty="0">
                  <a:solidFill>
                    <a:srgbClr val="0033CC"/>
                  </a:solidFill>
                  <a:latin typeface="BrowalliaUPC" pitchFamily="34" charset="-34"/>
                  <a:cs typeface="BrowalliaUPC" pitchFamily="34" charset="-34"/>
                </a:rPr>
                <a:t> </a:t>
              </a:r>
              <a:r>
                <a:rPr lang="th-TH" sz="4000" b="1" dirty="0">
                  <a:solidFill>
                    <a:srgbClr val="FFFF00"/>
                  </a:solidFill>
                  <a:latin typeface="BrowalliaUPC" pitchFamily="34" charset="-34"/>
                  <a:cs typeface="BrowalliaUPC" pitchFamily="34" charset="-34"/>
                </a:rPr>
                <a:t>หลักเกณฑ์การใช้พัสดุที่ผลิตในประเทศ</a:t>
              </a:r>
            </a:p>
          </p:txBody>
        </p:sp>
        <p:sp>
          <p:nvSpPr>
            <p:cNvPr id="15367" name="Rectangle 26"/>
            <p:cNvSpPr>
              <a:spLocks noChangeArrowheads="1"/>
            </p:cNvSpPr>
            <p:nvPr/>
          </p:nvSpPr>
          <p:spPr bwMode="auto">
            <a:xfrm>
              <a:off x="5556" y="-17"/>
              <a:ext cx="204" cy="682"/>
            </a:xfrm>
            <a:prstGeom prst="rect">
              <a:avLst/>
            </a:prstGeom>
            <a:solidFill>
              <a:srgbClr val="99CC00">
                <a:alpha val="52156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 sz="2800" b="1">
                <a:latin typeface="BrowalliaUPC" pitchFamily="34" charset="-34"/>
                <a:cs typeface="BrowalliaUPC" pitchFamily="34" charset="-34"/>
              </a:endParaRPr>
            </a:p>
          </p:txBody>
        </p:sp>
        <p:sp>
          <p:nvSpPr>
            <p:cNvPr id="15368" name="Rectangle 27"/>
            <p:cNvSpPr>
              <a:spLocks noChangeArrowheads="1"/>
            </p:cNvSpPr>
            <p:nvPr/>
          </p:nvSpPr>
          <p:spPr bwMode="auto">
            <a:xfrm>
              <a:off x="4649" y="-17"/>
              <a:ext cx="454" cy="681"/>
            </a:xfrm>
            <a:prstGeom prst="rect">
              <a:avLst/>
            </a:prstGeom>
            <a:solidFill>
              <a:srgbClr val="808000">
                <a:alpha val="76862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 sz="2800" b="1">
                <a:latin typeface="BrowalliaUPC" pitchFamily="34" charset="-34"/>
                <a:cs typeface="BrowalliaUPC" pitchFamily="34" charset="-34"/>
              </a:endParaRPr>
            </a:p>
          </p:txBody>
        </p:sp>
        <p:sp>
          <p:nvSpPr>
            <p:cNvPr id="15369" name="Rectangle 28"/>
            <p:cNvSpPr>
              <a:spLocks noChangeArrowheads="1"/>
            </p:cNvSpPr>
            <p:nvPr/>
          </p:nvSpPr>
          <p:spPr bwMode="auto">
            <a:xfrm>
              <a:off x="5148" y="-17"/>
              <a:ext cx="363" cy="681"/>
            </a:xfrm>
            <a:prstGeom prst="rect">
              <a:avLst/>
            </a:prstGeom>
            <a:solidFill>
              <a:srgbClr val="339966">
                <a:alpha val="58038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 sz="2800" b="1">
                <a:latin typeface="BrowalliaUPC" pitchFamily="34" charset="-34"/>
                <a:cs typeface="BrowalliaUPC" pitchFamily="34" charset="-34"/>
              </a:endParaRPr>
            </a:p>
          </p:txBody>
        </p:sp>
        <p:pic>
          <p:nvPicPr>
            <p:cNvPr id="15370" name="Picture 14" descr="logo1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921" y="73"/>
              <a:ext cx="594" cy="5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5365" name="Rectangle 30"/>
          <p:cNvSpPr>
            <a:spLocks noChangeArrowheads="1"/>
          </p:cNvSpPr>
          <p:nvPr/>
        </p:nvSpPr>
        <p:spPr bwMode="auto">
          <a:xfrm>
            <a:off x="0" y="6669088"/>
            <a:ext cx="9144000" cy="188912"/>
          </a:xfrm>
          <a:prstGeom prst="rect">
            <a:avLst/>
          </a:prstGeom>
          <a:gradFill rotWithShape="1">
            <a:gsLst>
              <a:gs pos="0">
                <a:srgbClr val="006600"/>
              </a:gs>
              <a:gs pos="100000">
                <a:srgbClr val="002F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th-TH" sz="2800" b="1">
              <a:solidFill>
                <a:srgbClr val="006600"/>
              </a:solidFill>
              <a:latin typeface="BrowalliaUPC" pitchFamily="34" charset="-34"/>
              <a:cs typeface="BrowalliaUPC" pitchFamily="34" charset="-34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27039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Grp="1" noChangeArrowheads="1"/>
          </p:cNvSpPr>
          <p:nvPr>
            <p:ph idx="1"/>
          </p:nvPr>
        </p:nvSpPr>
        <p:spPr>
          <a:xfrm>
            <a:off x="323850" y="1557338"/>
            <a:ext cx="8531225" cy="4679950"/>
          </a:xfrm>
        </p:spPr>
        <p:txBody>
          <a:bodyPr>
            <a:normAutofit fontScale="92500"/>
          </a:bodyPr>
          <a:lstStyle/>
          <a:p>
            <a:pPr eaLnBrk="1" hangingPunct="1">
              <a:buFontTx/>
              <a:buNone/>
            </a:pPr>
            <a:r>
              <a:rPr lang="th-TH" sz="3500" b="1" i="1" dirty="0" smtClean="0">
                <a:solidFill>
                  <a:srgbClr val="CC0000"/>
                </a:solidFill>
                <a:latin typeface="BrowalliaUPC" pitchFamily="34" charset="-34"/>
                <a:cs typeface="BrowalliaUPC" pitchFamily="34" charset="-34"/>
              </a:rPr>
              <a:t>  พัสดุที่ผลิตในประเทศ</a:t>
            </a:r>
            <a:r>
              <a:rPr lang="th-TH" sz="3400" b="1" dirty="0" smtClean="0">
                <a:latin typeface="BrowalliaUPC" pitchFamily="34" charset="-34"/>
                <a:cs typeface="BrowalliaUPC" pitchFamily="34" charset="-34"/>
              </a:rPr>
              <a:t>     </a:t>
            </a:r>
            <a:r>
              <a:rPr lang="th-TH" sz="3400" b="1" i="1" dirty="0" smtClean="0">
                <a:latin typeface="BrowalliaUPC" pitchFamily="34" charset="-34"/>
                <a:cs typeface="BrowalliaUPC" pitchFamily="34" charset="-34"/>
              </a:rPr>
              <a:t>หมายความว่า .......</a:t>
            </a:r>
          </a:p>
          <a:p>
            <a:pPr eaLnBrk="1" hangingPunct="1">
              <a:buFontTx/>
              <a:buNone/>
            </a:pPr>
            <a:endParaRPr lang="th-TH" sz="800" b="1" i="1" dirty="0" smtClean="0">
              <a:latin typeface="BrowalliaUPC" pitchFamily="34" charset="-34"/>
              <a:cs typeface="BrowalliaUPC" pitchFamily="34" charset="-34"/>
            </a:endParaRPr>
          </a:p>
          <a:p>
            <a:pPr eaLnBrk="1" hangingPunct="1">
              <a:buFontTx/>
              <a:buNone/>
            </a:pPr>
            <a:r>
              <a:rPr lang="th-TH" sz="3400" b="1" dirty="0" smtClean="0">
                <a:latin typeface="BrowalliaUPC" pitchFamily="34" charset="-34"/>
                <a:cs typeface="BrowalliaUPC" pitchFamily="34" charset="-34"/>
              </a:rPr>
              <a:t>        </a:t>
            </a:r>
            <a:r>
              <a:rPr lang="th-TH" sz="3400" b="1" dirty="0" smtClean="0">
                <a:solidFill>
                  <a:srgbClr val="008000"/>
                </a:solidFill>
                <a:latin typeface="BrowalliaUPC" pitchFamily="34" charset="-34"/>
                <a:cs typeface="BrowalliaUPC" pitchFamily="34" charset="-34"/>
              </a:rPr>
              <a:t>**</a:t>
            </a:r>
            <a:r>
              <a:rPr lang="th-TH" sz="3400" b="1" dirty="0" smtClean="0">
                <a:latin typeface="BrowalliaUPC" pitchFamily="34" charset="-34"/>
                <a:cs typeface="BrowalliaUPC" pitchFamily="34" charset="-34"/>
              </a:rPr>
              <a:t> ผลิตภัณฑ์ที่ผลิตสำเร็จรูปแล้ว โดยสถานที่ผลิตตั้งอยู่ในประเทศไทย </a:t>
            </a:r>
            <a:r>
              <a:rPr lang="th-TH" sz="3400" b="1" i="1" dirty="0" smtClean="0">
                <a:solidFill>
                  <a:srgbClr val="FF3300"/>
                </a:solidFill>
                <a:latin typeface="BrowalliaUPC" pitchFamily="34" charset="-34"/>
                <a:cs typeface="BrowalliaUPC" pitchFamily="34" charset="-34"/>
              </a:rPr>
              <a:t>(ระเบียบ 35 ข้อ 5)</a:t>
            </a:r>
          </a:p>
          <a:p>
            <a:pPr eaLnBrk="1" hangingPunct="1">
              <a:buFontTx/>
              <a:buNone/>
            </a:pPr>
            <a:endParaRPr lang="th-TH" sz="800" b="1" dirty="0" smtClean="0">
              <a:solidFill>
                <a:srgbClr val="FF3300"/>
              </a:solidFill>
              <a:latin typeface="BrowalliaUPC" pitchFamily="34" charset="-34"/>
              <a:cs typeface="BrowalliaUPC" pitchFamily="34" charset="-34"/>
            </a:endParaRPr>
          </a:p>
          <a:p>
            <a:pPr eaLnBrk="1" hangingPunct="1">
              <a:buFontTx/>
              <a:buNone/>
            </a:pPr>
            <a:r>
              <a:rPr lang="th-TH" sz="3400" b="1" dirty="0" smtClean="0">
                <a:latin typeface="BrowalliaUPC" pitchFamily="34" charset="-34"/>
                <a:cs typeface="BrowalliaUPC" pitchFamily="34" charset="-34"/>
              </a:rPr>
              <a:t>       </a:t>
            </a:r>
            <a:r>
              <a:rPr lang="th-TH" sz="3400" b="1" dirty="0" smtClean="0">
                <a:solidFill>
                  <a:srgbClr val="008000"/>
                </a:solidFill>
                <a:latin typeface="BrowalliaUPC" pitchFamily="34" charset="-34"/>
                <a:cs typeface="BrowalliaUPC" pitchFamily="34" charset="-34"/>
              </a:rPr>
              <a:t>** </a:t>
            </a:r>
            <a:r>
              <a:rPr lang="th-TH" sz="3400" b="1" dirty="0" smtClean="0">
                <a:latin typeface="BrowalliaUPC" pitchFamily="34" charset="-34"/>
                <a:cs typeface="BrowalliaUPC" pitchFamily="34" charset="-34"/>
              </a:rPr>
              <a:t>หมายความรวมถึง ผลิตภัณฑ์ที่ได้จากการประกอบหรือขึ้นรูปในประเทศไทยด้วย </a:t>
            </a:r>
            <a:r>
              <a:rPr lang="th-TH" sz="3400" b="1" i="1" dirty="0" smtClean="0">
                <a:solidFill>
                  <a:srgbClr val="FF3300"/>
                </a:solidFill>
                <a:latin typeface="BrowalliaUPC" pitchFamily="34" charset="-34"/>
                <a:cs typeface="BrowalliaUPC" pitchFamily="34" charset="-34"/>
              </a:rPr>
              <a:t>(การตีความของ </a:t>
            </a:r>
            <a:r>
              <a:rPr lang="th-TH" sz="3400" b="1" i="1" dirty="0" err="1" smtClean="0">
                <a:solidFill>
                  <a:srgbClr val="FF3300"/>
                </a:solidFill>
                <a:latin typeface="BrowalliaUPC" pitchFamily="34" charset="-34"/>
                <a:cs typeface="BrowalliaUPC" pitchFamily="34" charset="-34"/>
              </a:rPr>
              <a:t>กวพ.</a:t>
            </a:r>
            <a:r>
              <a:rPr lang="th-TH" sz="3400" b="1" i="1" dirty="0" smtClean="0">
                <a:solidFill>
                  <a:srgbClr val="FF3300"/>
                </a:solidFill>
                <a:latin typeface="BrowalliaUPC" pitchFamily="34" charset="-34"/>
                <a:cs typeface="BrowalliaUPC" pitchFamily="34" charset="-34"/>
              </a:rPr>
              <a:t>)</a:t>
            </a:r>
          </a:p>
          <a:p>
            <a:pPr eaLnBrk="1" hangingPunct="1">
              <a:buFontTx/>
              <a:buNone/>
            </a:pPr>
            <a:endParaRPr lang="th-TH" sz="800" b="1" i="1" dirty="0" smtClean="0">
              <a:solidFill>
                <a:srgbClr val="FF3300"/>
              </a:solidFill>
              <a:latin typeface="BrowalliaUPC" pitchFamily="34" charset="-34"/>
              <a:cs typeface="BrowalliaUPC" pitchFamily="34" charset="-34"/>
            </a:endParaRPr>
          </a:p>
          <a:p>
            <a:pPr eaLnBrk="1" hangingPunct="1">
              <a:buFontTx/>
              <a:buNone/>
            </a:pPr>
            <a:r>
              <a:rPr lang="th-TH" sz="3400" b="1" dirty="0" smtClean="0">
                <a:solidFill>
                  <a:srgbClr val="0000FF"/>
                </a:solidFill>
                <a:latin typeface="BrowalliaUPC" pitchFamily="34" charset="-34"/>
                <a:cs typeface="BrowalliaUPC" pitchFamily="34" charset="-34"/>
              </a:rPr>
              <a:t>       </a:t>
            </a:r>
            <a:r>
              <a:rPr lang="th-TH" sz="3400" b="1" i="1" dirty="0" smtClean="0">
                <a:solidFill>
                  <a:srgbClr val="0000FF"/>
                </a:solidFill>
                <a:latin typeface="BrowalliaUPC" pitchFamily="34" charset="-34"/>
                <a:cs typeface="BrowalliaUPC" pitchFamily="34" charset="-34"/>
              </a:rPr>
              <a:t>** การตรวจสอบว่า พัสดุที่จะซื้อหรือจ้างทำมีผู้ผลิตหรือรับจ้าง</a:t>
            </a:r>
          </a:p>
          <a:p>
            <a:pPr eaLnBrk="1" hangingPunct="1">
              <a:buFontTx/>
              <a:buNone/>
            </a:pPr>
            <a:r>
              <a:rPr lang="th-TH" sz="3400" b="1" i="1" dirty="0" smtClean="0">
                <a:solidFill>
                  <a:srgbClr val="0000FF"/>
                </a:solidFill>
                <a:latin typeface="BrowalliaUPC" pitchFamily="34" charset="-34"/>
                <a:cs typeface="BrowalliaUPC" pitchFamily="34" charset="-34"/>
              </a:rPr>
              <a:t>ในประเทศไทยหรือไม่ ต้องตรวจสอบจาก</a:t>
            </a:r>
            <a:r>
              <a:rPr lang="th-TH" sz="3400" b="1" dirty="0" smtClean="0">
                <a:solidFill>
                  <a:srgbClr val="0000FF"/>
                </a:solidFill>
                <a:latin typeface="BrowalliaUPC" pitchFamily="34" charset="-34"/>
                <a:cs typeface="BrowalliaUPC" pitchFamily="34" charset="-34"/>
              </a:rPr>
              <a:t>    </a:t>
            </a:r>
            <a:r>
              <a:rPr lang="th-TH" sz="3400" b="1" i="1" dirty="0" smtClean="0">
                <a:solidFill>
                  <a:srgbClr val="CC0000"/>
                </a:solidFill>
                <a:latin typeface="BrowalliaUPC" pitchFamily="34" charset="-34"/>
                <a:cs typeface="BrowalliaUPC" pitchFamily="34" charset="-34"/>
              </a:rPr>
              <a:t>กรมโรงงานอุตสาหกรรม</a:t>
            </a:r>
          </a:p>
        </p:txBody>
      </p:sp>
      <p:sp>
        <p:nvSpPr>
          <p:cNvPr id="16387" name="Rectangle 11"/>
          <p:cNvSpPr>
            <a:spLocks noChangeArrowheads="1"/>
          </p:cNvSpPr>
          <p:nvPr/>
        </p:nvSpPr>
        <p:spPr bwMode="auto">
          <a:xfrm>
            <a:off x="396875" y="1557338"/>
            <a:ext cx="2951163" cy="576262"/>
          </a:xfrm>
          <a:prstGeom prst="rect">
            <a:avLst/>
          </a:prstGeom>
          <a:noFill/>
          <a:ln w="38100" cmpd="dbl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h-TH">
              <a:latin typeface="BrowalliaUPC" pitchFamily="34" charset="-34"/>
              <a:cs typeface="BrowalliaUPC" pitchFamily="34" charset="-34"/>
            </a:endParaRPr>
          </a:p>
        </p:txBody>
      </p:sp>
      <p:sp>
        <p:nvSpPr>
          <p:cNvPr id="16388" name="Rectangle 12"/>
          <p:cNvSpPr>
            <a:spLocks noChangeArrowheads="1"/>
          </p:cNvSpPr>
          <p:nvPr/>
        </p:nvSpPr>
        <p:spPr bwMode="auto">
          <a:xfrm>
            <a:off x="5365750" y="5138738"/>
            <a:ext cx="3321050" cy="576262"/>
          </a:xfrm>
          <a:prstGeom prst="rect">
            <a:avLst/>
          </a:prstGeom>
          <a:noFill/>
          <a:ln w="38100" cmpd="dbl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h-TH">
              <a:latin typeface="BrowalliaUPC" pitchFamily="34" charset="-34"/>
              <a:cs typeface="BrowalliaUPC" pitchFamily="34" charset="-34"/>
            </a:endParaRPr>
          </a:p>
        </p:txBody>
      </p:sp>
      <p:sp>
        <p:nvSpPr>
          <p:cNvPr id="16389" name="Rectangle 17"/>
          <p:cNvSpPr>
            <a:spLocks noChangeArrowheads="1"/>
          </p:cNvSpPr>
          <p:nvPr/>
        </p:nvSpPr>
        <p:spPr bwMode="auto">
          <a:xfrm>
            <a:off x="0" y="6669088"/>
            <a:ext cx="9144000" cy="188912"/>
          </a:xfrm>
          <a:prstGeom prst="rect">
            <a:avLst/>
          </a:prstGeom>
          <a:gradFill rotWithShape="1">
            <a:gsLst>
              <a:gs pos="0">
                <a:srgbClr val="006600"/>
              </a:gs>
              <a:gs pos="100000">
                <a:srgbClr val="002F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th-TH">
              <a:solidFill>
                <a:srgbClr val="006600"/>
              </a:solidFill>
              <a:latin typeface="BrowalliaUPC" pitchFamily="34" charset="-34"/>
              <a:cs typeface="BrowalliaUPC" pitchFamily="34" charset="-34"/>
            </a:endParaRPr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0" y="-26988"/>
            <a:ext cx="9144000" cy="1082676"/>
            <a:chOff x="0" y="-17"/>
            <a:chExt cx="5760" cy="682"/>
          </a:xfrm>
        </p:grpSpPr>
        <p:sp>
          <p:nvSpPr>
            <p:cNvPr id="16391" name="Rectangle 19"/>
            <p:cNvSpPr>
              <a:spLocks noChangeArrowheads="1"/>
            </p:cNvSpPr>
            <p:nvPr/>
          </p:nvSpPr>
          <p:spPr bwMode="auto">
            <a:xfrm>
              <a:off x="0" y="-17"/>
              <a:ext cx="4604" cy="681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th-TH" sz="4000" b="1" i="1" dirty="0">
                  <a:solidFill>
                    <a:srgbClr val="0033CC"/>
                  </a:solidFill>
                  <a:latin typeface="BrowalliaUPC" pitchFamily="34" charset="-34"/>
                  <a:cs typeface="BrowalliaUPC" pitchFamily="34" charset="-34"/>
                </a:rPr>
                <a:t> </a:t>
              </a:r>
              <a:r>
                <a:rPr lang="th-TH" sz="4400" b="1" dirty="0">
                  <a:solidFill>
                    <a:srgbClr val="FFFF00"/>
                  </a:solidFill>
                  <a:latin typeface="BrowalliaUPC" pitchFamily="34" charset="-34"/>
                  <a:cs typeface="BrowalliaUPC" pitchFamily="34" charset="-34"/>
                </a:rPr>
                <a:t>พัสดุที่ผลิตในประเทศ</a:t>
              </a:r>
            </a:p>
          </p:txBody>
        </p:sp>
        <p:sp>
          <p:nvSpPr>
            <p:cNvPr id="16392" name="Rectangle 20"/>
            <p:cNvSpPr>
              <a:spLocks noChangeArrowheads="1"/>
            </p:cNvSpPr>
            <p:nvPr/>
          </p:nvSpPr>
          <p:spPr bwMode="auto">
            <a:xfrm>
              <a:off x="5556" y="-17"/>
              <a:ext cx="204" cy="682"/>
            </a:xfrm>
            <a:prstGeom prst="rect">
              <a:avLst/>
            </a:prstGeom>
            <a:solidFill>
              <a:srgbClr val="99CC00">
                <a:alpha val="52156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 b="1">
                <a:latin typeface="BrowalliaUPC" pitchFamily="34" charset="-34"/>
                <a:cs typeface="BrowalliaUPC" pitchFamily="34" charset="-34"/>
              </a:endParaRPr>
            </a:p>
          </p:txBody>
        </p:sp>
        <p:sp>
          <p:nvSpPr>
            <p:cNvPr id="16393" name="Rectangle 21"/>
            <p:cNvSpPr>
              <a:spLocks noChangeArrowheads="1"/>
            </p:cNvSpPr>
            <p:nvPr/>
          </p:nvSpPr>
          <p:spPr bwMode="auto">
            <a:xfrm>
              <a:off x="4649" y="-17"/>
              <a:ext cx="454" cy="681"/>
            </a:xfrm>
            <a:prstGeom prst="rect">
              <a:avLst/>
            </a:prstGeom>
            <a:solidFill>
              <a:srgbClr val="808000">
                <a:alpha val="76862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 b="1">
                <a:latin typeface="BrowalliaUPC" pitchFamily="34" charset="-34"/>
                <a:cs typeface="BrowalliaUPC" pitchFamily="34" charset="-34"/>
              </a:endParaRPr>
            </a:p>
          </p:txBody>
        </p:sp>
        <p:sp>
          <p:nvSpPr>
            <p:cNvPr id="16394" name="Rectangle 22"/>
            <p:cNvSpPr>
              <a:spLocks noChangeArrowheads="1"/>
            </p:cNvSpPr>
            <p:nvPr/>
          </p:nvSpPr>
          <p:spPr bwMode="auto">
            <a:xfrm>
              <a:off x="5148" y="-17"/>
              <a:ext cx="363" cy="681"/>
            </a:xfrm>
            <a:prstGeom prst="rect">
              <a:avLst/>
            </a:prstGeom>
            <a:solidFill>
              <a:srgbClr val="339966">
                <a:alpha val="58038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 b="1">
                <a:latin typeface="BrowalliaUPC" pitchFamily="34" charset="-34"/>
                <a:cs typeface="BrowalliaUPC" pitchFamily="34" charset="-34"/>
              </a:endParaRPr>
            </a:p>
          </p:txBody>
        </p:sp>
        <p:pic>
          <p:nvPicPr>
            <p:cNvPr id="16395" name="Picture 14" descr="logo1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921" y="73"/>
              <a:ext cx="594" cy="5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="" xmlns:p14="http://schemas.microsoft.com/office/powerpoint/2010/main" val="4208124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8"/>
          <p:cNvGrpSpPr>
            <a:grpSpLocks/>
          </p:cNvGrpSpPr>
          <p:nvPr/>
        </p:nvGrpSpPr>
        <p:grpSpPr bwMode="auto">
          <a:xfrm>
            <a:off x="0" y="-26988"/>
            <a:ext cx="9144000" cy="1082676"/>
            <a:chOff x="0" y="-17"/>
            <a:chExt cx="5760" cy="682"/>
          </a:xfrm>
        </p:grpSpPr>
        <p:sp>
          <p:nvSpPr>
            <p:cNvPr id="21526" name="Rectangle 29"/>
            <p:cNvSpPr>
              <a:spLocks noChangeArrowheads="1"/>
            </p:cNvSpPr>
            <p:nvPr/>
          </p:nvSpPr>
          <p:spPr bwMode="auto">
            <a:xfrm>
              <a:off x="0" y="-17"/>
              <a:ext cx="4604" cy="681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th-TH" sz="4000" b="1" i="1" dirty="0">
                  <a:solidFill>
                    <a:srgbClr val="0033CC"/>
                  </a:solidFill>
                  <a:latin typeface="BrowalliaUPC" pitchFamily="34" charset="-34"/>
                  <a:cs typeface="BrowalliaUPC" pitchFamily="34" charset="-34"/>
                </a:rPr>
                <a:t> </a:t>
              </a:r>
              <a:r>
                <a:rPr lang="th-TH" sz="4000" b="1" dirty="0">
                  <a:solidFill>
                    <a:srgbClr val="FFFF00"/>
                  </a:solidFill>
                  <a:latin typeface="BrowalliaUPC" pitchFamily="34" charset="-34"/>
                  <a:cs typeface="BrowalliaUPC" pitchFamily="34" charset="-34"/>
                </a:rPr>
                <a:t>หลักเกณฑ์การใช้พัสดุที่ผลิตในประเทศ</a:t>
              </a:r>
            </a:p>
          </p:txBody>
        </p:sp>
        <p:sp>
          <p:nvSpPr>
            <p:cNvPr id="21527" name="Rectangle 30"/>
            <p:cNvSpPr>
              <a:spLocks noChangeArrowheads="1"/>
            </p:cNvSpPr>
            <p:nvPr/>
          </p:nvSpPr>
          <p:spPr bwMode="auto">
            <a:xfrm>
              <a:off x="5556" y="-17"/>
              <a:ext cx="204" cy="682"/>
            </a:xfrm>
            <a:prstGeom prst="rect">
              <a:avLst/>
            </a:prstGeom>
            <a:solidFill>
              <a:srgbClr val="99CC00">
                <a:alpha val="52156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 sz="4000" b="1">
                <a:latin typeface="BrowalliaUPC" pitchFamily="34" charset="-34"/>
                <a:cs typeface="BrowalliaUPC" pitchFamily="34" charset="-34"/>
              </a:endParaRPr>
            </a:p>
          </p:txBody>
        </p:sp>
        <p:sp>
          <p:nvSpPr>
            <p:cNvPr id="21528" name="Rectangle 31"/>
            <p:cNvSpPr>
              <a:spLocks noChangeArrowheads="1"/>
            </p:cNvSpPr>
            <p:nvPr/>
          </p:nvSpPr>
          <p:spPr bwMode="auto">
            <a:xfrm>
              <a:off x="4649" y="-17"/>
              <a:ext cx="454" cy="681"/>
            </a:xfrm>
            <a:prstGeom prst="rect">
              <a:avLst/>
            </a:prstGeom>
            <a:solidFill>
              <a:srgbClr val="808000">
                <a:alpha val="76862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 sz="4000" b="1">
                <a:latin typeface="BrowalliaUPC" pitchFamily="34" charset="-34"/>
                <a:cs typeface="BrowalliaUPC" pitchFamily="34" charset="-34"/>
              </a:endParaRPr>
            </a:p>
          </p:txBody>
        </p:sp>
        <p:sp>
          <p:nvSpPr>
            <p:cNvPr id="21529" name="Rectangle 32"/>
            <p:cNvSpPr>
              <a:spLocks noChangeArrowheads="1"/>
            </p:cNvSpPr>
            <p:nvPr/>
          </p:nvSpPr>
          <p:spPr bwMode="auto">
            <a:xfrm>
              <a:off x="5148" y="-17"/>
              <a:ext cx="363" cy="681"/>
            </a:xfrm>
            <a:prstGeom prst="rect">
              <a:avLst/>
            </a:prstGeom>
            <a:solidFill>
              <a:srgbClr val="339966">
                <a:alpha val="58038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 sz="4000" b="1">
                <a:latin typeface="BrowalliaUPC" pitchFamily="34" charset="-34"/>
                <a:cs typeface="BrowalliaUPC" pitchFamily="34" charset="-34"/>
              </a:endParaRPr>
            </a:p>
          </p:txBody>
        </p:sp>
        <p:pic>
          <p:nvPicPr>
            <p:cNvPr id="21530" name="Picture 14" descr="logo1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921" y="73"/>
              <a:ext cx="594" cy="5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oup 27"/>
          <p:cNvGrpSpPr>
            <a:grpSpLocks/>
          </p:cNvGrpSpPr>
          <p:nvPr/>
        </p:nvGrpSpPr>
        <p:grpSpPr bwMode="auto">
          <a:xfrm>
            <a:off x="34925" y="979488"/>
            <a:ext cx="8858248" cy="5689600"/>
            <a:chOff x="22" y="572"/>
            <a:chExt cx="5580" cy="3584"/>
          </a:xfrm>
        </p:grpSpPr>
        <p:sp>
          <p:nvSpPr>
            <p:cNvPr id="21515" name="AutoShape 16"/>
            <p:cNvSpPr>
              <a:spLocks noChangeArrowheads="1"/>
            </p:cNvSpPr>
            <p:nvPr/>
          </p:nvSpPr>
          <p:spPr bwMode="auto">
            <a:xfrm rot="10073617">
              <a:off x="1201" y="1573"/>
              <a:ext cx="1089" cy="409"/>
            </a:xfrm>
            <a:prstGeom prst="curvedUpArrow">
              <a:avLst>
                <a:gd name="adj1" fmla="val 53252"/>
                <a:gd name="adj2" fmla="val 106504"/>
                <a:gd name="adj3" fmla="val 3333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 sz="2800" b="1">
                <a:latin typeface="BrowalliaUPC" pitchFamily="34" charset="-34"/>
                <a:cs typeface="BrowalliaUPC" pitchFamily="34" charset="-34"/>
              </a:endParaRPr>
            </a:p>
          </p:txBody>
        </p:sp>
        <p:sp>
          <p:nvSpPr>
            <p:cNvPr id="21516" name="AutoShape 14"/>
            <p:cNvSpPr>
              <a:spLocks noChangeArrowheads="1"/>
            </p:cNvSpPr>
            <p:nvPr/>
          </p:nvSpPr>
          <p:spPr bwMode="auto">
            <a:xfrm rot="1452816">
              <a:off x="3016" y="1706"/>
              <a:ext cx="1315" cy="499"/>
            </a:xfrm>
            <a:prstGeom prst="curvedDownArrow">
              <a:avLst>
                <a:gd name="adj1" fmla="val 52705"/>
                <a:gd name="adj2" fmla="val 105411"/>
                <a:gd name="adj3" fmla="val 3333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 sz="2800" b="1">
                <a:latin typeface="BrowalliaUPC" pitchFamily="34" charset="-34"/>
                <a:cs typeface="BrowalliaUPC" pitchFamily="34" charset="-34"/>
              </a:endParaRPr>
            </a:p>
          </p:txBody>
        </p:sp>
        <p:sp>
          <p:nvSpPr>
            <p:cNvPr id="21517" name="Rectangle 6"/>
            <p:cNvSpPr>
              <a:spLocks noChangeArrowheads="1"/>
            </p:cNvSpPr>
            <p:nvPr/>
          </p:nvSpPr>
          <p:spPr bwMode="auto">
            <a:xfrm>
              <a:off x="295" y="618"/>
              <a:ext cx="1905" cy="952"/>
            </a:xfrm>
            <a:prstGeom prst="rect">
              <a:avLst/>
            </a:prstGeom>
            <a:noFill/>
            <a:ln w="38100" cmpd="dbl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th-TH" sz="2800" b="1" i="1" dirty="0">
                  <a:solidFill>
                    <a:srgbClr val="CC0000"/>
                  </a:solidFill>
                  <a:latin typeface="BrowalliaUPC" pitchFamily="34" charset="-34"/>
                  <a:cs typeface="BrowalliaUPC" pitchFamily="34" charset="-34"/>
                </a:rPr>
                <a:t>    ระเบียบพัสดุฯ พ.ศ. 2535 ข้อ 16</a:t>
              </a:r>
            </a:p>
            <a:p>
              <a:r>
                <a:rPr lang="th-TH" sz="2800" b="1" i="1" dirty="0">
                  <a:solidFill>
                    <a:srgbClr val="0000FF"/>
                  </a:solidFill>
                  <a:latin typeface="BrowalliaUPC" pitchFamily="34" charset="-34"/>
                  <a:cs typeface="BrowalliaUPC" pitchFamily="34" charset="-34"/>
                </a:rPr>
                <a:t>ให้ส่วนราชการใช้พัสดุที่ผลิตในประเทศ</a:t>
              </a:r>
            </a:p>
            <a:p>
              <a:r>
                <a:rPr lang="th-TH" sz="2800" b="1" i="1" dirty="0">
                  <a:solidFill>
                    <a:srgbClr val="0000FF"/>
                  </a:solidFill>
                  <a:latin typeface="BrowalliaUPC" pitchFamily="34" charset="-34"/>
                  <a:cs typeface="BrowalliaUPC" pitchFamily="34" charset="-34"/>
                </a:rPr>
                <a:t>หรือเป็นกิจการของคนไทย</a:t>
              </a:r>
            </a:p>
          </p:txBody>
        </p:sp>
        <p:sp>
          <p:nvSpPr>
            <p:cNvPr id="21518" name="Rectangle 7"/>
            <p:cNvSpPr>
              <a:spLocks noChangeArrowheads="1"/>
            </p:cNvSpPr>
            <p:nvPr/>
          </p:nvSpPr>
          <p:spPr bwMode="auto">
            <a:xfrm>
              <a:off x="3107" y="572"/>
              <a:ext cx="2404" cy="10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r"/>
              <a:r>
                <a:rPr lang="th-TH" sz="2800" b="1" i="1">
                  <a:solidFill>
                    <a:srgbClr val="0000FF"/>
                  </a:solidFill>
                  <a:latin typeface="BrowalliaUPC" pitchFamily="34" charset="-34"/>
                  <a:cs typeface="BrowalliaUPC" pitchFamily="34" charset="-34"/>
                </a:rPr>
                <a:t>ห้ามกำหนด </a:t>
              </a:r>
              <a:r>
                <a:rPr lang="en-US" sz="2800" b="1" i="1">
                  <a:solidFill>
                    <a:srgbClr val="CC0000"/>
                  </a:solidFill>
                  <a:latin typeface="BrowalliaUPC" pitchFamily="34" charset="-34"/>
                  <a:cs typeface="BrowalliaUPC" pitchFamily="34" charset="-34"/>
                </a:rPr>
                <a:t>Spec.</a:t>
              </a:r>
              <a:r>
                <a:rPr lang="th-TH" sz="2800" b="1" i="1">
                  <a:solidFill>
                    <a:srgbClr val="0000FF"/>
                  </a:solidFill>
                  <a:latin typeface="BrowalliaUPC" pitchFamily="34" charset="-34"/>
                  <a:cs typeface="BrowalliaUPC" pitchFamily="34" charset="-34"/>
                </a:rPr>
                <a:t> กีดกัน</a:t>
              </a:r>
            </a:p>
            <a:p>
              <a:pPr algn="r"/>
              <a:r>
                <a:rPr lang="th-TH" sz="2800" b="1" i="1">
                  <a:solidFill>
                    <a:srgbClr val="0000FF"/>
                  </a:solidFill>
                  <a:latin typeface="BrowalliaUPC" pitchFamily="34" charset="-34"/>
                  <a:cs typeface="BrowalliaUPC" pitchFamily="34" charset="-34"/>
                </a:rPr>
                <a:t>ผู้ผลิต/ผู้ขายพัสดุที่ผลิตในประเทศ</a:t>
              </a:r>
            </a:p>
            <a:p>
              <a:pPr algn="r"/>
              <a:r>
                <a:rPr lang="th-TH" sz="2800" b="1" i="1">
                  <a:solidFill>
                    <a:srgbClr val="0000FF"/>
                  </a:solidFill>
                  <a:latin typeface="BrowalliaUPC" pitchFamily="34" charset="-34"/>
                  <a:cs typeface="BrowalliaUPC" pitchFamily="34" charset="-34"/>
                </a:rPr>
                <a:t>หรือเป็นกิจการของคนไทย</a:t>
              </a:r>
              <a:r>
                <a:rPr lang="th-TH" sz="2800" b="1" i="1">
                  <a:latin typeface="BrowalliaUPC" pitchFamily="34" charset="-34"/>
                  <a:cs typeface="BrowalliaUPC" pitchFamily="34" charset="-34"/>
                </a:rPr>
                <a:t> </a:t>
              </a:r>
              <a:r>
                <a:rPr lang="th-TH" sz="2800" b="1" i="1">
                  <a:solidFill>
                    <a:srgbClr val="CC0000"/>
                  </a:solidFill>
                  <a:latin typeface="BrowalliaUPC" pitchFamily="34" charset="-34"/>
                  <a:cs typeface="BrowalliaUPC" pitchFamily="34" charset="-34"/>
                </a:rPr>
                <a:t>(16(1))</a:t>
              </a:r>
            </a:p>
          </p:txBody>
        </p:sp>
        <p:sp>
          <p:nvSpPr>
            <p:cNvPr id="21519" name="Rectangle 8"/>
            <p:cNvSpPr>
              <a:spLocks noChangeArrowheads="1"/>
            </p:cNvSpPr>
            <p:nvPr/>
          </p:nvSpPr>
          <p:spPr bwMode="auto">
            <a:xfrm>
              <a:off x="2971" y="1979"/>
              <a:ext cx="2631" cy="15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r"/>
              <a:r>
                <a:rPr lang="th-TH" sz="2800" b="1" i="1">
                  <a:latin typeface="BrowalliaUPC" pitchFamily="34" charset="-34"/>
                  <a:cs typeface="BrowalliaUPC" pitchFamily="34" charset="-34"/>
                </a:rPr>
                <a:t>มีประกาศ มอก.</a:t>
              </a:r>
            </a:p>
            <a:p>
              <a:pPr algn="r"/>
              <a:r>
                <a:rPr lang="th-TH" sz="2800" b="1" i="1">
                  <a:latin typeface="BrowalliaUPC" pitchFamily="34" charset="-34"/>
                  <a:cs typeface="BrowalliaUPC" pitchFamily="34" charset="-34"/>
                </a:rPr>
                <a:t>ให้กำหนด </a:t>
              </a:r>
              <a:r>
                <a:rPr lang="en-US" sz="2800" b="1" i="1">
                  <a:solidFill>
                    <a:srgbClr val="CC0000"/>
                  </a:solidFill>
                  <a:latin typeface="BrowalliaUPC" pitchFamily="34" charset="-34"/>
                  <a:cs typeface="BrowalliaUPC" pitchFamily="34" charset="-34"/>
                </a:rPr>
                <a:t>Spec.</a:t>
              </a:r>
              <a:r>
                <a:rPr lang="en-US" sz="2800" b="1" i="1">
                  <a:latin typeface="BrowalliaUPC" pitchFamily="34" charset="-34"/>
                  <a:cs typeface="BrowalliaUPC" pitchFamily="34" charset="-34"/>
                </a:rPr>
                <a:t> </a:t>
              </a:r>
              <a:r>
                <a:rPr lang="th-TH" sz="2800" b="1" i="1">
                  <a:latin typeface="BrowalliaUPC" pitchFamily="34" charset="-34"/>
                  <a:cs typeface="BrowalliaUPC" pitchFamily="34" charset="-34"/>
                </a:rPr>
                <a:t>หรือ</a:t>
              </a:r>
              <a:r>
                <a:rPr lang="th-TH" sz="2800" b="1" i="1">
                  <a:solidFill>
                    <a:srgbClr val="CC0000"/>
                  </a:solidFill>
                  <a:latin typeface="BrowalliaUPC" pitchFamily="34" charset="-34"/>
                  <a:cs typeface="BrowalliaUPC" pitchFamily="34" charset="-34"/>
                </a:rPr>
                <a:t>รายการในการ</a:t>
              </a:r>
            </a:p>
            <a:p>
              <a:pPr algn="r"/>
              <a:r>
                <a:rPr lang="th-TH" sz="2800" b="1" i="1">
                  <a:solidFill>
                    <a:srgbClr val="CC0000"/>
                  </a:solidFill>
                  <a:latin typeface="BrowalliaUPC" pitchFamily="34" charset="-34"/>
                  <a:cs typeface="BrowalliaUPC" pitchFamily="34" charset="-34"/>
                </a:rPr>
                <a:t>ก่อสร้าง</a:t>
              </a:r>
              <a:r>
                <a:rPr lang="th-TH" sz="2800" b="1" i="1">
                  <a:latin typeface="BrowalliaUPC" pitchFamily="34" charset="-34"/>
                  <a:cs typeface="BrowalliaUPC" pitchFamily="34" charset="-34"/>
                </a:rPr>
                <a:t>ตามมาตรฐาน มอก. หรือ</a:t>
              </a:r>
            </a:p>
            <a:p>
              <a:pPr algn="r"/>
              <a:r>
                <a:rPr lang="th-TH" sz="2800" b="1" i="1">
                  <a:latin typeface="BrowalliaUPC" pitchFamily="34" charset="-34"/>
                  <a:cs typeface="BrowalliaUPC" pitchFamily="34" charset="-34"/>
                </a:rPr>
                <a:t>ระบุเฉพาะหมายเลข มอก. ก็ได้ </a:t>
              </a:r>
              <a:r>
                <a:rPr lang="th-TH" sz="2800" b="1" i="1">
                  <a:solidFill>
                    <a:srgbClr val="CC0000"/>
                  </a:solidFill>
                  <a:latin typeface="BrowalliaUPC" pitchFamily="34" charset="-34"/>
                  <a:cs typeface="BrowalliaUPC" pitchFamily="34" charset="-34"/>
                </a:rPr>
                <a:t>(16(2))</a:t>
              </a:r>
            </a:p>
          </p:txBody>
        </p:sp>
        <p:sp>
          <p:nvSpPr>
            <p:cNvPr id="21520" name="Oval 10"/>
            <p:cNvSpPr>
              <a:spLocks noChangeArrowheads="1"/>
            </p:cNvSpPr>
            <p:nvPr/>
          </p:nvSpPr>
          <p:spPr bwMode="auto">
            <a:xfrm>
              <a:off x="2109" y="1344"/>
              <a:ext cx="1134" cy="1134"/>
            </a:xfrm>
            <a:prstGeom prst="ellipse">
              <a:avLst/>
            </a:prstGeom>
            <a:solidFill>
              <a:srgbClr val="FFFF00"/>
            </a:solidFill>
            <a:ln w="9525">
              <a:noFill/>
              <a:round/>
              <a:headEnd/>
              <a:tailEnd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wrap="none" anchor="ctr"/>
            <a:lstStyle/>
            <a:p>
              <a:pPr algn="ctr"/>
              <a:r>
                <a:rPr lang="th-TH" sz="2800" b="1" i="1">
                  <a:solidFill>
                    <a:srgbClr val="CC0000"/>
                  </a:solidFill>
                  <a:latin typeface="BrowalliaUPC" pitchFamily="34" charset="-34"/>
                  <a:cs typeface="BrowalliaUPC" pitchFamily="34" charset="-34"/>
                </a:rPr>
                <a:t>พัสดุที่ต้องการ</a:t>
              </a:r>
            </a:p>
            <a:p>
              <a:pPr algn="ctr"/>
              <a:r>
                <a:rPr lang="th-TH" sz="2800" b="1" i="1">
                  <a:solidFill>
                    <a:srgbClr val="CC0000"/>
                  </a:solidFill>
                  <a:latin typeface="BrowalliaUPC" pitchFamily="34" charset="-34"/>
                  <a:cs typeface="BrowalliaUPC" pitchFamily="34" charset="-34"/>
                </a:rPr>
                <a:t>ซื้อ/จ้าง</a:t>
              </a:r>
              <a:endParaRPr lang="th-TH" sz="2800" b="1">
                <a:solidFill>
                  <a:srgbClr val="CC0000"/>
                </a:solidFill>
                <a:latin typeface="BrowalliaUPC" pitchFamily="34" charset="-34"/>
                <a:cs typeface="BrowalliaUPC" pitchFamily="34" charset="-34"/>
              </a:endParaRPr>
            </a:p>
          </p:txBody>
        </p:sp>
        <p:sp>
          <p:nvSpPr>
            <p:cNvPr id="21521" name="Rectangle 11"/>
            <p:cNvSpPr>
              <a:spLocks noChangeArrowheads="1"/>
            </p:cNvSpPr>
            <p:nvPr/>
          </p:nvSpPr>
          <p:spPr bwMode="auto">
            <a:xfrm>
              <a:off x="22" y="1979"/>
              <a:ext cx="2586" cy="1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th-TH" sz="2800" b="1" i="1" dirty="0">
                  <a:latin typeface="BrowalliaUPC" pitchFamily="34" charset="-34"/>
                  <a:cs typeface="BrowalliaUPC" pitchFamily="34" charset="-34"/>
                </a:rPr>
                <a:t>มีผู้ได้รับการจดทะเบียน</a:t>
              </a:r>
            </a:p>
            <a:p>
              <a:r>
                <a:rPr lang="th-TH" sz="2800" b="1" i="1" dirty="0">
                  <a:latin typeface="BrowalliaUPC" pitchFamily="34" charset="-34"/>
                  <a:cs typeface="BrowalliaUPC" pitchFamily="34" charset="-34"/>
                </a:rPr>
                <a:t>ผลิตภัณฑ์ ให้กำหนด </a:t>
              </a:r>
              <a:r>
                <a:rPr lang="en-US" sz="2800" b="1" i="1" dirty="0">
                  <a:solidFill>
                    <a:srgbClr val="CC0000"/>
                  </a:solidFill>
                  <a:latin typeface="BrowalliaUPC" pitchFamily="34" charset="-34"/>
                  <a:cs typeface="BrowalliaUPC" pitchFamily="34" charset="-34"/>
                </a:rPr>
                <a:t>Spec.</a:t>
              </a:r>
              <a:r>
                <a:rPr lang="en-US" sz="2800" b="1" i="1" dirty="0">
                  <a:latin typeface="BrowalliaUPC" pitchFamily="34" charset="-34"/>
                  <a:cs typeface="BrowalliaUPC" pitchFamily="34" charset="-34"/>
                </a:rPr>
                <a:t> </a:t>
              </a:r>
              <a:endParaRPr lang="th-TH" sz="2800" b="1" i="1" dirty="0">
                <a:latin typeface="BrowalliaUPC" pitchFamily="34" charset="-34"/>
                <a:cs typeface="BrowalliaUPC" pitchFamily="34" charset="-34"/>
              </a:endParaRPr>
            </a:p>
            <a:p>
              <a:r>
                <a:rPr lang="th-TH" sz="2800" b="1" i="1" dirty="0">
                  <a:latin typeface="BrowalliaUPC" pitchFamily="34" charset="-34"/>
                  <a:cs typeface="BrowalliaUPC" pitchFamily="34" charset="-34"/>
                </a:rPr>
                <a:t>หรือ</a:t>
              </a:r>
              <a:r>
                <a:rPr lang="th-TH" sz="2800" b="1" i="1" dirty="0">
                  <a:solidFill>
                    <a:srgbClr val="CC0000"/>
                  </a:solidFill>
                  <a:latin typeface="BrowalliaUPC" pitchFamily="34" charset="-34"/>
                  <a:cs typeface="BrowalliaUPC" pitchFamily="34" charset="-34"/>
                </a:rPr>
                <a:t>รายการในการก่อสร้าง </a:t>
              </a:r>
            </a:p>
            <a:p>
              <a:r>
                <a:rPr lang="th-TH" sz="2800" b="1" i="1" dirty="0">
                  <a:latin typeface="BrowalliaUPC" pitchFamily="34" charset="-34"/>
                  <a:cs typeface="BrowalliaUPC" pitchFamily="34" charset="-34"/>
                </a:rPr>
                <a:t>ให้สอดคล้องกับคู่มือผู้ซื้อ หรือ</a:t>
              </a:r>
            </a:p>
            <a:p>
              <a:r>
                <a:rPr lang="th-TH" sz="2800" b="1" i="1" dirty="0">
                  <a:latin typeface="BrowalliaUPC" pitchFamily="34" charset="-34"/>
                  <a:cs typeface="BrowalliaUPC" pitchFamily="34" charset="-34"/>
                </a:rPr>
                <a:t>ใบแทรกคู่มือผู้ซื้อ </a:t>
              </a:r>
              <a:r>
                <a:rPr lang="th-TH" sz="2800" b="1" i="1" dirty="0">
                  <a:solidFill>
                    <a:srgbClr val="CC0000"/>
                  </a:solidFill>
                  <a:latin typeface="BrowalliaUPC" pitchFamily="34" charset="-34"/>
                  <a:cs typeface="BrowalliaUPC" pitchFamily="34" charset="-34"/>
                </a:rPr>
                <a:t>(16(3))</a:t>
              </a:r>
              <a:endParaRPr lang="th-TH" sz="2800" b="1" i="1" dirty="0">
                <a:latin typeface="BrowalliaUPC" pitchFamily="34" charset="-34"/>
                <a:cs typeface="BrowalliaUPC" pitchFamily="34" charset="-34"/>
              </a:endParaRPr>
            </a:p>
          </p:txBody>
        </p:sp>
        <p:sp>
          <p:nvSpPr>
            <p:cNvPr id="21522" name="Rectangle 12"/>
            <p:cNvSpPr>
              <a:spLocks noChangeArrowheads="1"/>
            </p:cNvSpPr>
            <p:nvPr/>
          </p:nvSpPr>
          <p:spPr bwMode="auto">
            <a:xfrm>
              <a:off x="1655" y="3748"/>
              <a:ext cx="2949" cy="4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th-TH" sz="2800" b="1" i="1">
                  <a:solidFill>
                    <a:srgbClr val="0000FF"/>
                  </a:solidFill>
                  <a:latin typeface="BrowalliaUPC" pitchFamily="34" charset="-34"/>
                  <a:cs typeface="BrowalliaUPC" pitchFamily="34" charset="-34"/>
                </a:rPr>
                <a:t>จำเป็นต้องกำหนดแตกต่าง ให้แจ้ง สมอ. </a:t>
              </a:r>
              <a:r>
                <a:rPr lang="th-TH" sz="2800" b="1" i="1">
                  <a:solidFill>
                    <a:srgbClr val="CC0000"/>
                  </a:solidFill>
                  <a:latin typeface="BrowalliaUPC" pitchFamily="34" charset="-34"/>
                  <a:cs typeface="BrowalliaUPC" pitchFamily="34" charset="-34"/>
                </a:rPr>
                <a:t>(16(4))</a:t>
              </a:r>
            </a:p>
          </p:txBody>
        </p:sp>
        <p:sp>
          <p:nvSpPr>
            <p:cNvPr id="21523" name="AutoShape 17"/>
            <p:cNvSpPr>
              <a:spLocks noChangeArrowheads="1"/>
            </p:cNvSpPr>
            <p:nvPr/>
          </p:nvSpPr>
          <p:spPr bwMode="auto">
            <a:xfrm>
              <a:off x="4830" y="3612"/>
              <a:ext cx="408" cy="408"/>
            </a:xfrm>
            <a:custGeom>
              <a:avLst/>
              <a:gdLst>
                <a:gd name="T0" fmla="*/ 291 w 21600"/>
                <a:gd name="T1" fmla="*/ 0 h 21600"/>
                <a:gd name="T2" fmla="*/ 175 w 21600"/>
                <a:gd name="T3" fmla="*/ 136 h 21600"/>
                <a:gd name="T4" fmla="*/ 0 w 21600"/>
                <a:gd name="T5" fmla="*/ 340 h 21600"/>
                <a:gd name="T6" fmla="*/ 175 w 21600"/>
                <a:gd name="T7" fmla="*/ 408 h 21600"/>
                <a:gd name="T8" fmla="*/ 350 w 21600"/>
                <a:gd name="T9" fmla="*/ 283 h 21600"/>
                <a:gd name="T10" fmla="*/ 408 w 21600"/>
                <a:gd name="T11" fmla="*/ 136 h 21600"/>
                <a:gd name="T12" fmla="*/ 17694720 60000 65536"/>
                <a:gd name="T13" fmla="*/ 11796480 60000 65536"/>
                <a:gd name="T14" fmla="*/ 11796480 60000 65536"/>
                <a:gd name="T15" fmla="*/ 5898240 60000 65536"/>
                <a:gd name="T16" fmla="*/ 0 60000 65536"/>
                <a:gd name="T17" fmla="*/ 0 60000 65536"/>
                <a:gd name="T18" fmla="*/ 0 w 21600"/>
                <a:gd name="T19" fmla="*/ 14400 h 21600"/>
                <a:gd name="T20" fmla="*/ 18529 w 21600"/>
                <a:gd name="T21" fmla="*/ 2160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5429" y="0"/>
                  </a:moveTo>
                  <a:lnTo>
                    <a:pt x="9257" y="7200"/>
                  </a:lnTo>
                  <a:lnTo>
                    <a:pt x="12343" y="7200"/>
                  </a:lnTo>
                  <a:lnTo>
                    <a:pt x="12343" y="14400"/>
                  </a:lnTo>
                  <a:lnTo>
                    <a:pt x="0" y="14400"/>
                  </a:lnTo>
                  <a:lnTo>
                    <a:pt x="0" y="21600"/>
                  </a:lnTo>
                  <a:lnTo>
                    <a:pt x="18514" y="21600"/>
                  </a:lnTo>
                  <a:lnTo>
                    <a:pt x="18514" y="7200"/>
                  </a:lnTo>
                  <a:lnTo>
                    <a:pt x="21600" y="720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wrap="none" anchor="ctr"/>
            <a:lstStyle/>
            <a:p>
              <a:endParaRPr lang="th-TH" sz="2800" b="1">
                <a:latin typeface="BrowalliaUPC" pitchFamily="34" charset="-34"/>
                <a:cs typeface="BrowalliaUPC" pitchFamily="34" charset="-34"/>
              </a:endParaRPr>
            </a:p>
          </p:txBody>
        </p:sp>
        <p:sp>
          <p:nvSpPr>
            <p:cNvPr id="21524" name="AutoShape 18"/>
            <p:cNvSpPr>
              <a:spLocks noChangeArrowheads="1"/>
            </p:cNvSpPr>
            <p:nvPr/>
          </p:nvSpPr>
          <p:spPr bwMode="auto">
            <a:xfrm flipH="1">
              <a:off x="975" y="3612"/>
              <a:ext cx="454" cy="408"/>
            </a:xfrm>
            <a:custGeom>
              <a:avLst/>
              <a:gdLst>
                <a:gd name="T0" fmla="*/ 324 w 21600"/>
                <a:gd name="T1" fmla="*/ 0 h 21600"/>
                <a:gd name="T2" fmla="*/ 195 w 21600"/>
                <a:gd name="T3" fmla="*/ 136 h 21600"/>
                <a:gd name="T4" fmla="*/ 0 w 21600"/>
                <a:gd name="T5" fmla="*/ 340 h 21600"/>
                <a:gd name="T6" fmla="*/ 195 w 21600"/>
                <a:gd name="T7" fmla="*/ 408 h 21600"/>
                <a:gd name="T8" fmla="*/ 389 w 21600"/>
                <a:gd name="T9" fmla="*/ 283 h 21600"/>
                <a:gd name="T10" fmla="*/ 454 w 21600"/>
                <a:gd name="T11" fmla="*/ 136 h 21600"/>
                <a:gd name="T12" fmla="*/ 17694720 60000 65536"/>
                <a:gd name="T13" fmla="*/ 11796480 60000 65536"/>
                <a:gd name="T14" fmla="*/ 11796480 60000 65536"/>
                <a:gd name="T15" fmla="*/ 5898240 60000 65536"/>
                <a:gd name="T16" fmla="*/ 0 60000 65536"/>
                <a:gd name="T17" fmla="*/ 0 60000 65536"/>
                <a:gd name="T18" fmla="*/ 0 w 21600"/>
                <a:gd name="T19" fmla="*/ 14400 h 21600"/>
                <a:gd name="T20" fmla="*/ 18507 w 21600"/>
                <a:gd name="T21" fmla="*/ 2160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5429" y="0"/>
                  </a:moveTo>
                  <a:lnTo>
                    <a:pt x="9257" y="7200"/>
                  </a:lnTo>
                  <a:lnTo>
                    <a:pt x="12343" y="7200"/>
                  </a:lnTo>
                  <a:lnTo>
                    <a:pt x="12343" y="14400"/>
                  </a:lnTo>
                  <a:lnTo>
                    <a:pt x="0" y="14400"/>
                  </a:lnTo>
                  <a:lnTo>
                    <a:pt x="0" y="21600"/>
                  </a:lnTo>
                  <a:lnTo>
                    <a:pt x="18514" y="21600"/>
                  </a:lnTo>
                  <a:lnTo>
                    <a:pt x="18514" y="7200"/>
                  </a:lnTo>
                  <a:lnTo>
                    <a:pt x="21600" y="720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wrap="none" anchor="ctr"/>
            <a:lstStyle/>
            <a:p>
              <a:endParaRPr lang="th-TH" sz="2800" b="1">
                <a:latin typeface="BrowalliaUPC" pitchFamily="34" charset="-34"/>
                <a:cs typeface="BrowalliaUPC" pitchFamily="34" charset="-34"/>
              </a:endParaRPr>
            </a:p>
          </p:txBody>
        </p:sp>
        <p:sp>
          <p:nvSpPr>
            <p:cNvPr id="21525" name="AutoShape 25"/>
            <p:cNvSpPr>
              <a:spLocks noChangeArrowheads="1"/>
            </p:cNvSpPr>
            <p:nvPr/>
          </p:nvSpPr>
          <p:spPr bwMode="auto">
            <a:xfrm>
              <a:off x="2971" y="709"/>
              <a:ext cx="408" cy="227"/>
            </a:xfrm>
            <a:prstGeom prst="leftRightArrow">
              <a:avLst>
                <a:gd name="adj1" fmla="val 50000"/>
                <a:gd name="adj2" fmla="val 35947"/>
              </a:avLst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wrap="none" anchor="ctr"/>
            <a:lstStyle/>
            <a:p>
              <a:endParaRPr lang="th-TH" sz="2800" b="1">
                <a:latin typeface="BrowalliaUPC" pitchFamily="34" charset="-34"/>
                <a:cs typeface="BrowalliaUPC" pitchFamily="34" charset="-34"/>
              </a:endParaRPr>
            </a:p>
          </p:txBody>
        </p:sp>
      </p:grpSp>
      <p:sp>
        <p:nvSpPr>
          <p:cNvPr id="21509" name="Rectangle 34"/>
          <p:cNvSpPr>
            <a:spLocks noChangeArrowheads="1"/>
          </p:cNvSpPr>
          <p:nvPr/>
        </p:nvSpPr>
        <p:spPr bwMode="auto">
          <a:xfrm>
            <a:off x="0" y="6669088"/>
            <a:ext cx="9144000" cy="188912"/>
          </a:xfrm>
          <a:prstGeom prst="rect">
            <a:avLst/>
          </a:prstGeom>
          <a:gradFill rotWithShape="1">
            <a:gsLst>
              <a:gs pos="0">
                <a:srgbClr val="006600"/>
              </a:gs>
              <a:gs pos="100000">
                <a:srgbClr val="002F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th-TH" sz="2800" b="1">
              <a:solidFill>
                <a:srgbClr val="006600"/>
              </a:solidFill>
              <a:latin typeface="BrowalliaUPC" pitchFamily="34" charset="-34"/>
              <a:cs typeface="BrowalliaUPC" pitchFamily="34" charset="-34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64920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6"/>
          <p:cNvGrpSpPr>
            <a:grpSpLocks/>
          </p:cNvGrpSpPr>
          <p:nvPr/>
        </p:nvGrpSpPr>
        <p:grpSpPr bwMode="auto">
          <a:xfrm>
            <a:off x="381000" y="928691"/>
            <a:ext cx="8294688" cy="5278443"/>
            <a:chOff x="240" y="585"/>
            <a:chExt cx="5225" cy="3325"/>
          </a:xfrm>
        </p:grpSpPr>
        <p:sp>
          <p:nvSpPr>
            <p:cNvPr id="56340" name="Rectangle 10"/>
            <p:cNvSpPr>
              <a:spLocks noChangeArrowheads="1"/>
            </p:cNvSpPr>
            <p:nvPr/>
          </p:nvSpPr>
          <p:spPr bwMode="auto">
            <a:xfrm>
              <a:off x="2516" y="585"/>
              <a:ext cx="2949" cy="863"/>
            </a:xfrm>
            <a:prstGeom prst="rect">
              <a:avLst/>
            </a:prstGeom>
            <a:noFill/>
            <a:ln w="38100" cmpd="dbl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th-TH" sz="3600" b="1" i="1" dirty="0">
                  <a:solidFill>
                    <a:srgbClr val="0000FF"/>
                  </a:solidFill>
                  <a:latin typeface="Angsana New" pitchFamily="18" charset="-34"/>
                </a:rPr>
                <a:t>พิจารณาตามตัวอย่างเอกสาร</a:t>
              </a:r>
            </a:p>
            <a:p>
              <a:r>
                <a:rPr lang="th-TH" sz="3600" b="1" i="1" dirty="0">
                  <a:solidFill>
                    <a:srgbClr val="0000FF"/>
                  </a:solidFill>
                  <a:latin typeface="Angsana New" pitchFamily="18" charset="-34"/>
                </a:rPr>
                <a:t>ประกวดราคาที่ </a:t>
              </a:r>
              <a:r>
                <a:rPr lang="th-TH" sz="3600" b="1" i="1" dirty="0" err="1" smtClean="0">
                  <a:solidFill>
                    <a:srgbClr val="0000FF"/>
                  </a:solidFill>
                  <a:latin typeface="Angsana New" pitchFamily="18" charset="-34"/>
                </a:rPr>
                <a:t>กวพ.</a:t>
              </a:r>
              <a:r>
                <a:rPr lang="th-TH" sz="3600" b="1" i="1" dirty="0" smtClean="0">
                  <a:solidFill>
                    <a:srgbClr val="0000FF"/>
                  </a:solidFill>
                  <a:latin typeface="Angsana New" pitchFamily="18" charset="-34"/>
                </a:rPr>
                <a:t> / </a:t>
              </a:r>
              <a:r>
                <a:rPr lang="th-TH" sz="3600" b="1" i="1" dirty="0" err="1" smtClean="0">
                  <a:solidFill>
                    <a:srgbClr val="0000FF"/>
                  </a:solidFill>
                  <a:latin typeface="Angsana New" pitchFamily="18" charset="-34"/>
                </a:rPr>
                <a:t>กว</a:t>
              </a:r>
              <a:r>
                <a:rPr lang="th-TH" sz="3600" b="1" i="1" dirty="0" smtClean="0">
                  <a:solidFill>
                    <a:srgbClr val="0000FF"/>
                  </a:solidFill>
                  <a:latin typeface="Angsana New" pitchFamily="18" charset="-34"/>
                </a:rPr>
                <a:t>พ.อ. </a:t>
              </a:r>
              <a:r>
                <a:rPr lang="th-TH" sz="3600" b="1" i="1" dirty="0">
                  <a:solidFill>
                    <a:srgbClr val="0000FF"/>
                  </a:solidFill>
                  <a:latin typeface="Angsana New" pitchFamily="18" charset="-34"/>
                </a:rPr>
                <a:t>กำหนด</a:t>
              </a:r>
            </a:p>
          </p:txBody>
        </p:sp>
        <p:sp>
          <p:nvSpPr>
            <p:cNvPr id="56341" name="Rectangle 14"/>
            <p:cNvSpPr>
              <a:spLocks noChangeArrowheads="1"/>
            </p:cNvSpPr>
            <p:nvPr/>
          </p:nvSpPr>
          <p:spPr bwMode="auto">
            <a:xfrm>
              <a:off x="315" y="630"/>
              <a:ext cx="1522" cy="900"/>
            </a:xfrm>
            <a:prstGeom prst="rect">
              <a:avLst/>
            </a:prstGeom>
            <a:noFill/>
            <a:ln w="38100" cmpd="dbl">
              <a:solidFill>
                <a:srgbClr val="CC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th-TH" sz="4000" b="1" dirty="0">
                  <a:solidFill>
                    <a:srgbClr val="CC0000"/>
                  </a:solidFill>
                  <a:latin typeface="Angsana New" pitchFamily="18" charset="-34"/>
                </a:rPr>
                <a:t>งานซื้อ/จ้าง</a:t>
              </a:r>
            </a:p>
            <a:p>
              <a:pPr algn="ctr"/>
              <a:r>
                <a:rPr lang="th-TH" sz="4000" b="1" dirty="0">
                  <a:solidFill>
                    <a:srgbClr val="CC0000"/>
                  </a:solidFill>
                  <a:latin typeface="Angsana New" pitchFamily="18" charset="-34"/>
                </a:rPr>
                <a:t>ทั่วไป</a:t>
              </a:r>
            </a:p>
          </p:txBody>
        </p:sp>
        <p:sp>
          <p:nvSpPr>
            <p:cNvPr id="56342" name="Rectangle 15"/>
            <p:cNvSpPr>
              <a:spLocks noChangeArrowheads="1"/>
            </p:cNvSpPr>
            <p:nvPr/>
          </p:nvSpPr>
          <p:spPr bwMode="auto">
            <a:xfrm>
              <a:off x="3330" y="1485"/>
              <a:ext cx="1863" cy="588"/>
            </a:xfrm>
            <a:prstGeom prst="rect">
              <a:avLst/>
            </a:prstGeom>
            <a:noFill/>
            <a:ln w="38100" cmpd="dbl">
              <a:solidFill>
                <a:srgbClr val="CC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th-TH" sz="4000" b="1" dirty="0">
                  <a:solidFill>
                    <a:srgbClr val="CC0000"/>
                  </a:solidFill>
                  <a:latin typeface="Angsana New" pitchFamily="18" charset="-34"/>
                </a:rPr>
                <a:t>งาน</a:t>
              </a:r>
              <a:r>
                <a:rPr lang="th-TH" sz="4000" b="1" dirty="0" smtClean="0">
                  <a:solidFill>
                    <a:srgbClr val="CC0000"/>
                  </a:solidFill>
                  <a:latin typeface="Angsana New" pitchFamily="18" charset="-34"/>
                </a:rPr>
                <a:t>จ้างก่อสร้าง</a:t>
              </a:r>
              <a:endParaRPr lang="th-TH" sz="4000" b="1" dirty="0">
                <a:solidFill>
                  <a:srgbClr val="CC0000"/>
                </a:solidFill>
                <a:latin typeface="Angsana New" pitchFamily="18" charset="-34"/>
              </a:endParaRPr>
            </a:p>
          </p:txBody>
        </p:sp>
        <p:sp>
          <p:nvSpPr>
            <p:cNvPr id="56343" name="Rectangle 16"/>
            <p:cNvSpPr>
              <a:spLocks noChangeArrowheads="1"/>
            </p:cNvSpPr>
            <p:nvPr/>
          </p:nvSpPr>
          <p:spPr bwMode="auto">
            <a:xfrm>
              <a:off x="240" y="2640"/>
              <a:ext cx="4878" cy="1270"/>
            </a:xfrm>
            <a:prstGeom prst="rect">
              <a:avLst/>
            </a:prstGeom>
            <a:noFill/>
            <a:ln w="38100" cmpd="dbl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th-TH" sz="4000" b="1" i="1" u="sng" dirty="0">
                  <a:solidFill>
                    <a:srgbClr val="CC0000"/>
                  </a:solidFill>
                  <a:latin typeface="Angsana New" pitchFamily="18" charset="-34"/>
                </a:rPr>
                <a:t>ต้อง </a:t>
              </a:r>
              <a:r>
                <a:rPr lang="th-TH" sz="4000" b="1" i="1" dirty="0">
                  <a:solidFill>
                    <a:srgbClr val="0000FF"/>
                  </a:solidFill>
                  <a:latin typeface="Angsana New" pitchFamily="18" charset="-34"/>
                </a:rPr>
                <a:t>ทำตามตัวอย่างเอกสารประกวดราคาที่ </a:t>
              </a:r>
              <a:r>
                <a:rPr lang="th-TH" sz="4000" b="1" i="1" dirty="0" err="1">
                  <a:solidFill>
                    <a:srgbClr val="0000FF"/>
                  </a:solidFill>
                  <a:latin typeface="Angsana New" pitchFamily="18" charset="-34"/>
                </a:rPr>
                <a:t>กวพ.</a:t>
              </a:r>
              <a:r>
                <a:rPr lang="th-TH" sz="4000" b="1" i="1" dirty="0">
                  <a:solidFill>
                    <a:srgbClr val="0000FF"/>
                  </a:solidFill>
                  <a:latin typeface="Angsana New" pitchFamily="18" charset="-34"/>
                </a:rPr>
                <a:t> กำหนด</a:t>
              </a:r>
            </a:p>
            <a:p>
              <a:r>
                <a:rPr lang="th-TH" sz="3000" b="1" i="1" dirty="0" smtClean="0">
                  <a:solidFill>
                    <a:srgbClr val="0000FF"/>
                  </a:solidFill>
                  <a:latin typeface="Angsana New" pitchFamily="18" charset="-34"/>
                </a:rPr>
                <a:t>    </a:t>
              </a:r>
              <a:r>
                <a:rPr lang="th-TH" sz="3500" b="1" i="1" dirty="0" smtClean="0">
                  <a:latin typeface="Angsana New" pitchFamily="18" charset="-34"/>
                </a:rPr>
                <a:t>ที่ </a:t>
              </a:r>
              <a:r>
                <a:rPr lang="th-TH" sz="3500" b="1" i="1" dirty="0" err="1">
                  <a:latin typeface="Angsana New" pitchFamily="18" charset="-34"/>
                </a:rPr>
                <a:t>นร</a:t>
              </a:r>
              <a:r>
                <a:rPr lang="th-TH" sz="3500" b="1" i="1" dirty="0">
                  <a:latin typeface="Angsana New" pitchFamily="18" charset="-34"/>
                </a:rPr>
                <a:t> (</a:t>
              </a:r>
              <a:r>
                <a:rPr lang="th-TH" sz="3500" b="1" i="1" dirty="0" err="1">
                  <a:latin typeface="Angsana New" pitchFamily="18" charset="-34"/>
                </a:rPr>
                <a:t>กวพ</a:t>
              </a:r>
              <a:r>
                <a:rPr lang="th-TH" sz="3500" b="1" i="1" dirty="0">
                  <a:latin typeface="Angsana New" pitchFamily="18" charset="-34"/>
                </a:rPr>
                <a:t>) 1305/ว 7914 </a:t>
              </a:r>
              <a:r>
                <a:rPr lang="th-TH" sz="3500" b="1" i="1" dirty="0" err="1">
                  <a:latin typeface="Angsana New" pitchFamily="18" charset="-34"/>
                </a:rPr>
                <a:t>ลว.</a:t>
              </a:r>
              <a:r>
                <a:rPr lang="th-TH" sz="3500" b="1" i="1" dirty="0">
                  <a:latin typeface="Angsana New" pitchFamily="18" charset="-34"/>
                </a:rPr>
                <a:t> 22 ก.ย. 43 ประกอบ</a:t>
              </a:r>
            </a:p>
            <a:p>
              <a:pPr>
                <a:spcBef>
                  <a:spcPts val="1200"/>
                </a:spcBef>
              </a:pPr>
              <a:r>
                <a:rPr lang="th-TH" sz="3500" b="1" i="1" dirty="0">
                  <a:latin typeface="Angsana New" pitchFamily="18" charset="-34"/>
                </a:rPr>
                <a:t>          </a:t>
              </a:r>
              <a:r>
                <a:rPr lang="th-TH" sz="3200" b="1" i="1" dirty="0" smtClean="0">
                  <a:latin typeface="Angsana New" pitchFamily="18" charset="-34"/>
                </a:rPr>
                <a:t>ด่วนที่สุด ที่ </a:t>
              </a:r>
              <a:r>
                <a:rPr lang="th-TH" sz="3200" b="1" i="1" dirty="0" err="1" smtClean="0">
                  <a:latin typeface="Angsana New" pitchFamily="18" charset="-34"/>
                </a:rPr>
                <a:t>กค</a:t>
              </a:r>
              <a:r>
                <a:rPr lang="th-TH" sz="3200" b="1" i="1" dirty="0" smtClean="0">
                  <a:latin typeface="Angsana New" pitchFamily="18" charset="-34"/>
                </a:rPr>
                <a:t> (</a:t>
              </a:r>
              <a:r>
                <a:rPr lang="th-TH" sz="3200" b="1" i="1" dirty="0" err="1" smtClean="0">
                  <a:latin typeface="Angsana New" pitchFamily="18" charset="-34"/>
                </a:rPr>
                <a:t>กวพ</a:t>
              </a:r>
              <a:r>
                <a:rPr lang="th-TH" sz="3200" b="1" i="1" dirty="0" smtClean="0">
                  <a:latin typeface="Angsana New" pitchFamily="18" charset="-34"/>
                </a:rPr>
                <a:t>)</a:t>
              </a:r>
              <a:r>
                <a:rPr lang="en-US" sz="3200" b="1" i="1" dirty="0" smtClean="0">
                  <a:latin typeface="EucrosiaUPC" pitchFamily="18" charset="-34"/>
                  <a:cs typeface="EucrosiaUPC" pitchFamily="18" charset="-34"/>
                </a:rPr>
                <a:t> 0421.3/</a:t>
              </a:r>
              <a:r>
                <a:rPr lang="th-TH" sz="3200" b="1" i="1" dirty="0" smtClean="0">
                  <a:latin typeface="EucrosiaUPC" pitchFamily="18" charset="-34"/>
                  <a:cs typeface="EucrosiaUPC" pitchFamily="18" charset="-34"/>
                </a:rPr>
                <a:t>ว </a:t>
              </a:r>
              <a:r>
                <a:rPr lang="en-US" sz="3200" b="1" i="1" dirty="0" smtClean="0">
                  <a:latin typeface="EucrosiaUPC" pitchFamily="18" charset="-34"/>
                  <a:cs typeface="EucrosiaUPC" pitchFamily="18" charset="-34"/>
                </a:rPr>
                <a:t>470 </a:t>
              </a:r>
              <a:r>
                <a:rPr lang="th-TH" sz="3200" b="1" i="1" dirty="0" err="1" smtClean="0">
                  <a:latin typeface="EucrosiaUPC" pitchFamily="18" charset="-34"/>
                  <a:cs typeface="EucrosiaUPC" pitchFamily="18" charset="-34"/>
                </a:rPr>
                <a:t>ลว</a:t>
              </a:r>
              <a:r>
                <a:rPr lang="en-US" sz="3200" b="1" i="1" dirty="0" smtClean="0">
                  <a:latin typeface="EucrosiaUPC" pitchFamily="18" charset="-34"/>
                  <a:cs typeface="EucrosiaUPC" pitchFamily="18" charset="-34"/>
                </a:rPr>
                <a:t>. 27 </a:t>
              </a:r>
              <a:r>
                <a:rPr lang="th-TH" sz="3200" b="1" i="1" dirty="0" smtClean="0">
                  <a:latin typeface="EucrosiaUPC" pitchFamily="18" charset="-34"/>
                  <a:cs typeface="EucrosiaUPC" pitchFamily="18" charset="-34"/>
                </a:rPr>
                <a:t>ธ</a:t>
              </a:r>
              <a:r>
                <a:rPr lang="en-US" sz="3200" b="1" i="1" dirty="0" smtClean="0">
                  <a:latin typeface="EucrosiaUPC" pitchFamily="18" charset="-34"/>
                  <a:cs typeface="EucrosiaUPC" pitchFamily="18" charset="-34"/>
                </a:rPr>
                <a:t>.</a:t>
              </a:r>
              <a:r>
                <a:rPr lang="th-TH" sz="3200" b="1" i="1" dirty="0" smtClean="0">
                  <a:latin typeface="EucrosiaUPC" pitchFamily="18" charset="-34"/>
                  <a:cs typeface="EucrosiaUPC" pitchFamily="18" charset="-34"/>
                </a:rPr>
                <a:t>ค. </a:t>
              </a:r>
              <a:r>
                <a:rPr lang="en-US" sz="3200" b="1" i="1" dirty="0" smtClean="0">
                  <a:latin typeface="EucrosiaUPC" pitchFamily="18" charset="-34"/>
                  <a:cs typeface="EucrosiaUPC" pitchFamily="18" charset="-34"/>
                </a:rPr>
                <a:t>56</a:t>
              </a:r>
              <a:endParaRPr lang="th-TH" sz="3200" b="1" i="1" dirty="0" smtClean="0">
                <a:latin typeface="Angsana New" pitchFamily="18" charset="-34"/>
              </a:endParaRPr>
            </a:p>
            <a:p>
              <a:pPr>
                <a:spcBef>
                  <a:spcPts val="1200"/>
                </a:spcBef>
              </a:pPr>
              <a:r>
                <a:rPr lang="th-TH" sz="3500" b="1" i="1" dirty="0" smtClean="0">
                  <a:latin typeface="Angsana New" pitchFamily="18" charset="-34"/>
                  <a:cs typeface="EucrosiaUPC" pitchFamily="18" charset="-34"/>
                </a:rPr>
                <a:t>            </a:t>
              </a:r>
              <a:r>
                <a:rPr lang="th-TH" sz="3200" b="1" i="1" dirty="0" smtClean="0">
                  <a:latin typeface="EucrosiaUPC" pitchFamily="18" charset="-34"/>
                  <a:cs typeface="EucrosiaUPC" pitchFamily="18" charset="-34"/>
                </a:rPr>
                <a:t>ด่วนที่สุด ที่ </a:t>
              </a:r>
              <a:r>
                <a:rPr lang="th-TH" sz="3200" b="1" i="1" dirty="0" err="1" smtClean="0">
                  <a:latin typeface="EucrosiaUPC" pitchFamily="18" charset="-34"/>
                  <a:cs typeface="EucrosiaUPC" pitchFamily="18" charset="-34"/>
                </a:rPr>
                <a:t>กค</a:t>
              </a:r>
              <a:r>
                <a:rPr lang="th-TH" sz="3200" b="1" i="1" dirty="0" smtClean="0">
                  <a:latin typeface="EucrosiaUPC" pitchFamily="18" charset="-34"/>
                  <a:cs typeface="EucrosiaUPC" pitchFamily="18" charset="-34"/>
                </a:rPr>
                <a:t> (</a:t>
              </a:r>
              <a:r>
                <a:rPr lang="th-TH" sz="3200" b="1" i="1" dirty="0" err="1" smtClean="0">
                  <a:latin typeface="EucrosiaUPC" pitchFamily="18" charset="-34"/>
                  <a:cs typeface="EucrosiaUPC" pitchFamily="18" charset="-34"/>
                </a:rPr>
                <a:t>กว</a:t>
              </a:r>
              <a:r>
                <a:rPr lang="th-TH" sz="3200" b="1" i="1" dirty="0" smtClean="0">
                  <a:latin typeface="EucrosiaUPC" pitchFamily="18" charset="-34"/>
                  <a:cs typeface="EucrosiaUPC" pitchFamily="18" charset="-34"/>
                </a:rPr>
                <a:t>พอ) </a:t>
              </a:r>
              <a:r>
                <a:rPr lang="en-US" sz="3200" b="1" i="1" dirty="0" smtClean="0">
                  <a:latin typeface="EucrosiaUPC" pitchFamily="18" charset="-34"/>
                  <a:cs typeface="EucrosiaUPC" pitchFamily="18" charset="-34"/>
                </a:rPr>
                <a:t>0421.3/</a:t>
              </a:r>
              <a:r>
                <a:rPr lang="th-TH" sz="3200" b="1" i="1" dirty="0" smtClean="0">
                  <a:latin typeface="EucrosiaUPC" pitchFamily="18" charset="-34"/>
                  <a:cs typeface="EucrosiaUPC" pitchFamily="18" charset="-34"/>
                </a:rPr>
                <a:t>ว </a:t>
              </a:r>
              <a:r>
                <a:rPr lang="en-US" sz="3200" b="1" i="1" dirty="0" smtClean="0">
                  <a:latin typeface="EucrosiaUPC" pitchFamily="18" charset="-34"/>
                  <a:cs typeface="EucrosiaUPC" pitchFamily="18" charset="-34"/>
                </a:rPr>
                <a:t>398 </a:t>
              </a:r>
              <a:r>
                <a:rPr lang="th-TH" sz="3200" b="1" i="1" dirty="0" err="1" smtClean="0">
                  <a:latin typeface="EucrosiaUPC" pitchFamily="18" charset="-34"/>
                  <a:cs typeface="EucrosiaUPC" pitchFamily="18" charset="-34"/>
                </a:rPr>
                <a:t>ลว</a:t>
              </a:r>
              <a:r>
                <a:rPr lang="en-US" sz="3200" b="1" i="1" dirty="0" smtClean="0">
                  <a:latin typeface="EucrosiaUPC" pitchFamily="18" charset="-34"/>
                  <a:cs typeface="EucrosiaUPC" pitchFamily="18" charset="-34"/>
                </a:rPr>
                <a:t>. 28 </a:t>
              </a:r>
              <a:r>
                <a:rPr lang="th-TH" sz="3200" b="1" i="1" dirty="0" smtClean="0">
                  <a:latin typeface="EucrosiaUPC" pitchFamily="18" charset="-34"/>
                  <a:cs typeface="EucrosiaUPC" pitchFamily="18" charset="-34"/>
                </a:rPr>
                <a:t>ต</a:t>
              </a:r>
              <a:r>
                <a:rPr lang="en-US" sz="3200" b="1" i="1" dirty="0" smtClean="0">
                  <a:latin typeface="EucrosiaUPC" pitchFamily="18" charset="-34"/>
                  <a:cs typeface="EucrosiaUPC" pitchFamily="18" charset="-34"/>
                </a:rPr>
                <a:t>.</a:t>
              </a:r>
              <a:r>
                <a:rPr lang="th-TH" sz="3200" b="1" i="1" dirty="0" smtClean="0">
                  <a:latin typeface="EucrosiaUPC" pitchFamily="18" charset="-34"/>
                  <a:cs typeface="EucrosiaUPC" pitchFamily="18" charset="-34"/>
                </a:rPr>
                <a:t>ค. </a:t>
              </a:r>
              <a:r>
                <a:rPr lang="en-US" sz="3200" b="1" i="1" dirty="0" smtClean="0">
                  <a:latin typeface="EucrosiaUPC" pitchFamily="18" charset="-34"/>
                  <a:cs typeface="EucrosiaUPC" pitchFamily="18" charset="-34"/>
                </a:rPr>
                <a:t>56</a:t>
              </a:r>
            </a:p>
            <a:p>
              <a:pPr>
                <a:spcBef>
                  <a:spcPts val="1200"/>
                </a:spcBef>
              </a:pPr>
              <a:r>
                <a:rPr lang="en-US" sz="3200" b="1" i="1" dirty="0" smtClean="0">
                  <a:latin typeface="EucrosiaUPC" pitchFamily="18" charset="-34"/>
                  <a:cs typeface="EucrosiaUPC" pitchFamily="18" charset="-34"/>
                </a:rPr>
                <a:t>         </a:t>
              </a:r>
              <a:r>
                <a:rPr lang="th-TH" sz="3200" b="1" i="1" dirty="0" smtClean="0">
                  <a:latin typeface="EucrosiaUPC" pitchFamily="18" charset="-34"/>
                  <a:cs typeface="EucrosiaUPC" pitchFamily="18" charset="-34"/>
                </a:rPr>
                <a:t>ด่วนที่สุด ที่ </a:t>
              </a:r>
              <a:r>
                <a:rPr lang="th-TH" sz="3200" b="1" i="1" dirty="0" err="1" smtClean="0">
                  <a:latin typeface="EucrosiaUPC" pitchFamily="18" charset="-34"/>
                  <a:cs typeface="EucrosiaUPC" pitchFamily="18" charset="-34"/>
                </a:rPr>
                <a:t>กค</a:t>
              </a:r>
              <a:r>
                <a:rPr lang="th-TH" sz="3200" b="1" i="1" dirty="0" smtClean="0">
                  <a:latin typeface="EucrosiaUPC" pitchFamily="18" charset="-34"/>
                  <a:cs typeface="EucrosiaUPC" pitchFamily="18" charset="-34"/>
                </a:rPr>
                <a:t> </a:t>
              </a:r>
              <a:r>
                <a:rPr lang="th-TH" sz="3200" b="1" i="1" dirty="0" smtClean="0">
                  <a:latin typeface="Angsana New" pitchFamily="18" charset="-34"/>
                </a:rPr>
                <a:t>(</a:t>
              </a:r>
              <a:r>
                <a:rPr lang="th-TH" sz="3200" b="1" i="1" dirty="0" err="1" smtClean="0">
                  <a:latin typeface="Angsana New" pitchFamily="18" charset="-34"/>
                </a:rPr>
                <a:t>กวพ</a:t>
              </a:r>
              <a:r>
                <a:rPr lang="th-TH" sz="3200" b="1" i="1" dirty="0" smtClean="0">
                  <a:latin typeface="Angsana New" pitchFamily="18" charset="-34"/>
                </a:rPr>
                <a:t>)</a:t>
              </a:r>
              <a:r>
                <a:rPr lang="en-US" sz="3200" b="1" i="1" dirty="0" smtClean="0">
                  <a:latin typeface="EucrosiaUPC" pitchFamily="18" charset="-34"/>
                  <a:cs typeface="EucrosiaUPC" pitchFamily="18" charset="-34"/>
                </a:rPr>
                <a:t> 0421.3/</a:t>
              </a:r>
              <a:r>
                <a:rPr lang="th-TH" sz="3200" b="1" i="1" dirty="0" smtClean="0">
                  <a:latin typeface="EucrosiaUPC" pitchFamily="18" charset="-34"/>
                  <a:cs typeface="EucrosiaUPC" pitchFamily="18" charset="-34"/>
                </a:rPr>
                <a:t>ว </a:t>
              </a:r>
              <a:r>
                <a:rPr lang="en-US" sz="3200" b="1" i="1" dirty="0" smtClean="0">
                  <a:latin typeface="EucrosiaUPC" pitchFamily="18" charset="-34"/>
                  <a:cs typeface="EucrosiaUPC" pitchFamily="18" charset="-34"/>
                </a:rPr>
                <a:t>258 </a:t>
              </a:r>
              <a:r>
                <a:rPr lang="th-TH" sz="3200" b="1" i="1" dirty="0" err="1" smtClean="0">
                  <a:latin typeface="EucrosiaUPC" pitchFamily="18" charset="-34"/>
                  <a:cs typeface="EucrosiaUPC" pitchFamily="18" charset="-34"/>
                </a:rPr>
                <a:t>ลว.</a:t>
              </a:r>
              <a:r>
                <a:rPr lang="th-TH" sz="3200" b="1" i="1" dirty="0" smtClean="0">
                  <a:latin typeface="EucrosiaUPC" pitchFamily="18" charset="-34"/>
                  <a:cs typeface="EucrosiaUPC" pitchFamily="18" charset="-34"/>
                </a:rPr>
                <a:t> </a:t>
              </a:r>
              <a:r>
                <a:rPr lang="en-US" sz="3200" b="1" i="1" dirty="0" smtClean="0">
                  <a:latin typeface="EucrosiaUPC" pitchFamily="18" charset="-34"/>
                  <a:cs typeface="EucrosiaUPC" pitchFamily="18" charset="-34"/>
                </a:rPr>
                <a:t>24 </a:t>
              </a:r>
              <a:r>
                <a:rPr lang="th-TH" sz="3200" b="1" i="1" dirty="0" smtClean="0">
                  <a:latin typeface="EucrosiaUPC" pitchFamily="18" charset="-34"/>
                  <a:cs typeface="EucrosiaUPC" pitchFamily="18" charset="-34"/>
                </a:rPr>
                <a:t>ก.ค. </a:t>
              </a:r>
              <a:r>
                <a:rPr lang="en-US" sz="3200" b="1" i="1" dirty="0" smtClean="0">
                  <a:latin typeface="EucrosiaUPC" pitchFamily="18" charset="-34"/>
                  <a:cs typeface="EucrosiaUPC" pitchFamily="18" charset="-34"/>
                </a:rPr>
                <a:t>58</a:t>
              </a:r>
              <a:endParaRPr lang="th-TH" sz="3200" b="1" i="1" dirty="0" smtClean="0">
                <a:latin typeface="EucrosiaUPC" pitchFamily="18" charset="-34"/>
                <a:cs typeface="EucrosiaUPC" pitchFamily="18" charset="-34"/>
              </a:endParaRPr>
            </a:p>
            <a:p>
              <a:endParaRPr lang="th-TH" sz="3200" b="1" i="1" dirty="0">
                <a:solidFill>
                  <a:srgbClr val="006600"/>
                </a:solidFill>
                <a:latin typeface="Angsana New" pitchFamily="18" charset="-34"/>
              </a:endParaRPr>
            </a:p>
          </p:txBody>
        </p:sp>
        <p:sp>
          <p:nvSpPr>
            <p:cNvPr id="56344" name="AutoShape 18"/>
            <p:cNvSpPr>
              <a:spLocks noChangeArrowheads="1"/>
            </p:cNvSpPr>
            <p:nvPr/>
          </p:nvSpPr>
          <p:spPr bwMode="auto">
            <a:xfrm>
              <a:off x="1927" y="945"/>
              <a:ext cx="545" cy="363"/>
            </a:xfrm>
            <a:custGeom>
              <a:avLst/>
              <a:gdLst>
                <a:gd name="T0" fmla="*/ 409 w 21600"/>
                <a:gd name="T1" fmla="*/ 0 h 21600"/>
                <a:gd name="T2" fmla="*/ 0 w 21600"/>
                <a:gd name="T3" fmla="*/ 182 h 21600"/>
                <a:gd name="T4" fmla="*/ 409 w 21600"/>
                <a:gd name="T5" fmla="*/ 363 h 21600"/>
                <a:gd name="T6" fmla="*/ 545 w 21600"/>
                <a:gd name="T7" fmla="*/ 182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69 w 21600"/>
                <a:gd name="T13" fmla="*/ 5415 h 21600"/>
                <a:gd name="T14" fmla="*/ 18905 w 21600"/>
                <a:gd name="T15" fmla="*/ 1618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56345" name="AutoShape 22"/>
            <p:cNvSpPr>
              <a:spLocks noChangeArrowheads="1"/>
            </p:cNvSpPr>
            <p:nvPr/>
          </p:nvSpPr>
          <p:spPr bwMode="auto">
            <a:xfrm rot="10800000">
              <a:off x="2565" y="1530"/>
              <a:ext cx="636" cy="591"/>
            </a:xfrm>
            <a:custGeom>
              <a:avLst/>
              <a:gdLst>
                <a:gd name="T0" fmla="*/ 454 w 21600"/>
                <a:gd name="T1" fmla="*/ 0 h 21600"/>
                <a:gd name="T2" fmla="*/ 273 w 21600"/>
                <a:gd name="T3" fmla="*/ 197 h 21600"/>
                <a:gd name="T4" fmla="*/ 0 w 21600"/>
                <a:gd name="T5" fmla="*/ 493 h 21600"/>
                <a:gd name="T6" fmla="*/ 273 w 21600"/>
                <a:gd name="T7" fmla="*/ 591 h 21600"/>
                <a:gd name="T8" fmla="*/ 545 w 21600"/>
                <a:gd name="T9" fmla="*/ 410 h 21600"/>
                <a:gd name="T10" fmla="*/ 636 w 21600"/>
                <a:gd name="T11" fmla="*/ 197 h 21600"/>
                <a:gd name="T12" fmla="*/ 17694720 60000 65536"/>
                <a:gd name="T13" fmla="*/ 11796480 60000 65536"/>
                <a:gd name="T14" fmla="*/ 11796480 60000 65536"/>
                <a:gd name="T15" fmla="*/ 5898240 60000 65536"/>
                <a:gd name="T16" fmla="*/ 0 60000 65536"/>
                <a:gd name="T17" fmla="*/ 0 60000 65536"/>
                <a:gd name="T18" fmla="*/ 0 w 21600"/>
                <a:gd name="T19" fmla="*/ 14400 h 21600"/>
                <a:gd name="T20" fmla="*/ 18509 w 21600"/>
                <a:gd name="T21" fmla="*/ 2160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5429" y="0"/>
                  </a:moveTo>
                  <a:lnTo>
                    <a:pt x="9257" y="7200"/>
                  </a:lnTo>
                  <a:lnTo>
                    <a:pt x="12343" y="7200"/>
                  </a:lnTo>
                  <a:lnTo>
                    <a:pt x="12343" y="14400"/>
                  </a:lnTo>
                  <a:lnTo>
                    <a:pt x="0" y="14400"/>
                  </a:lnTo>
                  <a:lnTo>
                    <a:pt x="0" y="21600"/>
                  </a:lnTo>
                  <a:lnTo>
                    <a:pt x="18514" y="21600"/>
                  </a:lnTo>
                  <a:lnTo>
                    <a:pt x="18514" y="7200"/>
                  </a:lnTo>
                  <a:lnTo>
                    <a:pt x="21600" y="720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wrap="none" anchor="ctr"/>
            <a:lstStyle/>
            <a:p>
              <a:endParaRPr lang="th-TH"/>
            </a:p>
          </p:txBody>
        </p:sp>
      </p:grpSp>
      <p:grpSp>
        <p:nvGrpSpPr>
          <p:cNvPr id="3" name="Group 29"/>
          <p:cNvGrpSpPr>
            <a:grpSpLocks/>
          </p:cNvGrpSpPr>
          <p:nvPr/>
        </p:nvGrpSpPr>
        <p:grpSpPr bwMode="auto">
          <a:xfrm>
            <a:off x="0" y="-26988"/>
            <a:ext cx="9144000" cy="884220"/>
            <a:chOff x="0" y="-17"/>
            <a:chExt cx="5760" cy="682"/>
          </a:xfrm>
        </p:grpSpPr>
        <p:sp>
          <p:nvSpPr>
            <p:cNvPr id="56335" name="Rectangle 30"/>
            <p:cNvSpPr>
              <a:spLocks noChangeArrowheads="1"/>
            </p:cNvSpPr>
            <p:nvPr/>
          </p:nvSpPr>
          <p:spPr bwMode="auto">
            <a:xfrm>
              <a:off x="0" y="-17"/>
              <a:ext cx="4604" cy="681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th-TH" sz="4000" i="1" dirty="0">
                  <a:solidFill>
                    <a:srgbClr val="0033CC"/>
                  </a:solidFill>
                  <a:latin typeface="Angsana New" pitchFamily="18" charset="-34"/>
                </a:rPr>
                <a:t> </a:t>
              </a:r>
              <a:r>
                <a:rPr lang="th-TH" sz="5000" dirty="0">
                  <a:solidFill>
                    <a:srgbClr val="FFFF00"/>
                  </a:solidFill>
                </a:rPr>
                <a:t>คุณสมบัติของผู้เสนอราคา</a:t>
              </a:r>
            </a:p>
          </p:txBody>
        </p:sp>
        <p:sp>
          <p:nvSpPr>
            <p:cNvPr id="56336" name="Rectangle 31"/>
            <p:cNvSpPr>
              <a:spLocks noChangeArrowheads="1"/>
            </p:cNvSpPr>
            <p:nvPr/>
          </p:nvSpPr>
          <p:spPr bwMode="auto">
            <a:xfrm>
              <a:off x="5556" y="-17"/>
              <a:ext cx="204" cy="682"/>
            </a:xfrm>
            <a:prstGeom prst="rect">
              <a:avLst/>
            </a:prstGeom>
            <a:solidFill>
              <a:srgbClr val="99CC00">
                <a:alpha val="52156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56337" name="Rectangle 32"/>
            <p:cNvSpPr>
              <a:spLocks noChangeArrowheads="1"/>
            </p:cNvSpPr>
            <p:nvPr/>
          </p:nvSpPr>
          <p:spPr bwMode="auto">
            <a:xfrm>
              <a:off x="4649" y="-17"/>
              <a:ext cx="454" cy="681"/>
            </a:xfrm>
            <a:prstGeom prst="rect">
              <a:avLst/>
            </a:prstGeom>
            <a:solidFill>
              <a:srgbClr val="808000">
                <a:alpha val="76862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56338" name="Rectangle 33"/>
            <p:cNvSpPr>
              <a:spLocks noChangeArrowheads="1"/>
            </p:cNvSpPr>
            <p:nvPr/>
          </p:nvSpPr>
          <p:spPr bwMode="auto">
            <a:xfrm>
              <a:off x="5148" y="-17"/>
              <a:ext cx="363" cy="681"/>
            </a:xfrm>
            <a:prstGeom prst="rect">
              <a:avLst/>
            </a:prstGeom>
            <a:solidFill>
              <a:srgbClr val="339966">
                <a:alpha val="58038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/>
            </a:p>
          </p:txBody>
        </p:sp>
        <p:pic>
          <p:nvPicPr>
            <p:cNvPr id="56339" name="Picture 14" descr="logo1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995" y="73"/>
              <a:ext cx="430" cy="5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" name="Group 36"/>
          <p:cNvGrpSpPr>
            <a:grpSpLocks/>
          </p:cNvGrpSpPr>
          <p:nvPr/>
        </p:nvGrpSpPr>
        <p:grpSpPr bwMode="auto">
          <a:xfrm>
            <a:off x="639739" y="4643446"/>
            <a:ext cx="574675" cy="579438"/>
            <a:chOff x="385" y="2158"/>
            <a:chExt cx="362" cy="365"/>
          </a:xfrm>
        </p:grpSpPr>
        <p:grpSp>
          <p:nvGrpSpPr>
            <p:cNvPr id="5" name="Group 8"/>
            <p:cNvGrpSpPr>
              <a:grpSpLocks/>
            </p:cNvGrpSpPr>
            <p:nvPr/>
          </p:nvGrpSpPr>
          <p:grpSpPr bwMode="auto">
            <a:xfrm>
              <a:off x="385" y="2160"/>
              <a:ext cx="362" cy="363"/>
              <a:chOff x="2016" y="1920"/>
              <a:chExt cx="1680" cy="1680"/>
            </a:xfrm>
          </p:grpSpPr>
          <p:sp>
            <p:nvSpPr>
              <p:cNvPr id="56333" name="Oval 9"/>
              <p:cNvSpPr>
                <a:spLocks noChangeArrowheads="1"/>
              </p:cNvSpPr>
              <p:nvPr/>
            </p:nvSpPr>
            <p:spPr bwMode="gray">
              <a:xfrm>
                <a:off x="2016" y="1920"/>
                <a:ext cx="1680" cy="1680"/>
              </a:xfrm>
              <a:prstGeom prst="ellipse">
                <a:avLst/>
              </a:prstGeom>
              <a:gradFill rotWithShape="1">
                <a:gsLst>
                  <a:gs pos="0">
                    <a:srgbClr val="FF6600"/>
                  </a:gs>
                  <a:gs pos="100000">
                    <a:srgbClr val="742E00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th-TH" sz="1800" b="0">
                  <a:latin typeface="Arial" pitchFamily="34" charset="0"/>
                </a:endParaRPr>
              </a:p>
            </p:txBody>
          </p:sp>
          <p:sp>
            <p:nvSpPr>
              <p:cNvPr id="56334" name="Freeform 10"/>
              <p:cNvSpPr>
                <a:spLocks/>
              </p:cNvSpPr>
              <p:nvPr/>
            </p:nvSpPr>
            <p:spPr bwMode="gray">
              <a:xfrm>
                <a:off x="2208" y="1948"/>
                <a:ext cx="1296" cy="634"/>
              </a:xfrm>
              <a:custGeom>
                <a:avLst/>
                <a:gdLst>
                  <a:gd name="T0" fmla="*/ 1095 w 1321"/>
                  <a:gd name="T1" fmla="*/ 141 h 712"/>
                  <a:gd name="T2" fmla="*/ 1109 w 1321"/>
                  <a:gd name="T3" fmla="*/ 156 h 712"/>
                  <a:gd name="T4" fmla="*/ 1112 w 1321"/>
                  <a:gd name="T5" fmla="*/ 170 h 712"/>
                  <a:gd name="T6" fmla="*/ 1107 w 1321"/>
                  <a:gd name="T7" fmla="*/ 182 h 712"/>
                  <a:gd name="T8" fmla="*/ 1093 w 1321"/>
                  <a:gd name="T9" fmla="*/ 192 h 712"/>
                  <a:gd name="T10" fmla="*/ 1071 w 1321"/>
                  <a:gd name="T11" fmla="*/ 204 h 712"/>
                  <a:gd name="T12" fmla="*/ 1043 w 1321"/>
                  <a:gd name="T13" fmla="*/ 213 h 712"/>
                  <a:gd name="T14" fmla="*/ 1007 w 1321"/>
                  <a:gd name="T15" fmla="*/ 221 h 712"/>
                  <a:gd name="T16" fmla="*/ 966 w 1321"/>
                  <a:gd name="T17" fmla="*/ 229 h 712"/>
                  <a:gd name="T18" fmla="*/ 919 w 1321"/>
                  <a:gd name="T19" fmla="*/ 235 h 712"/>
                  <a:gd name="T20" fmla="*/ 868 w 1321"/>
                  <a:gd name="T21" fmla="*/ 240 h 712"/>
                  <a:gd name="T22" fmla="*/ 814 w 1321"/>
                  <a:gd name="T23" fmla="*/ 243 h 712"/>
                  <a:gd name="T24" fmla="*/ 754 w 1321"/>
                  <a:gd name="T25" fmla="*/ 248 h 712"/>
                  <a:gd name="T26" fmla="*/ 694 w 1321"/>
                  <a:gd name="T27" fmla="*/ 249 h 712"/>
                  <a:gd name="T28" fmla="*/ 670 w 1321"/>
                  <a:gd name="T29" fmla="*/ 250 h 712"/>
                  <a:gd name="T30" fmla="*/ 401 w 1321"/>
                  <a:gd name="T31" fmla="*/ 250 h 712"/>
                  <a:gd name="T32" fmla="*/ 397 w 1321"/>
                  <a:gd name="T33" fmla="*/ 250 h 712"/>
                  <a:gd name="T34" fmla="*/ 344 w 1321"/>
                  <a:gd name="T35" fmla="*/ 249 h 712"/>
                  <a:gd name="T36" fmla="*/ 293 w 1321"/>
                  <a:gd name="T37" fmla="*/ 248 h 712"/>
                  <a:gd name="T38" fmla="*/ 245 w 1321"/>
                  <a:gd name="T39" fmla="*/ 245 h 712"/>
                  <a:gd name="T40" fmla="*/ 199 w 1321"/>
                  <a:gd name="T41" fmla="*/ 242 h 712"/>
                  <a:gd name="T42" fmla="*/ 158 w 1321"/>
                  <a:gd name="T43" fmla="*/ 238 h 712"/>
                  <a:gd name="T44" fmla="*/ 120 w 1321"/>
                  <a:gd name="T45" fmla="*/ 232 h 712"/>
                  <a:gd name="T46" fmla="*/ 84 w 1321"/>
                  <a:gd name="T47" fmla="*/ 228 h 712"/>
                  <a:gd name="T48" fmla="*/ 58 w 1321"/>
                  <a:gd name="T49" fmla="*/ 222 h 712"/>
                  <a:gd name="T50" fmla="*/ 30 w 1321"/>
                  <a:gd name="T51" fmla="*/ 214 h 712"/>
                  <a:gd name="T52" fmla="*/ 18 w 1321"/>
                  <a:gd name="T53" fmla="*/ 205 h 712"/>
                  <a:gd name="T54" fmla="*/ 6 w 1321"/>
                  <a:gd name="T55" fmla="*/ 195 h 712"/>
                  <a:gd name="T56" fmla="*/ 0 w 1321"/>
                  <a:gd name="T57" fmla="*/ 184 h 712"/>
                  <a:gd name="T58" fmla="*/ 0 w 1321"/>
                  <a:gd name="T59" fmla="*/ 183 h 712"/>
                  <a:gd name="T60" fmla="*/ 4 w 1321"/>
                  <a:gd name="T61" fmla="*/ 170 h 712"/>
                  <a:gd name="T62" fmla="*/ 16 w 1321"/>
                  <a:gd name="T63" fmla="*/ 157 h 712"/>
                  <a:gd name="T64" fmla="*/ 42 w 1321"/>
                  <a:gd name="T65" fmla="*/ 130 h 712"/>
                  <a:gd name="T66" fmla="*/ 77 w 1321"/>
                  <a:gd name="T67" fmla="*/ 105 h 712"/>
                  <a:gd name="T68" fmla="*/ 124 w 1321"/>
                  <a:gd name="T69" fmla="*/ 83 h 712"/>
                  <a:gd name="T70" fmla="*/ 172 w 1321"/>
                  <a:gd name="T71" fmla="*/ 61 h 712"/>
                  <a:gd name="T72" fmla="*/ 227 w 1321"/>
                  <a:gd name="T73" fmla="*/ 43 h 712"/>
                  <a:gd name="T74" fmla="*/ 287 w 1321"/>
                  <a:gd name="T75" fmla="*/ 29 h 712"/>
                  <a:gd name="T76" fmla="*/ 349 w 1321"/>
                  <a:gd name="T77" fmla="*/ 16 h 712"/>
                  <a:gd name="T78" fmla="*/ 419 w 1321"/>
                  <a:gd name="T79" fmla="*/ 8 h 712"/>
                  <a:gd name="T80" fmla="*/ 489 w 1321"/>
                  <a:gd name="T81" fmla="*/ 4 h 712"/>
                  <a:gd name="T82" fmla="*/ 562 w 1321"/>
                  <a:gd name="T83" fmla="*/ 0 h 712"/>
                  <a:gd name="T84" fmla="*/ 562 w 1321"/>
                  <a:gd name="T85" fmla="*/ 0 h 712"/>
                  <a:gd name="T86" fmla="*/ 639 w 1321"/>
                  <a:gd name="T87" fmla="*/ 4 h 712"/>
                  <a:gd name="T88" fmla="*/ 713 w 1321"/>
                  <a:gd name="T89" fmla="*/ 8 h 712"/>
                  <a:gd name="T90" fmla="*/ 785 w 1321"/>
                  <a:gd name="T91" fmla="*/ 18 h 712"/>
                  <a:gd name="T92" fmla="*/ 851 w 1321"/>
                  <a:gd name="T93" fmla="*/ 32 h 712"/>
                  <a:gd name="T94" fmla="*/ 911 w 1321"/>
                  <a:gd name="T95" fmla="*/ 48 h 712"/>
                  <a:gd name="T96" fmla="*/ 967 w 1321"/>
                  <a:gd name="T97" fmla="*/ 69 h 712"/>
                  <a:gd name="T98" fmla="*/ 1017 w 1321"/>
                  <a:gd name="T99" fmla="*/ 90 h 712"/>
                  <a:gd name="T100" fmla="*/ 1060 w 1321"/>
                  <a:gd name="T101" fmla="*/ 114 h 712"/>
                  <a:gd name="T102" fmla="*/ 1095 w 1321"/>
                  <a:gd name="T103" fmla="*/ 141 h 712"/>
                  <a:gd name="T104" fmla="*/ 1095 w 1321"/>
                  <a:gd name="T105" fmla="*/ 141 h 712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1321"/>
                  <a:gd name="T160" fmla="*/ 0 h 712"/>
                  <a:gd name="T161" fmla="*/ 1321 w 1321"/>
                  <a:gd name="T162" fmla="*/ 712 h 712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FF6600"/>
                  </a:gs>
                </a:gsLst>
                <a:lin ang="5400000" scaled="1"/>
              </a:gradFill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h-TH" sz="1800" b="0">
                  <a:latin typeface="Arial" pitchFamily="34" charset="0"/>
                </a:endParaRPr>
              </a:p>
            </p:txBody>
          </p:sp>
        </p:grpSp>
        <p:sp>
          <p:nvSpPr>
            <p:cNvPr id="56332" name="Text Box 11"/>
            <p:cNvSpPr txBox="1">
              <a:spLocks noChangeArrowheads="1"/>
            </p:cNvSpPr>
            <p:nvPr/>
          </p:nvSpPr>
          <p:spPr bwMode="gray">
            <a:xfrm>
              <a:off x="476" y="2158"/>
              <a:ext cx="227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th-TH" sz="3200">
                  <a:latin typeface="Angsana New" pitchFamily="18" charset="-34"/>
                </a:rPr>
                <a:t>2</a:t>
              </a:r>
              <a:endParaRPr lang="en-US" sz="3200">
                <a:latin typeface="Angsana New" pitchFamily="18" charset="-34"/>
              </a:endParaRPr>
            </a:p>
          </p:txBody>
        </p:sp>
      </p:grpSp>
      <p:grpSp>
        <p:nvGrpSpPr>
          <p:cNvPr id="6" name="Group 41"/>
          <p:cNvGrpSpPr>
            <a:grpSpLocks/>
          </p:cNvGrpSpPr>
          <p:nvPr/>
        </p:nvGrpSpPr>
        <p:grpSpPr bwMode="auto">
          <a:xfrm>
            <a:off x="642910" y="4000504"/>
            <a:ext cx="574675" cy="579438"/>
            <a:chOff x="385" y="2158"/>
            <a:chExt cx="362" cy="365"/>
          </a:xfrm>
        </p:grpSpPr>
        <p:grpSp>
          <p:nvGrpSpPr>
            <p:cNvPr id="7" name="Group 8"/>
            <p:cNvGrpSpPr>
              <a:grpSpLocks/>
            </p:cNvGrpSpPr>
            <p:nvPr/>
          </p:nvGrpSpPr>
          <p:grpSpPr bwMode="auto">
            <a:xfrm>
              <a:off x="385" y="2160"/>
              <a:ext cx="362" cy="363"/>
              <a:chOff x="2016" y="1920"/>
              <a:chExt cx="1680" cy="1680"/>
            </a:xfrm>
          </p:grpSpPr>
          <p:sp>
            <p:nvSpPr>
              <p:cNvPr id="56329" name="Oval 9"/>
              <p:cNvSpPr>
                <a:spLocks noChangeArrowheads="1"/>
              </p:cNvSpPr>
              <p:nvPr/>
            </p:nvSpPr>
            <p:spPr bwMode="gray">
              <a:xfrm>
                <a:off x="2016" y="1920"/>
                <a:ext cx="1680" cy="1680"/>
              </a:xfrm>
              <a:prstGeom prst="ellipse">
                <a:avLst/>
              </a:prstGeom>
              <a:gradFill rotWithShape="1">
                <a:gsLst>
                  <a:gs pos="0">
                    <a:srgbClr val="FF6600"/>
                  </a:gs>
                  <a:gs pos="100000">
                    <a:srgbClr val="742E00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th-TH" sz="1800" b="0">
                  <a:latin typeface="Arial" pitchFamily="34" charset="0"/>
                </a:endParaRPr>
              </a:p>
            </p:txBody>
          </p:sp>
          <p:sp>
            <p:nvSpPr>
              <p:cNvPr id="56330" name="Freeform 10"/>
              <p:cNvSpPr>
                <a:spLocks/>
              </p:cNvSpPr>
              <p:nvPr/>
            </p:nvSpPr>
            <p:spPr bwMode="gray">
              <a:xfrm>
                <a:off x="2208" y="1948"/>
                <a:ext cx="1296" cy="634"/>
              </a:xfrm>
              <a:custGeom>
                <a:avLst/>
                <a:gdLst>
                  <a:gd name="T0" fmla="*/ 1095 w 1321"/>
                  <a:gd name="T1" fmla="*/ 141 h 712"/>
                  <a:gd name="T2" fmla="*/ 1109 w 1321"/>
                  <a:gd name="T3" fmla="*/ 156 h 712"/>
                  <a:gd name="T4" fmla="*/ 1112 w 1321"/>
                  <a:gd name="T5" fmla="*/ 170 h 712"/>
                  <a:gd name="T6" fmla="*/ 1107 w 1321"/>
                  <a:gd name="T7" fmla="*/ 182 h 712"/>
                  <a:gd name="T8" fmla="*/ 1093 w 1321"/>
                  <a:gd name="T9" fmla="*/ 192 h 712"/>
                  <a:gd name="T10" fmla="*/ 1071 w 1321"/>
                  <a:gd name="T11" fmla="*/ 204 h 712"/>
                  <a:gd name="T12" fmla="*/ 1043 w 1321"/>
                  <a:gd name="T13" fmla="*/ 213 h 712"/>
                  <a:gd name="T14" fmla="*/ 1007 w 1321"/>
                  <a:gd name="T15" fmla="*/ 221 h 712"/>
                  <a:gd name="T16" fmla="*/ 966 w 1321"/>
                  <a:gd name="T17" fmla="*/ 229 h 712"/>
                  <a:gd name="T18" fmla="*/ 919 w 1321"/>
                  <a:gd name="T19" fmla="*/ 235 h 712"/>
                  <a:gd name="T20" fmla="*/ 868 w 1321"/>
                  <a:gd name="T21" fmla="*/ 240 h 712"/>
                  <a:gd name="T22" fmla="*/ 814 w 1321"/>
                  <a:gd name="T23" fmla="*/ 243 h 712"/>
                  <a:gd name="T24" fmla="*/ 754 w 1321"/>
                  <a:gd name="T25" fmla="*/ 248 h 712"/>
                  <a:gd name="T26" fmla="*/ 694 w 1321"/>
                  <a:gd name="T27" fmla="*/ 249 h 712"/>
                  <a:gd name="T28" fmla="*/ 670 w 1321"/>
                  <a:gd name="T29" fmla="*/ 250 h 712"/>
                  <a:gd name="T30" fmla="*/ 401 w 1321"/>
                  <a:gd name="T31" fmla="*/ 250 h 712"/>
                  <a:gd name="T32" fmla="*/ 397 w 1321"/>
                  <a:gd name="T33" fmla="*/ 250 h 712"/>
                  <a:gd name="T34" fmla="*/ 344 w 1321"/>
                  <a:gd name="T35" fmla="*/ 249 h 712"/>
                  <a:gd name="T36" fmla="*/ 293 w 1321"/>
                  <a:gd name="T37" fmla="*/ 248 h 712"/>
                  <a:gd name="T38" fmla="*/ 245 w 1321"/>
                  <a:gd name="T39" fmla="*/ 245 h 712"/>
                  <a:gd name="T40" fmla="*/ 199 w 1321"/>
                  <a:gd name="T41" fmla="*/ 242 h 712"/>
                  <a:gd name="T42" fmla="*/ 158 w 1321"/>
                  <a:gd name="T43" fmla="*/ 238 h 712"/>
                  <a:gd name="T44" fmla="*/ 120 w 1321"/>
                  <a:gd name="T45" fmla="*/ 232 h 712"/>
                  <a:gd name="T46" fmla="*/ 84 w 1321"/>
                  <a:gd name="T47" fmla="*/ 228 h 712"/>
                  <a:gd name="T48" fmla="*/ 58 w 1321"/>
                  <a:gd name="T49" fmla="*/ 222 h 712"/>
                  <a:gd name="T50" fmla="*/ 30 w 1321"/>
                  <a:gd name="T51" fmla="*/ 214 h 712"/>
                  <a:gd name="T52" fmla="*/ 18 w 1321"/>
                  <a:gd name="T53" fmla="*/ 205 h 712"/>
                  <a:gd name="T54" fmla="*/ 6 w 1321"/>
                  <a:gd name="T55" fmla="*/ 195 h 712"/>
                  <a:gd name="T56" fmla="*/ 0 w 1321"/>
                  <a:gd name="T57" fmla="*/ 184 h 712"/>
                  <a:gd name="T58" fmla="*/ 0 w 1321"/>
                  <a:gd name="T59" fmla="*/ 183 h 712"/>
                  <a:gd name="T60" fmla="*/ 4 w 1321"/>
                  <a:gd name="T61" fmla="*/ 170 h 712"/>
                  <a:gd name="T62" fmla="*/ 16 w 1321"/>
                  <a:gd name="T63" fmla="*/ 157 h 712"/>
                  <a:gd name="T64" fmla="*/ 42 w 1321"/>
                  <a:gd name="T65" fmla="*/ 130 h 712"/>
                  <a:gd name="T66" fmla="*/ 77 w 1321"/>
                  <a:gd name="T67" fmla="*/ 105 h 712"/>
                  <a:gd name="T68" fmla="*/ 124 w 1321"/>
                  <a:gd name="T69" fmla="*/ 83 h 712"/>
                  <a:gd name="T70" fmla="*/ 172 w 1321"/>
                  <a:gd name="T71" fmla="*/ 61 h 712"/>
                  <a:gd name="T72" fmla="*/ 227 w 1321"/>
                  <a:gd name="T73" fmla="*/ 43 h 712"/>
                  <a:gd name="T74" fmla="*/ 287 w 1321"/>
                  <a:gd name="T75" fmla="*/ 29 h 712"/>
                  <a:gd name="T76" fmla="*/ 349 w 1321"/>
                  <a:gd name="T77" fmla="*/ 16 h 712"/>
                  <a:gd name="T78" fmla="*/ 419 w 1321"/>
                  <a:gd name="T79" fmla="*/ 8 h 712"/>
                  <a:gd name="T80" fmla="*/ 489 w 1321"/>
                  <a:gd name="T81" fmla="*/ 4 h 712"/>
                  <a:gd name="T82" fmla="*/ 562 w 1321"/>
                  <a:gd name="T83" fmla="*/ 0 h 712"/>
                  <a:gd name="T84" fmla="*/ 562 w 1321"/>
                  <a:gd name="T85" fmla="*/ 0 h 712"/>
                  <a:gd name="T86" fmla="*/ 639 w 1321"/>
                  <a:gd name="T87" fmla="*/ 4 h 712"/>
                  <a:gd name="T88" fmla="*/ 713 w 1321"/>
                  <a:gd name="T89" fmla="*/ 8 h 712"/>
                  <a:gd name="T90" fmla="*/ 785 w 1321"/>
                  <a:gd name="T91" fmla="*/ 18 h 712"/>
                  <a:gd name="T92" fmla="*/ 851 w 1321"/>
                  <a:gd name="T93" fmla="*/ 32 h 712"/>
                  <a:gd name="T94" fmla="*/ 911 w 1321"/>
                  <a:gd name="T95" fmla="*/ 48 h 712"/>
                  <a:gd name="T96" fmla="*/ 967 w 1321"/>
                  <a:gd name="T97" fmla="*/ 69 h 712"/>
                  <a:gd name="T98" fmla="*/ 1017 w 1321"/>
                  <a:gd name="T99" fmla="*/ 90 h 712"/>
                  <a:gd name="T100" fmla="*/ 1060 w 1321"/>
                  <a:gd name="T101" fmla="*/ 114 h 712"/>
                  <a:gd name="T102" fmla="*/ 1095 w 1321"/>
                  <a:gd name="T103" fmla="*/ 141 h 712"/>
                  <a:gd name="T104" fmla="*/ 1095 w 1321"/>
                  <a:gd name="T105" fmla="*/ 141 h 712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1321"/>
                  <a:gd name="T160" fmla="*/ 0 h 712"/>
                  <a:gd name="T161" fmla="*/ 1321 w 1321"/>
                  <a:gd name="T162" fmla="*/ 712 h 712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FF6600"/>
                  </a:gs>
                </a:gsLst>
                <a:lin ang="5400000" scaled="1"/>
              </a:gradFill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h-TH" sz="1800" b="0">
                  <a:latin typeface="Arial" pitchFamily="34" charset="0"/>
                </a:endParaRPr>
              </a:p>
            </p:txBody>
          </p:sp>
        </p:grpSp>
        <p:sp>
          <p:nvSpPr>
            <p:cNvPr id="56328" name="Text Box 11"/>
            <p:cNvSpPr txBox="1">
              <a:spLocks noChangeArrowheads="1"/>
            </p:cNvSpPr>
            <p:nvPr/>
          </p:nvSpPr>
          <p:spPr bwMode="gray">
            <a:xfrm>
              <a:off x="476" y="2158"/>
              <a:ext cx="227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th-TH" sz="3200">
                  <a:latin typeface="Angsana New" pitchFamily="18" charset="-34"/>
                </a:rPr>
                <a:t>1</a:t>
              </a:r>
              <a:endParaRPr lang="en-US" sz="3200">
                <a:latin typeface="Angsana New" pitchFamily="18" charset="-34"/>
              </a:endParaRPr>
            </a:p>
          </p:txBody>
        </p:sp>
      </p:grpSp>
      <p:grpSp>
        <p:nvGrpSpPr>
          <p:cNvPr id="8" name="Group 36"/>
          <p:cNvGrpSpPr>
            <a:grpSpLocks/>
          </p:cNvGrpSpPr>
          <p:nvPr/>
        </p:nvGrpSpPr>
        <p:grpSpPr bwMode="auto">
          <a:xfrm>
            <a:off x="639739" y="5286388"/>
            <a:ext cx="574675" cy="579438"/>
            <a:chOff x="385" y="2158"/>
            <a:chExt cx="362" cy="365"/>
          </a:xfrm>
        </p:grpSpPr>
        <p:grpSp>
          <p:nvGrpSpPr>
            <p:cNvPr id="9" name="Group 8"/>
            <p:cNvGrpSpPr>
              <a:grpSpLocks/>
            </p:cNvGrpSpPr>
            <p:nvPr/>
          </p:nvGrpSpPr>
          <p:grpSpPr bwMode="auto">
            <a:xfrm>
              <a:off x="385" y="2160"/>
              <a:ext cx="362" cy="363"/>
              <a:chOff x="2016" y="1920"/>
              <a:chExt cx="1680" cy="1680"/>
            </a:xfrm>
          </p:grpSpPr>
          <p:sp>
            <p:nvSpPr>
              <p:cNvPr id="29" name="Oval 9"/>
              <p:cNvSpPr>
                <a:spLocks noChangeArrowheads="1"/>
              </p:cNvSpPr>
              <p:nvPr/>
            </p:nvSpPr>
            <p:spPr bwMode="gray">
              <a:xfrm>
                <a:off x="2016" y="1920"/>
                <a:ext cx="1680" cy="1680"/>
              </a:xfrm>
              <a:prstGeom prst="ellipse">
                <a:avLst/>
              </a:prstGeom>
              <a:gradFill rotWithShape="1">
                <a:gsLst>
                  <a:gs pos="0">
                    <a:srgbClr val="FF6600"/>
                  </a:gs>
                  <a:gs pos="100000">
                    <a:srgbClr val="742E00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th-TH" sz="1800" b="0">
                  <a:latin typeface="Arial" pitchFamily="34" charset="0"/>
                </a:endParaRPr>
              </a:p>
            </p:txBody>
          </p:sp>
          <p:sp>
            <p:nvSpPr>
              <p:cNvPr id="30" name="Freeform 10"/>
              <p:cNvSpPr>
                <a:spLocks/>
              </p:cNvSpPr>
              <p:nvPr/>
            </p:nvSpPr>
            <p:spPr bwMode="gray">
              <a:xfrm>
                <a:off x="2208" y="1948"/>
                <a:ext cx="1296" cy="634"/>
              </a:xfrm>
              <a:custGeom>
                <a:avLst/>
                <a:gdLst>
                  <a:gd name="T0" fmla="*/ 1095 w 1321"/>
                  <a:gd name="T1" fmla="*/ 141 h 712"/>
                  <a:gd name="T2" fmla="*/ 1109 w 1321"/>
                  <a:gd name="T3" fmla="*/ 156 h 712"/>
                  <a:gd name="T4" fmla="*/ 1112 w 1321"/>
                  <a:gd name="T5" fmla="*/ 170 h 712"/>
                  <a:gd name="T6" fmla="*/ 1107 w 1321"/>
                  <a:gd name="T7" fmla="*/ 182 h 712"/>
                  <a:gd name="T8" fmla="*/ 1093 w 1321"/>
                  <a:gd name="T9" fmla="*/ 192 h 712"/>
                  <a:gd name="T10" fmla="*/ 1071 w 1321"/>
                  <a:gd name="T11" fmla="*/ 204 h 712"/>
                  <a:gd name="T12" fmla="*/ 1043 w 1321"/>
                  <a:gd name="T13" fmla="*/ 213 h 712"/>
                  <a:gd name="T14" fmla="*/ 1007 w 1321"/>
                  <a:gd name="T15" fmla="*/ 221 h 712"/>
                  <a:gd name="T16" fmla="*/ 966 w 1321"/>
                  <a:gd name="T17" fmla="*/ 229 h 712"/>
                  <a:gd name="T18" fmla="*/ 919 w 1321"/>
                  <a:gd name="T19" fmla="*/ 235 h 712"/>
                  <a:gd name="T20" fmla="*/ 868 w 1321"/>
                  <a:gd name="T21" fmla="*/ 240 h 712"/>
                  <a:gd name="T22" fmla="*/ 814 w 1321"/>
                  <a:gd name="T23" fmla="*/ 243 h 712"/>
                  <a:gd name="T24" fmla="*/ 754 w 1321"/>
                  <a:gd name="T25" fmla="*/ 248 h 712"/>
                  <a:gd name="T26" fmla="*/ 694 w 1321"/>
                  <a:gd name="T27" fmla="*/ 249 h 712"/>
                  <a:gd name="T28" fmla="*/ 670 w 1321"/>
                  <a:gd name="T29" fmla="*/ 250 h 712"/>
                  <a:gd name="T30" fmla="*/ 401 w 1321"/>
                  <a:gd name="T31" fmla="*/ 250 h 712"/>
                  <a:gd name="T32" fmla="*/ 397 w 1321"/>
                  <a:gd name="T33" fmla="*/ 250 h 712"/>
                  <a:gd name="T34" fmla="*/ 344 w 1321"/>
                  <a:gd name="T35" fmla="*/ 249 h 712"/>
                  <a:gd name="T36" fmla="*/ 293 w 1321"/>
                  <a:gd name="T37" fmla="*/ 248 h 712"/>
                  <a:gd name="T38" fmla="*/ 245 w 1321"/>
                  <a:gd name="T39" fmla="*/ 245 h 712"/>
                  <a:gd name="T40" fmla="*/ 199 w 1321"/>
                  <a:gd name="T41" fmla="*/ 242 h 712"/>
                  <a:gd name="T42" fmla="*/ 158 w 1321"/>
                  <a:gd name="T43" fmla="*/ 238 h 712"/>
                  <a:gd name="T44" fmla="*/ 120 w 1321"/>
                  <a:gd name="T45" fmla="*/ 232 h 712"/>
                  <a:gd name="T46" fmla="*/ 84 w 1321"/>
                  <a:gd name="T47" fmla="*/ 228 h 712"/>
                  <a:gd name="T48" fmla="*/ 58 w 1321"/>
                  <a:gd name="T49" fmla="*/ 222 h 712"/>
                  <a:gd name="T50" fmla="*/ 30 w 1321"/>
                  <a:gd name="T51" fmla="*/ 214 h 712"/>
                  <a:gd name="T52" fmla="*/ 18 w 1321"/>
                  <a:gd name="T53" fmla="*/ 205 h 712"/>
                  <a:gd name="T54" fmla="*/ 6 w 1321"/>
                  <a:gd name="T55" fmla="*/ 195 h 712"/>
                  <a:gd name="T56" fmla="*/ 0 w 1321"/>
                  <a:gd name="T57" fmla="*/ 184 h 712"/>
                  <a:gd name="T58" fmla="*/ 0 w 1321"/>
                  <a:gd name="T59" fmla="*/ 183 h 712"/>
                  <a:gd name="T60" fmla="*/ 4 w 1321"/>
                  <a:gd name="T61" fmla="*/ 170 h 712"/>
                  <a:gd name="T62" fmla="*/ 16 w 1321"/>
                  <a:gd name="T63" fmla="*/ 157 h 712"/>
                  <a:gd name="T64" fmla="*/ 42 w 1321"/>
                  <a:gd name="T65" fmla="*/ 130 h 712"/>
                  <a:gd name="T66" fmla="*/ 77 w 1321"/>
                  <a:gd name="T67" fmla="*/ 105 h 712"/>
                  <a:gd name="T68" fmla="*/ 124 w 1321"/>
                  <a:gd name="T69" fmla="*/ 83 h 712"/>
                  <a:gd name="T70" fmla="*/ 172 w 1321"/>
                  <a:gd name="T71" fmla="*/ 61 h 712"/>
                  <a:gd name="T72" fmla="*/ 227 w 1321"/>
                  <a:gd name="T73" fmla="*/ 43 h 712"/>
                  <a:gd name="T74" fmla="*/ 287 w 1321"/>
                  <a:gd name="T75" fmla="*/ 29 h 712"/>
                  <a:gd name="T76" fmla="*/ 349 w 1321"/>
                  <a:gd name="T77" fmla="*/ 16 h 712"/>
                  <a:gd name="T78" fmla="*/ 419 w 1321"/>
                  <a:gd name="T79" fmla="*/ 8 h 712"/>
                  <a:gd name="T80" fmla="*/ 489 w 1321"/>
                  <a:gd name="T81" fmla="*/ 4 h 712"/>
                  <a:gd name="T82" fmla="*/ 562 w 1321"/>
                  <a:gd name="T83" fmla="*/ 0 h 712"/>
                  <a:gd name="T84" fmla="*/ 562 w 1321"/>
                  <a:gd name="T85" fmla="*/ 0 h 712"/>
                  <a:gd name="T86" fmla="*/ 639 w 1321"/>
                  <a:gd name="T87" fmla="*/ 4 h 712"/>
                  <a:gd name="T88" fmla="*/ 713 w 1321"/>
                  <a:gd name="T89" fmla="*/ 8 h 712"/>
                  <a:gd name="T90" fmla="*/ 785 w 1321"/>
                  <a:gd name="T91" fmla="*/ 18 h 712"/>
                  <a:gd name="T92" fmla="*/ 851 w 1321"/>
                  <a:gd name="T93" fmla="*/ 32 h 712"/>
                  <a:gd name="T94" fmla="*/ 911 w 1321"/>
                  <a:gd name="T95" fmla="*/ 48 h 712"/>
                  <a:gd name="T96" fmla="*/ 967 w 1321"/>
                  <a:gd name="T97" fmla="*/ 69 h 712"/>
                  <a:gd name="T98" fmla="*/ 1017 w 1321"/>
                  <a:gd name="T99" fmla="*/ 90 h 712"/>
                  <a:gd name="T100" fmla="*/ 1060 w 1321"/>
                  <a:gd name="T101" fmla="*/ 114 h 712"/>
                  <a:gd name="T102" fmla="*/ 1095 w 1321"/>
                  <a:gd name="T103" fmla="*/ 141 h 712"/>
                  <a:gd name="T104" fmla="*/ 1095 w 1321"/>
                  <a:gd name="T105" fmla="*/ 141 h 712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1321"/>
                  <a:gd name="T160" fmla="*/ 0 h 712"/>
                  <a:gd name="T161" fmla="*/ 1321 w 1321"/>
                  <a:gd name="T162" fmla="*/ 712 h 712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FF6600"/>
                  </a:gs>
                </a:gsLst>
                <a:lin ang="5400000" scaled="1"/>
              </a:gradFill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h-TH" sz="1800" b="0">
                  <a:latin typeface="Arial" pitchFamily="34" charset="0"/>
                </a:endParaRPr>
              </a:p>
            </p:txBody>
          </p:sp>
        </p:grpSp>
        <p:sp>
          <p:nvSpPr>
            <p:cNvPr id="28" name="Text Box 11"/>
            <p:cNvSpPr txBox="1">
              <a:spLocks noChangeArrowheads="1"/>
            </p:cNvSpPr>
            <p:nvPr/>
          </p:nvSpPr>
          <p:spPr bwMode="gray">
            <a:xfrm>
              <a:off x="476" y="2158"/>
              <a:ext cx="227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3200" dirty="0" smtClean="0">
                  <a:latin typeface="Angsana New" pitchFamily="18" charset="-34"/>
                </a:rPr>
                <a:t>3</a:t>
              </a:r>
              <a:endParaRPr lang="en-US" sz="3200" dirty="0">
                <a:latin typeface="Angsana New" pitchFamily="18" charset="-34"/>
              </a:endParaRPr>
            </a:p>
          </p:txBody>
        </p:sp>
      </p:grpSp>
      <p:grpSp>
        <p:nvGrpSpPr>
          <p:cNvPr id="10" name="Group 36"/>
          <p:cNvGrpSpPr>
            <a:grpSpLocks/>
          </p:cNvGrpSpPr>
          <p:nvPr/>
        </p:nvGrpSpPr>
        <p:grpSpPr bwMode="auto">
          <a:xfrm>
            <a:off x="642910" y="5929330"/>
            <a:ext cx="574675" cy="579438"/>
            <a:chOff x="385" y="2158"/>
            <a:chExt cx="362" cy="365"/>
          </a:xfrm>
        </p:grpSpPr>
        <p:grpSp>
          <p:nvGrpSpPr>
            <p:cNvPr id="11" name="Group 8"/>
            <p:cNvGrpSpPr>
              <a:grpSpLocks/>
            </p:cNvGrpSpPr>
            <p:nvPr/>
          </p:nvGrpSpPr>
          <p:grpSpPr bwMode="auto">
            <a:xfrm>
              <a:off x="385" y="2160"/>
              <a:ext cx="362" cy="363"/>
              <a:chOff x="2016" y="1920"/>
              <a:chExt cx="1680" cy="1680"/>
            </a:xfrm>
          </p:grpSpPr>
          <p:sp>
            <p:nvSpPr>
              <p:cNvPr id="34" name="Oval 9"/>
              <p:cNvSpPr>
                <a:spLocks noChangeArrowheads="1"/>
              </p:cNvSpPr>
              <p:nvPr/>
            </p:nvSpPr>
            <p:spPr bwMode="gray">
              <a:xfrm>
                <a:off x="2016" y="1920"/>
                <a:ext cx="1680" cy="1680"/>
              </a:xfrm>
              <a:prstGeom prst="ellipse">
                <a:avLst/>
              </a:prstGeom>
              <a:gradFill rotWithShape="1">
                <a:gsLst>
                  <a:gs pos="0">
                    <a:srgbClr val="FF6600"/>
                  </a:gs>
                  <a:gs pos="100000">
                    <a:srgbClr val="742E00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th-TH" sz="1800" b="0">
                  <a:latin typeface="Arial" pitchFamily="34" charset="0"/>
                </a:endParaRPr>
              </a:p>
            </p:txBody>
          </p:sp>
          <p:sp>
            <p:nvSpPr>
              <p:cNvPr id="35" name="Freeform 10"/>
              <p:cNvSpPr>
                <a:spLocks/>
              </p:cNvSpPr>
              <p:nvPr/>
            </p:nvSpPr>
            <p:spPr bwMode="gray">
              <a:xfrm>
                <a:off x="2208" y="1948"/>
                <a:ext cx="1296" cy="634"/>
              </a:xfrm>
              <a:custGeom>
                <a:avLst/>
                <a:gdLst>
                  <a:gd name="T0" fmla="*/ 1095 w 1321"/>
                  <a:gd name="T1" fmla="*/ 141 h 712"/>
                  <a:gd name="T2" fmla="*/ 1109 w 1321"/>
                  <a:gd name="T3" fmla="*/ 156 h 712"/>
                  <a:gd name="T4" fmla="*/ 1112 w 1321"/>
                  <a:gd name="T5" fmla="*/ 170 h 712"/>
                  <a:gd name="T6" fmla="*/ 1107 w 1321"/>
                  <a:gd name="T7" fmla="*/ 182 h 712"/>
                  <a:gd name="T8" fmla="*/ 1093 w 1321"/>
                  <a:gd name="T9" fmla="*/ 192 h 712"/>
                  <a:gd name="T10" fmla="*/ 1071 w 1321"/>
                  <a:gd name="T11" fmla="*/ 204 h 712"/>
                  <a:gd name="T12" fmla="*/ 1043 w 1321"/>
                  <a:gd name="T13" fmla="*/ 213 h 712"/>
                  <a:gd name="T14" fmla="*/ 1007 w 1321"/>
                  <a:gd name="T15" fmla="*/ 221 h 712"/>
                  <a:gd name="T16" fmla="*/ 966 w 1321"/>
                  <a:gd name="T17" fmla="*/ 229 h 712"/>
                  <a:gd name="T18" fmla="*/ 919 w 1321"/>
                  <a:gd name="T19" fmla="*/ 235 h 712"/>
                  <a:gd name="T20" fmla="*/ 868 w 1321"/>
                  <a:gd name="T21" fmla="*/ 240 h 712"/>
                  <a:gd name="T22" fmla="*/ 814 w 1321"/>
                  <a:gd name="T23" fmla="*/ 243 h 712"/>
                  <a:gd name="T24" fmla="*/ 754 w 1321"/>
                  <a:gd name="T25" fmla="*/ 248 h 712"/>
                  <a:gd name="T26" fmla="*/ 694 w 1321"/>
                  <a:gd name="T27" fmla="*/ 249 h 712"/>
                  <a:gd name="T28" fmla="*/ 670 w 1321"/>
                  <a:gd name="T29" fmla="*/ 250 h 712"/>
                  <a:gd name="T30" fmla="*/ 401 w 1321"/>
                  <a:gd name="T31" fmla="*/ 250 h 712"/>
                  <a:gd name="T32" fmla="*/ 397 w 1321"/>
                  <a:gd name="T33" fmla="*/ 250 h 712"/>
                  <a:gd name="T34" fmla="*/ 344 w 1321"/>
                  <a:gd name="T35" fmla="*/ 249 h 712"/>
                  <a:gd name="T36" fmla="*/ 293 w 1321"/>
                  <a:gd name="T37" fmla="*/ 248 h 712"/>
                  <a:gd name="T38" fmla="*/ 245 w 1321"/>
                  <a:gd name="T39" fmla="*/ 245 h 712"/>
                  <a:gd name="T40" fmla="*/ 199 w 1321"/>
                  <a:gd name="T41" fmla="*/ 242 h 712"/>
                  <a:gd name="T42" fmla="*/ 158 w 1321"/>
                  <a:gd name="T43" fmla="*/ 238 h 712"/>
                  <a:gd name="T44" fmla="*/ 120 w 1321"/>
                  <a:gd name="T45" fmla="*/ 232 h 712"/>
                  <a:gd name="T46" fmla="*/ 84 w 1321"/>
                  <a:gd name="T47" fmla="*/ 228 h 712"/>
                  <a:gd name="T48" fmla="*/ 58 w 1321"/>
                  <a:gd name="T49" fmla="*/ 222 h 712"/>
                  <a:gd name="T50" fmla="*/ 30 w 1321"/>
                  <a:gd name="T51" fmla="*/ 214 h 712"/>
                  <a:gd name="T52" fmla="*/ 18 w 1321"/>
                  <a:gd name="T53" fmla="*/ 205 h 712"/>
                  <a:gd name="T54" fmla="*/ 6 w 1321"/>
                  <a:gd name="T55" fmla="*/ 195 h 712"/>
                  <a:gd name="T56" fmla="*/ 0 w 1321"/>
                  <a:gd name="T57" fmla="*/ 184 h 712"/>
                  <a:gd name="T58" fmla="*/ 0 w 1321"/>
                  <a:gd name="T59" fmla="*/ 183 h 712"/>
                  <a:gd name="T60" fmla="*/ 4 w 1321"/>
                  <a:gd name="T61" fmla="*/ 170 h 712"/>
                  <a:gd name="T62" fmla="*/ 16 w 1321"/>
                  <a:gd name="T63" fmla="*/ 157 h 712"/>
                  <a:gd name="T64" fmla="*/ 42 w 1321"/>
                  <a:gd name="T65" fmla="*/ 130 h 712"/>
                  <a:gd name="T66" fmla="*/ 77 w 1321"/>
                  <a:gd name="T67" fmla="*/ 105 h 712"/>
                  <a:gd name="T68" fmla="*/ 124 w 1321"/>
                  <a:gd name="T69" fmla="*/ 83 h 712"/>
                  <a:gd name="T70" fmla="*/ 172 w 1321"/>
                  <a:gd name="T71" fmla="*/ 61 h 712"/>
                  <a:gd name="T72" fmla="*/ 227 w 1321"/>
                  <a:gd name="T73" fmla="*/ 43 h 712"/>
                  <a:gd name="T74" fmla="*/ 287 w 1321"/>
                  <a:gd name="T75" fmla="*/ 29 h 712"/>
                  <a:gd name="T76" fmla="*/ 349 w 1321"/>
                  <a:gd name="T77" fmla="*/ 16 h 712"/>
                  <a:gd name="T78" fmla="*/ 419 w 1321"/>
                  <a:gd name="T79" fmla="*/ 8 h 712"/>
                  <a:gd name="T80" fmla="*/ 489 w 1321"/>
                  <a:gd name="T81" fmla="*/ 4 h 712"/>
                  <a:gd name="T82" fmla="*/ 562 w 1321"/>
                  <a:gd name="T83" fmla="*/ 0 h 712"/>
                  <a:gd name="T84" fmla="*/ 562 w 1321"/>
                  <a:gd name="T85" fmla="*/ 0 h 712"/>
                  <a:gd name="T86" fmla="*/ 639 w 1321"/>
                  <a:gd name="T87" fmla="*/ 4 h 712"/>
                  <a:gd name="T88" fmla="*/ 713 w 1321"/>
                  <a:gd name="T89" fmla="*/ 8 h 712"/>
                  <a:gd name="T90" fmla="*/ 785 w 1321"/>
                  <a:gd name="T91" fmla="*/ 18 h 712"/>
                  <a:gd name="T92" fmla="*/ 851 w 1321"/>
                  <a:gd name="T93" fmla="*/ 32 h 712"/>
                  <a:gd name="T94" fmla="*/ 911 w 1321"/>
                  <a:gd name="T95" fmla="*/ 48 h 712"/>
                  <a:gd name="T96" fmla="*/ 967 w 1321"/>
                  <a:gd name="T97" fmla="*/ 69 h 712"/>
                  <a:gd name="T98" fmla="*/ 1017 w 1321"/>
                  <a:gd name="T99" fmla="*/ 90 h 712"/>
                  <a:gd name="T100" fmla="*/ 1060 w 1321"/>
                  <a:gd name="T101" fmla="*/ 114 h 712"/>
                  <a:gd name="T102" fmla="*/ 1095 w 1321"/>
                  <a:gd name="T103" fmla="*/ 141 h 712"/>
                  <a:gd name="T104" fmla="*/ 1095 w 1321"/>
                  <a:gd name="T105" fmla="*/ 141 h 712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1321"/>
                  <a:gd name="T160" fmla="*/ 0 h 712"/>
                  <a:gd name="T161" fmla="*/ 1321 w 1321"/>
                  <a:gd name="T162" fmla="*/ 712 h 712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FF6600"/>
                  </a:gs>
                </a:gsLst>
                <a:lin ang="5400000" scaled="1"/>
              </a:gradFill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h-TH" sz="1800" b="0">
                  <a:latin typeface="Arial" pitchFamily="34" charset="0"/>
                </a:endParaRPr>
              </a:p>
            </p:txBody>
          </p:sp>
        </p:grpSp>
        <p:sp>
          <p:nvSpPr>
            <p:cNvPr id="33" name="Text Box 11"/>
            <p:cNvSpPr txBox="1">
              <a:spLocks noChangeArrowheads="1"/>
            </p:cNvSpPr>
            <p:nvPr/>
          </p:nvSpPr>
          <p:spPr bwMode="gray">
            <a:xfrm>
              <a:off x="476" y="2158"/>
              <a:ext cx="227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3200" dirty="0" smtClean="0">
                  <a:latin typeface="Angsana New" pitchFamily="18" charset="-34"/>
                </a:rPr>
                <a:t>4</a:t>
              </a:r>
              <a:endParaRPr lang="en-US" sz="3200" dirty="0">
                <a:latin typeface="Angsana New" pitchFamily="18" charset="-34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381000" y="1268413"/>
            <a:ext cx="8137525" cy="5111750"/>
            <a:chOff x="385" y="799"/>
            <a:chExt cx="5126" cy="3220"/>
          </a:xfrm>
        </p:grpSpPr>
        <p:sp>
          <p:nvSpPr>
            <p:cNvPr id="57354" name="Rectangle 7"/>
            <p:cNvSpPr>
              <a:spLocks noChangeArrowheads="1"/>
            </p:cNvSpPr>
            <p:nvPr/>
          </p:nvSpPr>
          <p:spPr bwMode="auto">
            <a:xfrm>
              <a:off x="385" y="799"/>
              <a:ext cx="5126" cy="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thaiDist"/>
              <a:r>
                <a:rPr lang="th-TH" sz="2800" b="1" dirty="0">
                  <a:latin typeface="BrowalliaUPC" pitchFamily="34" charset="-34"/>
                  <a:cs typeface="BrowalliaUPC" pitchFamily="34" charset="-34"/>
                </a:rPr>
                <a:t>                   </a:t>
              </a:r>
              <a:r>
                <a:rPr lang="th-TH" sz="2800" b="1" i="1" dirty="0">
                  <a:latin typeface="BrowalliaUPC" pitchFamily="34" charset="-34"/>
                  <a:cs typeface="BrowalliaUPC" pitchFamily="34" charset="-34"/>
                </a:rPr>
                <a:t>*** </a:t>
              </a:r>
              <a:r>
                <a:rPr lang="th-TH" sz="2800" b="1" i="1" dirty="0">
                  <a:solidFill>
                    <a:srgbClr val="0000FF"/>
                  </a:solidFill>
                  <a:latin typeface="BrowalliaUPC" pitchFamily="34" charset="-34"/>
                  <a:cs typeface="BrowalliaUPC" pitchFamily="34" charset="-34"/>
                </a:rPr>
                <a:t>ตัวอย่างเอกสารประกวดราคา ***</a:t>
              </a:r>
            </a:p>
            <a:p>
              <a:pPr algn="thaiDist"/>
              <a:r>
                <a:rPr lang="th-TH" sz="2800" b="1" dirty="0">
                  <a:latin typeface="BrowalliaUPC" pitchFamily="34" charset="-34"/>
                  <a:cs typeface="BrowalliaUPC" pitchFamily="34" charset="-34"/>
                </a:rPr>
                <a:t>1. ต้องเป็นผู้มีอาชีพขาย หรือ รับจ้าง</a:t>
              </a:r>
            </a:p>
            <a:p>
              <a:pPr algn="thaiDist"/>
              <a:r>
                <a:rPr lang="th-TH" sz="2800" b="1" dirty="0">
                  <a:latin typeface="BrowalliaUPC" pitchFamily="34" charset="-34"/>
                  <a:cs typeface="BrowalliaUPC" pitchFamily="34" charset="-34"/>
                </a:rPr>
                <a:t>2. ไม่เป็นผู้ที่ถูกระบุชื่อไว้ในบัญชีรายชื่อผู้ทิ้งงาน และ ได้แจ้งเวียน</a:t>
              </a:r>
            </a:p>
            <a:p>
              <a:pPr algn="thaiDist"/>
              <a:r>
                <a:rPr lang="th-TH" sz="2800" b="1" dirty="0">
                  <a:latin typeface="BrowalliaUPC" pitchFamily="34" charset="-34"/>
                  <a:cs typeface="BrowalliaUPC" pitchFamily="34" charset="-34"/>
                </a:rPr>
                <a:t>    ชื่อแล้ว หรือ ไม่เป็นผู้ได้รับผลของการสั่งให้นิติบุคคลหรือ</a:t>
              </a:r>
            </a:p>
            <a:p>
              <a:pPr algn="thaiDist"/>
              <a:r>
                <a:rPr lang="th-TH" sz="2800" b="1" dirty="0">
                  <a:latin typeface="BrowalliaUPC" pitchFamily="34" charset="-34"/>
                  <a:cs typeface="BrowalliaUPC" pitchFamily="34" charset="-34"/>
                </a:rPr>
                <a:t>    บุคคลอื่นเป็นผู้ทิ้งงาน</a:t>
              </a:r>
            </a:p>
            <a:p>
              <a:pPr algn="thaiDist"/>
              <a:r>
                <a:rPr lang="th-TH" sz="2800" b="1" dirty="0">
                  <a:latin typeface="BrowalliaUPC" pitchFamily="34" charset="-34"/>
                  <a:cs typeface="BrowalliaUPC" pitchFamily="34" charset="-34"/>
                </a:rPr>
                <a:t>3. ไม่เป็นผู้มีผลประโยชน์ร่วมกัน (ณ วันประกาศ)</a:t>
              </a:r>
            </a:p>
            <a:p>
              <a:pPr algn="thaiDist"/>
              <a:r>
                <a:rPr lang="th-TH" sz="2800" b="1" dirty="0">
                  <a:latin typeface="BrowalliaUPC" pitchFamily="34" charset="-34"/>
                  <a:cs typeface="BrowalliaUPC" pitchFamily="34" charset="-34"/>
                </a:rPr>
                <a:t>    </a:t>
              </a:r>
              <a:r>
                <a:rPr lang="th-TH" b="1" i="1" dirty="0" smtClean="0">
                  <a:solidFill>
                    <a:srgbClr val="CC0000"/>
                  </a:solidFill>
                  <a:latin typeface="BrowalliaUPC" pitchFamily="34" charset="-34"/>
                  <a:cs typeface="BrowalliaUPC" pitchFamily="34" charset="-34"/>
                </a:rPr>
                <a:t>3.1 </a:t>
              </a:r>
              <a:r>
                <a:rPr lang="th-TH" b="1" i="1" dirty="0">
                  <a:solidFill>
                    <a:srgbClr val="CC0000"/>
                  </a:solidFill>
                  <a:latin typeface="BrowalliaUPC" pitchFamily="34" charset="-34"/>
                  <a:cs typeface="BrowalliaUPC" pitchFamily="34" charset="-34"/>
                </a:rPr>
                <a:t>การซื้อ/จ้าง ตามระเบียบพัสดุฯ </a:t>
              </a:r>
              <a:r>
                <a:rPr lang="th-TH" b="1" i="1" dirty="0" smtClean="0">
                  <a:solidFill>
                    <a:srgbClr val="CC0000"/>
                  </a:solidFill>
                  <a:latin typeface="BrowalliaUPC" pitchFamily="34" charset="-34"/>
                  <a:cs typeface="BrowalliaUPC" pitchFamily="34" charset="-34"/>
                </a:rPr>
                <a:t>35 และ </a:t>
              </a:r>
              <a:r>
                <a:rPr lang="en-US" b="1" i="1" dirty="0" smtClean="0">
                  <a:solidFill>
                    <a:srgbClr val="CC0000"/>
                  </a:solidFill>
                  <a:latin typeface="BrowalliaUPC" pitchFamily="34" charset="-34"/>
                  <a:cs typeface="BrowalliaUPC" pitchFamily="34" charset="-34"/>
                </a:rPr>
                <a:t>e - bidding</a:t>
              </a:r>
              <a:r>
                <a:rPr lang="th-TH" b="1" i="1" dirty="0" smtClean="0">
                  <a:solidFill>
                    <a:srgbClr val="CC0000"/>
                  </a:solidFill>
                  <a:latin typeface="BrowalliaUPC" pitchFamily="34" charset="-34"/>
                  <a:cs typeface="BrowalliaUPC" pitchFamily="34" charset="-34"/>
                </a:rPr>
                <a:t>           ระหว่างผู้</a:t>
              </a:r>
              <a:r>
                <a:rPr lang="th-TH" b="1" i="1" dirty="0">
                  <a:solidFill>
                    <a:srgbClr val="CC0000"/>
                  </a:solidFill>
                  <a:latin typeface="BrowalliaUPC" pitchFamily="34" charset="-34"/>
                  <a:cs typeface="BrowalliaUPC" pitchFamily="34" charset="-34"/>
                </a:rPr>
                <a:t>เสนอ</a:t>
              </a:r>
              <a:r>
                <a:rPr lang="th-TH" b="1" i="1" dirty="0" smtClean="0">
                  <a:solidFill>
                    <a:srgbClr val="CC0000"/>
                  </a:solidFill>
                  <a:latin typeface="BrowalliaUPC" pitchFamily="34" charset="-34"/>
                  <a:cs typeface="BrowalliaUPC" pitchFamily="34" charset="-34"/>
                </a:rPr>
                <a:t>ราคา</a:t>
              </a:r>
              <a:endParaRPr lang="th-TH" b="1" i="1" dirty="0">
                <a:solidFill>
                  <a:srgbClr val="CC0000"/>
                </a:solidFill>
                <a:latin typeface="BrowalliaUPC" pitchFamily="34" charset="-34"/>
                <a:cs typeface="BrowalliaUPC" pitchFamily="34" charset="-34"/>
              </a:endParaRPr>
            </a:p>
            <a:p>
              <a:pPr algn="thaiDist"/>
              <a:r>
                <a:rPr lang="th-TH" b="1" i="1" dirty="0">
                  <a:solidFill>
                    <a:srgbClr val="CC0000"/>
                  </a:solidFill>
                  <a:latin typeface="BrowalliaUPC" pitchFamily="34" charset="-34"/>
                  <a:cs typeface="BrowalliaUPC" pitchFamily="34" charset="-34"/>
                </a:rPr>
                <a:t>    </a:t>
              </a:r>
              <a:r>
                <a:rPr lang="th-TH" b="1" i="1" dirty="0" smtClean="0">
                  <a:solidFill>
                    <a:srgbClr val="CC0000"/>
                  </a:solidFill>
                  <a:latin typeface="BrowalliaUPC" pitchFamily="34" charset="-34"/>
                  <a:cs typeface="BrowalliaUPC" pitchFamily="34" charset="-34"/>
                </a:rPr>
                <a:t>3.2 </a:t>
              </a:r>
              <a:r>
                <a:rPr lang="th-TH" b="1" i="1" dirty="0">
                  <a:solidFill>
                    <a:srgbClr val="CC0000"/>
                  </a:solidFill>
                  <a:latin typeface="BrowalliaUPC" pitchFamily="34" charset="-34"/>
                  <a:cs typeface="BrowalliaUPC" pitchFamily="34" charset="-34"/>
                </a:rPr>
                <a:t>การซื้อ/จ้าง ตามระเบียบพัสดุฯ 49             </a:t>
              </a:r>
              <a:r>
                <a:rPr lang="th-TH" b="1" i="1" dirty="0" smtClean="0">
                  <a:solidFill>
                    <a:srgbClr val="CC0000"/>
                  </a:solidFill>
                  <a:latin typeface="BrowalliaUPC" pitchFamily="34" charset="-34"/>
                  <a:cs typeface="BrowalliaUPC" pitchFamily="34" charset="-34"/>
                </a:rPr>
                <a:t>ระหว่างผู้</a:t>
              </a:r>
              <a:r>
                <a:rPr lang="th-TH" b="1" i="1" dirty="0">
                  <a:solidFill>
                    <a:srgbClr val="CC0000"/>
                  </a:solidFill>
                  <a:latin typeface="BrowalliaUPC" pitchFamily="34" charset="-34"/>
                  <a:cs typeface="BrowalliaUPC" pitchFamily="34" charset="-34"/>
                </a:rPr>
                <a:t>เสนอ</a:t>
              </a:r>
              <a:r>
                <a:rPr lang="th-TH" b="1" i="1" dirty="0" smtClean="0">
                  <a:solidFill>
                    <a:srgbClr val="CC0000"/>
                  </a:solidFill>
                  <a:latin typeface="BrowalliaUPC" pitchFamily="34" charset="-34"/>
                  <a:cs typeface="BrowalliaUPC" pitchFamily="34" charset="-34"/>
                </a:rPr>
                <a:t>ราคา , ผู้ให้บริการ</a:t>
              </a:r>
              <a:endParaRPr lang="th-TH" b="1" i="1" dirty="0">
                <a:solidFill>
                  <a:srgbClr val="CC0000"/>
                </a:solidFill>
                <a:latin typeface="BrowalliaUPC" pitchFamily="34" charset="-34"/>
                <a:cs typeface="BrowalliaUPC" pitchFamily="34" charset="-34"/>
              </a:endParaRPr>
            </a:p>
            <a:p>
              <a:pPr algn="thaiDist"/>
              <a:r>
                <a:rPr lang="th-TH" b="1" i="1" dirty="0" smtClean="0">
                  <a:solidFill>
                    <a:srgbClr val="CC0000"/>
                  </a:solidFill>
                  <a:latin typeface="BrowalliaUPC" pitchFamily="34" charset="-34"/>
                  <a:cs typeface="BrowalliaUPC" pitchFamily="34" charset="-34"/>
                </a:rPr>
                <a:t>                                                                   ตลาดกลาง</a:t>
              </a:r>
              <a:r>
                <a:rPr lang="th-TH" b="1" i="1" dirty="0">
                  <a:solidFill>
                    <a:srgbClr val="CC0000"/>
                  </a:solidFill>
                  <a:latin typeface="BrowalliaUPC" pitchFamily="34" charset="-34"/>
                  <a:cs typeface="BrowalliaUPC" pitchFamily="34" charset="-34"/>
                </a:rPr>
                <a:t>อิเล็กทรอนิกส์</a:t>
              </a:r>
            </a:p>
            <a:p>
              <a:pPr algn="thaiDist"/>
              <a:r>
                <a:rPr lang="th-TH" sz="2800" b="1" dirty="0">
                  <a:latin typeface="BrowalliaUPC" pitchFamily="34" charset="-34"/>
                  <a:cs typeface="BrowalliaUPC" pitchFamily="34" charset="-34"/>
                </a:rPr>
                <a:t>หรือ</a:t>
              </a:r>
              <a:r>
                <a:rPr lang="th-TH" sz="2800" b="1" i="1" dirty="0">
                  <a:latin typeface="BrowalliaUPC" pitchFamily="34" charset="-34"/>
                  <a:cs typeface="BrowalliaUPC" pitchFamily="34" charset="-34"/>
                </a:rPr>
                <a:t> </a:t>
              </a:r>
              <a:r>
                <a:rPr lang="th-TH" sz="2800" b="1" dirty="0">
                  <a:latin typeface="BrowalliaUPC" pitchFamily="34" charset="-34"/>
                  <a:cs typeface="BrowalliaUPC" pitchFamily="34" charset="-34"/>
                </a:rPr>
                <a:t>ไม่เป็นผู้กระทำการอันเป็นการขัดขวางการแข่งขันราคาอย่างเป็น</a:t>
              </a:r>
              <a:r>
                <a:rPr lang="th-TH" sz="2800" b="1" dirty="0" smtClean="0">
                  <a:latin typeface="BrowalliaUPC" pitchFamily="34" charset="-34"/>
                  <a:cs typeface="BrowalliaUPC" pitchFamily="34" charset="-34"/>
                </a:rPr>
                <a:t>ธรรม </a:t>
              </a:r>
            </a:p>
            <a:p>
              <a:pPr algn="thaiDist"/>
              <a:r>
                <a:rPr lang="th-TH" sz="2800" b="1" i="1" dirty="0" smtClean="0">
                  <a:latin typeface="BrowalliaUPC" pitchFamily="34" charset="-34"/>
                  <a:cs typeface="BrowalliaUPC" pitchFamily="34" charset="-34"/>
                </a:rPr>
                <a:t>(ตรวจสอบทุกวิธี)</a:t>
              </a:r>
              <a:endParaRPr lang="th-TH" sz="2800" b="1" i="1" dirty="0">
                <a:latin typeface="BrowalliaUPC" pitchFamily="34" charset="-34"/>
                <a:cs typeface="BrowalliaUPC" pitchFamily="34" charset="-34"/>
              </a:endParaRPr>
            </a:p>
          </p:txBody>
        </p:sp>
        <p:sp>
          <p:nvSpPr>
            <p:cNvPr id="57355" name="AutoShape 16"/>
            <p:cNvSpPr>
              <a:spLocks noChangeArrowheads="1"/>
            </p:cNvSpPr>
            <p:nvPr/>
          </p:nvSpPr>
          <p:spPr bwMode="auto">
            <a:xfrm>
              <a:off x="3841" y="2640"/>
              <a:ext cx="318" cy="227"/>
            </a:xfrm>
            <a:prstGeom prst="rightArrow">
              <a:avLst>
                <a:gd name="adj1" fmla="val 50000"/>
                <a:gd name="adj2" fmla="val 35022"/>
              </a:avLst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wrap="none" anchor="ctr"/>
            <a:lstStyle/>
            <a:p>
              <a:endParaRPr lang="th-TH" b="1">
                <a:latin typeface="Cordia New" pitchFamily="34" charset="-34"/>
                <a:cs typeface="Cordia New" pitchFamily="34" charset="-34"/>
              </a:endParaRPr>
            </a:p>
          </p:txBody>
        </p:sp>
        <p:sp>
          <p:nvSpPr>
            <p:cNvPr id="57356" name="AutoShape 17"/>
            <p:cNvSpPr>
              <a:spLocks noChangeArrowheads="1"/>
            </p:cNvSpPr>
            <p:nvPr/>
          </p:nvSpPr>
          <p:spPr bwMode="auto">
            <a:xfrm>
              <a:off x="2899" y="2845"/>
              <a:ext cx="318" cy="227"/>
            </a:xfrm>
            <a:prstGeom prst="rightArrow">
              <a:avLst>
                <a:gd name="adj1" fmla="val 50000"/>
                <a:gd name="adj2" fmla="val 35022"/>
              </a:avLst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wrap="none" anchor="ctr"/>
            <a:lstStyle/>
            <a:p>
              <a:endParaRPr lang="th-TH" b="1">
                <a:latin typeface="Cordia New" pitchFamily="34" charset="-34"/>
                <a:cs typeface="Cordia New" pitchFamily="34" charset="-34"/>
              </a:endParaRPr>
            </a:p>
          </p:txBody>
        </p:sp>
      </p:grpSp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0" y="-26988"/>
            <a:ext cx="9144000" cy="1082676"/>
            <a:chOff x="0" y="-17"/>
            <a:chExt cx="5760" cy="682"/>
          </a:xfrm>
        </p:grpSpPr>
        <p:sp>
          <p:nvSpPr>
            <p:cNvPr id="57349" name="Rectangle 20"/>
            <p:cNvSpPr>
              <a:spLocks noChangeArrowheads="1"/>
            </p:cNvSpPr>
            <p:nvPr/>
          </p:nvSpPr>
          <p:spPr bwMode="auto">
            <a:xfrm>
              <a:off x="0" y="-17"/>
              <a:ext cx="4604" cy="681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th-TH" sz="4000" b="1" i="1" dirty="0">
                  <a:solidFill>
                    <a:srgbClr val="0033CC"/>
                  </a:solidFill>
                  <a:latin typeface="BrowalliaUPC" pitchFamily="34" charset="-34"/>
                  <a:cs typeface="BrowalliaUPC" pitchFamily="34" charset="-34"/>
                </a:rPr>
                <a:t> </a:t>
              </a:r>
              <a:r>
                <a:rPr lang="th-TH" sz="5000" b="1" dirty="0">
                  <a:solidFill>
                    <a:srgbClr val="FFFF00"/>
                  </a:solidFill>
                  <a:latin typeface="BrowalliaUPC" pitchFamily="34" charset="-34"/>
                  <a:cs typeface="BrowalliaUPC" pitchFamily="34" charset="-34"/>
                </a:rPr>
                <a:t>คุณสมบัติของผู้เสนอราคา</a:t>
              </a:r>
            </a:p>
          </p:txBody>
        </p:sp>
        <p:sp>
          <p:nvSpPr>
            <p:cNvPr id="57350" name="Rectangle 21"/>
            <p:cNvSpPr>
              <a:spLocks noChangeArrowheads="1"/>
            </p:cNvSpPr>
            <p:nvPr/>
          </p:nvSpPr>
          <p:spPr bwMode="auto">
            <a:xfrm>
              <a:off x="5556" y="-17"/>
              <a:ext cx="204" cy="682"/>
            </a:xfrm>
            <a:prstGeom prst="rect">
              <a:avLst/>
            </a:prstGeom>
            <a:solidFill>
              <a:srgbClr val="99CC00">
                <a:alpha val="52156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 b="1">
                <a:latin typeface="Cordia New" pitchFamily="34" charset="-34"/>
                <a:cs typeface="Cordia New" pitchFamily="34" charset="-34"/>
              </a:endParaRPr>
            </a:p>
          </p:txBody>
        </p:sp>
        <p:sp>
          <p:nvSpPr>
            <p:cNvPr id="57351" name="Rectangle 22"/>
            <p:cNvSpPr>
              <a:spLocks noChangeArrowheads="1"/>
            </p:cNvSpPr>
            <p:nvPr/>
          </p:nvSpPr>
          <p:spPr bwMode="auto">
            <a:xfrm>
              <a:off x="4649" y="-17"/>
              <a:ext cx="454" cy="681"/>
            </a:xfrm>
            <a:prstGeom prst="rect">
              <a:avLst/>
            </a:prstGeom>
            <a:solidFill>
              <a:srgbClr val="808000">
                <a:alpha val="76862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 b="1">
                <a:latin typeface="Cordia New" pitchFamily="34" charset="-34"/>
                <a:cs typeface="Cordia New" pitchFamily="34" charset="-34"/>
              </a:endParaRPr>
            </a:p>
          </p:txBody>
        </p:sp>
        <p:sp>
          <p:nvSpPr>
            <p:cNvPr id="57352" name="Rectangle 23"/>
            <p:cNvSpPr>
              <a:spLocks noChangeArrowheads="1"/>
            </p:cNvSpPr>
            <p:nvPr/>
          </p:nvSpPr>
          <p:spPr bwMode="auto">
            <a:xfrm>
              <a:off x="5148" y="-17"/>
              <a:ext cx="363" cy="681"/>
            </a:xfrm>
            <a:prstGeom prst="rect">
              <a:avLst/>
            </a:prstGeom>
            <a:solidFill>
              <a:srgbClr val="339966">
                <a:alpha val="58038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 b="1">
                <a:latin typeface="Cordia New" pitchFamily="34" charset="-34"/>
                <a:cs typeface="Cordia New" pitchFamily="34" charset="-34"/>
              </a:endParaRPr>
            </a:p>
          </p:txBody>
        </p:sp>
        <p:pic>
          <p:nvPicPr>
            <p:cNvPr id="57353" name="Picture 14" descr="logo1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944" y="73"/>
              <a:ext cx="571" cy="5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6"/>
          <p:cNvSpPr>
            <a:spLocks noChangeArrowheads="1"/>
          </p:cNvSpPr>
          <p:nvPr/>
        </p:nvSpPr>
        <p:spPr bwMode="auto">
          <a:xfrm>
            <a:off x="228600" y="1125538"/>
            <a:ext cx="8915400" cy="51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thaiDist"/>
            <a:r>
              <a:rPr lang="th-TH" sz="3000" b="1" dirty="0">
                <a:latin typeface="BrowalliaUPC" pitchFamily="34" charset="-34"/>
                <a:cs typeface="BrowalliaUPC" pitchFamily="34" charset="-34"/>
              </a:rPr>
              <a:t>                         </a:t>
            </a:r>
            <a:r>
              <a:rPr lang="th-TH" sz="3000" b="1" dirty="0">
                <a:solidFill>
                  <a:srgbClr val="FF33CC"/>
                </a:solidFill>
                <a:latin typeface="BrowalliaUPC" pitchFamily="34" charset="-34"/>
                <a:cs typeface="BrowalliaUPC" pitchFamily="34" charset="-34"/>
              </a:rPr>
              <a:t>***</a:t>
            </a:r>
            <a:r>
              <a:rPr lang="th-TH" sz="3000" b="1" dirty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th-TH" sz="3000" b="1" dirty="0">
                <a:solidFill>
                  <a:srgbClr val="0000FF"/>
                </a:solidFill>
                <a:latin typeface="BrowalliaUPC" pitchFamily="34" charset="-34"/>
                <a:cs typeface="BrowalliaUPC" pitchFamily="34" charset="-34"/>
              </a:rPr>
              <a:t>ตัวอย่างเอกสารประกวดราคา </a:t>
            </a:r>
            <a:r>
              <a:rPr lang="th-TH" sz="3000" b="1" dirty="0">
                <a:solidFill>
                  <a:srgbClr val="FF33CC"/>
                </a:solidFill>
                <a:latin typeface="BrowalliaUPC" pitchFamily="34" charset="-34"/>
                <a:cs typeface="BrowalliaUPC" pitchFamily="34" charset="-34"/>
              </a:rPr>
              <a:t>***</a:t>
            </a:r>
          </a:p>
          <a:p>
            <a:pPr algn="thaiDist"/>
            <a:r>
              <a:rPr lang="th-TH" sz="3000" b="1" dirty="0">
                <a:latin typeface="BrowalliaUPC" pitchFamily="34" charset="-34"/>
                <a:cs typeface="BrowalliaUPC" pitchFamily="34" charset="-34"/>
              </a:rPr>
              <a:t>       4. ไม่เป็นผู้ได้รับเอกสิทธิ์หรือความคุ้มกัน ซึ่งอาจปฏิเสธไม่ยอมขึ้น</a:t>
            </a:r>
          </a:p>
          <a:p>
            <a:pPr algn="thaiDist"/>
            <a:r>
              <a:rPr lang="th-TH" sz="3000" b="1" dirty="0">
                <a:latin typeface="BrowalliaUPC" pitchFamily="34" charset="-34"/>
                <a:cs typeface="BrowalliaUPC" pitchFamily="34" charset="-34"/>
              </a:rPr>
              <a:t>            ศาลไทย เว้นแต่ รัฐบาลของผู้เสนอราคาได้มีคำสั่งให้สละสิทธิ์</a:t>
            </a:r>
          </a:p>
          <a:p>
            <a:pPr algn="thaiDist"/>
            <a:r>
              <a:rPr lang="th-TH" sz="3000" b="1" dirty="0">
                <a:latin typeface="BrowalliaUPC" pitchFamily="34" charset="-34"/>
                <a:cs typeface="BrowalliaUPC" pitchFamily="34" charset="-34"/>
              </a:rPr>
              <a:t>            และ ความคุ้มกันเช่นว่านั้น</a:t>
            </a:r>
          </a:p>
          <a:p>
            <a:pPr algn="thaiDist"/>
            <a:r>
              <a:rPr lang="th-TH" sz="3000" b="1" dirty="0">
                <a:solidFill>
                  <a:srgbClr val="CC0000"/>
                </a:solidFill>
                <a:latin typeface="BrowalliaUPC" pitchFamily="34" charset="-34"/>
                <a:cs typeface="BrowalliaUPC" pitchFamily="34" charset="-34"/>
              </a:rPr>
              <a:t>**</a:t>
            </a:r>
            <a:r>
              <a:rPr lang="th-TH" sz="3000" b="1" dirty="0">
                <a:latin typeface="BrowalliaUPC" pitchFamily="34" charset="-34"/>
                <a:cs typeface="BrowalliaUPC" pitchFamily="34" charset="-34"/>
              </a:rPr>
              <a:t>    5. ต้องผ่านการคัดเลือกผู้มีคุณสมบัติเบื้องต้นในการซื้อหรือจ้าง</a:t>
            </a:r>
          </a:p>
          <a:p>
            <a:pPr algn="thaiDist"/>
            <a:r>
              <a:rPr lang="th-TH" sz="3000" b="1" dirty="0">
                <a:solidFill>
                  <a:srgbClr val="CC0000"/>
                </a:solidFill>
                <a:latin typeface="BrowalliaUPC" pitchFamily="34" charset="-34"/>
                <a:cs typeface="BrowalliaUPC" pitchFamily="34" charset="-34"/>
              </a:rPr>
              <a:t>**</a:t>
            </a:r>
            <a:r>
              <a:rPr lang="th-TH" sz="3000" b="1" dirty="0">
                <a:latin typeface="BrowalliaUPC" pitchFamily="34" charset="-34"/>
                <a:cs typeface="BrowalliaUPC" pitchFamily="34" charset="-34"/>
              </a:rPr>
              <a:t>    6. ผู้เสนอราคาต้องเป็น </a:t>
            </a:r>
            <a:r>
              <a:rPr lang="th-TH" sz="3000" b="1" i="1" u="sng" dirty="0">
                <a:solidFill>
                  <a:srgbClr val="CC0000"/>
                </a:solidFill>
                <a:latin typeface="BrowalliaUPC" pitchFamily="34" charset="-34"/>
                <a:cs typeface="BrowalliaUPC" pitchFamily="34" charset="-34"/>
              </a:rPr>
              <a:t>นิติบุคคล</a:t>
            </a:r>
            <a:r>
              <a:rPr lang="th-TH" sz="3000" b="1" dirty="0">
                <a:latin typeface="BrowalliaUPC" pitchFamily="34" charset="-34"/>
                <a:cs typeface="BrowalliaUPC" pitchFamily="34" charset="-34"/>
              </a:rPr>
              <a:t> และ มี </a:t>
            </a:r>
            <a:r>
              <a:rPr lang="th-TH" sz="3000" b="1" i="1" u="sng" dirty="0">
                <a:solidFill>
                  <a:srgbClr val="CC0000"/>
                </a:solidFill>
                <a:latin typeface="BrowalliaUPC" pitchFamily="34" charset="-34"/>
                <a:cs typeface="BrowalliaUPC" pitchFamily="34" charset="-34"/>
              </a:rPr>
              <a:t>ผลงานก่อสร้างประเภท</a:t>
            </a:r>
          </a:p>
          <a:p>
            <a:pPr algn="thaiDist"/>
            <a:r>
              <a:rPr lang="th-TH" sz="3000" b="1" i="1" dirty="0">
                <a:solidFill>
                  <a:srgbClr val="CC0000"/>
                </a:solidFill>
                <a:latin typeface="BrowalliaUPC" pitchFamily="34" charset="-34"/>
                <a:cs typeface="BrowalliaUPC" pitchFamily="34" charset="-34"/>
              </a:rPr>
              <a:t>            </a:t>
            </a:r>
            <a:r>
              <a:rPr lang="th-TH" sz="3000" b="1" i="1" u="sng" dirty="0">
                <a:solidFill>
                  <a:srgbClr val="CC0000"/>
                </a:solidFill>
                <a:latin typeface="BrowalliaUPC" pitchFamily="34" charset="-34"/>
                <a:cs typeface="BrowalliaUPC" pitchFamily="34" charset="-34"/>
              </a:rPr>
              <a:t>เดียวกัน </a:t>
            </a:r>
            <a:r>
              <a:rPr lang="th-TH" sz="3000" b="1" dirty="0">
                <a:latin typeface="BrowalliaUPC" pitchFamily="34" charset="-34"/>
                <a:cs typeface="BrowalliaUPC" pitchFamily="34" charset="-34"/>
              </a:rPr>
              <a:t>กับงานที่ประกวดราคาจ้าง </a:t>
            </a:r>
            <a:r>
              <a:rPr lang="th-TH" sz="3000" b="1" i="1" u="sng" dirty="0">
                <a:solidFill>
                  <a:srgbClr val="CC0000"/>
                </a:solidFill>
                <a:latin typeface="BrowalliaUPC" pitchFamily="34" charset="-34"/>
                <a:cs typeface="BrowalliaUPC" pitchFamily="34" charset="-34"/>
              </a:rPr>
              <a:t>ในวงเงินไม่น้อยกว่า.....บาท</a:t>
            </a:r>
            <a:endParaRPr lang="th-TH" sz="3000" b="1" dirty="0">
              <a:latin typeface="BrowalliaUPC" pitchFamily="34" charset="-34"/>
              <a:cs typeface="BrowalliaUPC" pitchFamily="34" charset="-34"/>
            </a:endParaRPr>
          </a:p>
          <a:p>
            <a:pPr algn="thaiDist"/>
            <a:r>
              <a:rPr lang="th-TH" sz="3000" b="1" dirty="0">
                <a:latin typeface="BrowalliaUPC" pitchFamily="34" charset="-34"/>
                <a:cs typeface="BrowalliaUPC" pitchFamily="34" charset="-34"/>
              </a:rPr>
              <a:t>            และ เป็นผลงานที่เป็นคู่สัญญาโดยตรงกับส่วนราชการ หน่วยงาน</a:t>
            </a:r>
          </a:p>
          <a:p>
            <a:pPr algn="thaiDist"/>
            <a:r>
              <a:rPr lang="th-TH" sz="3000" b="1" dirty="0">
                <a:latin typeface="BrowalliaUPC" pitchFamily="34" charset="-34"/>
                <a:cs typeface="BrowalliaUPC" pitchFamily="34" charset="-34"/>
              </a:rPr>
              <a:t>            ตามกฎหมายว่าด้วยระเบียบบริหารราชการส่วนท้องถิ่น หน่วยงานอื่น</a:t>
            </a:r>
          </a:p>
          <a:p>
            <a:pPr algn="thaiDist"/>
            <a:r>
              <a:rPr lang="th-TH" sz="3000" b="1" dirty="0">
                <a:latin typeface="BrowalliaUPC" pitchFamily="34" charset="-34"/>
                <a:cs typeface="BrowalliaUPC" pitchFamily="34" charset="-34"/>
              </a:rPr>
              <a:t>           ซึ่งมีกฎหมายบัญญัติให้มีฐานะเป็นราชการบริหารส่วนท้องถิ่น </a:t>
            </a:r>
          </a:p>
          <a:p>
            <a:pPr algn="thaiDist"/>
            <a:r>
              <a:rPr lang="th-TH" sz="3000" b="1" dirty="0">
                <a:latin typeface="BrowalliaUPC" pitchFamily="34" charset="-34"/>
                <a:cs typeface="BrowalliaUPC" pitchFamily="34" charset="-34"/>
              </a:rPr>
              <a:t>           รัฐวิสาหกิจ หรือ หน่วยงานเอกชนที่กรมเชื่อถือ</a:t>
            </a:r>
          </a:p>
        </p:txBody>
      </p:sp>
      <p:sp>
        <p:nvSpPr>
          <p:cNvPr id="58371" name="Oval 13"/>
          <p:cNvSpPr>
            <a:spLocks noChangeArrowheads="1"/>
          </p:cNvSpPr>
          <p:nvPr/>
        </p:nvSpPr>
        <p:spPr bwMode="auto">
          <a:xfrm>
            <a:off x="111125" y="2819400"/>
            <a:ext cx="574675" cy="1223962"/>
          </a:xfrm>
          <a:prstGeom prst="ellips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th-TH" sz="3000" b="1">
              <a:latin typeface="BrowalliaUPC" pitchFamily="34" charset="-34"/>
              <a:cs typeface="BrowalliaUPC" pitchFamily="34" charset="-34"/>
            </a:endParaRPr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0" y="-26988"/>
            <a:ext cx="9144000" cy="1082676"/>
            <a:chOff x="0" y="-17"/>
            <a:chExt cx="5760" cy="682"/>
          </a:xfrm>
        </p:grpSpPr>
        <p:sp>
          <p:nvSpPr>
            <p:cNvPr id="58374" name="Rectangle 16"/>
            <p:cNvSpPr>
              <a:spLocks noChangeArrowheads="1"/>
            </p:cNvSpPr>
            <p:nvPr/>
          </p:nvSpPr>
          <p:spPr bwMode="auto">
            <a:xfrm>
              <a:off x="0" y="-17"/>
              <a:ext cx="4604" cy="681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th-TH" sz="4400" b="1" i="1">
                  <a:solidFill>
                    <a:srgbClr val="0033CC"/>
                  </a:solidFill>
                  <a:latin typeface="BrowalliaUPC" pitchFamily="34" charset="-34"/>
                  <a:cs typeface="BrowalliaUPC" pitchFamily="34" charset="-34"/>
                </a:rPr>
                <a:t> </a:t>
              </a:r>
              <a:r>
                <a:rPr lang="th-TH" sz="4400" b="1">
                  <a:solidFill>
                    <a:srgbClr val="FFFF00"/>
                  </a:solidFill>
                  <a:latin typeface="BrowalliaUPC" pitchFamily="34" charset="-34"/>
                  <a:cs typeface="BrowalliaUPC" pitchFamily="34" charset="-34"/>
                </a:rPr>
                <a:t>คุณสมบัติของผู้เสนอราคา</a:t>
              </a:r>
            </a:p>
          </p:txBody>
        </p:sp>
        <p:sp>
          <p:nvSpPr>
            <p:cNvPr id="58375" name="Rectangle 17"/>
            <p:cNvSpPr>
              <a:spLocks noChangeArrowheads="1"/>
            </p:cNvSpPr>
            <p:nvPr/>
          </p:nvSpPr>
          <p:spPr bwMode="auto">
            <a:xfrm>
              <a:off x="5556" y="-17"/>
              <a:ext cx="204" cy="682"/>
            </a:xfrm>
            <a:prstGeom prst="rect">
              <a:avLst/>
            </a:prstGeom>
            <a:solidFill>
              <a:srgbClr val="99CC00">
                <a:alpha val="52156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 sz="4400" b="1">
                <a:latin typeface="BrowalliaUPC" pitchFamily="34" charset="-34"/>
                <a:cs typeface="BrowalliaUPC" pitchFamily="34" charset="-34"/>
              </a:endParaRPr>
            </a:p>
          </p:txBody>
        </p:sp>
        <p:sp>
          <p:nvSpPr>
            <p:cNvPr id="58376" name="Rectangle 18"/>
            <p:cNvSpPr>
              <a:spLocks noChangeArrowheads="1"/>
            </p:cNvSpPr>
            <p:nvPr/>
          </p:nvSpPr>
          <p:spPr bwMode="auto">
            <a:xfrm>
              <a:off x="4649" y="-17"/>
              <a:ext cx="454" cy="681"/>
            </a:xfrm>
            <a:prstGeom prst="rect">
              <a:avLst/>
            </a:prstGeom>
            <a:solidFill>
              <a:srgbClr val="808000">
                <a:alpha val="76862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 sz="4400" b="1">
                <a:latin typeface="BrowalliaUPC" pitchFamily="34" charset="-34"/>
                <a:cs typeface="BrowalliaUPC" pitchFamily="34" charset="-34"/>
              </a:endParaRPr>
            </a:p>
          </p:txBody>
        </p:sp>
        <p:sp>
          <p:nvSpPr>
            <p:cNvPr id="58377" name="Rectangle 19"/>
            <p:cNvSpPr>
              <a:spLocks noChangeArrowheads="1"/>
            </p:cNvSpPr>
            <p:nvPr/>
          </p:nvSpPr>
          <p:spPr bwMode="auto">
            <a:xfrm>
              <a:off x="5148" y="-17"/>
              <a:ext cx="363" cy="681"/>
            </a:xfrm>
            <a:prstGeom prst="rect">
              <a:avLst/>
            </a:prstGeom>
            <a:solidFill>
              <a:srgbClr val="339966">
                <a:alpha val="58038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 sz="4400" b="1">
                <a:latin typeface="BrowalliaUPC" pitchFamily="34" charset="-34"/>
                <a:cs typeface="BrowalliaUPC" pitchFamily="34" charset="-34"/>
              </a:endParaRPr>
            </a:p>
          </p:txBody>
        </p:sp>
        <p:pic>
          <p:nvPicPr>
            <p:cNvPr id="58378" name="Picture 14" descr="logo1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921" y="73"/>
              <a:ext cx="594" cy="5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8373" name="Rectangle 22"/>
          <p:cNvSpPr>
            <a:spLocks noChangeArrowheads="1"/>
          </p:cNvSpPr>
          <p:nvPr/>
        </p:nvSpPr>
        <p:spPr bwMode="auto">
          <a:xfrm>
            <a:off x="0" y="6669088"/>
            <a:ext cx="9144000" cy="188912"/>
          </a:xfrm>
          <a:prstGeom prst="rect">
            <a:avLst/>
          </a:prstGeom>
          <a:gradFill rotWithShape="1">
            <a:gsLst>
              <a:gs pos="0">
                <a:srgbClr val="006600"/>
              </a:gs>
              <a:gs pos="100000">
                <a:srgbClr val="002F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th-TH" sz="3000" b="1">
              <a:solidFill>
                <a:srgbClr val="006600"/>
              </a:solidFill>
              <a:latin typeface="BrowalliaUPC" pitchFamily="34" charset="-34"/>
              <a:cs typeface="BrowalliaUPC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ตัวยึดเนื้อหา 1"/>
          <p:cNvSpPr>
            <a:spLocks noGrp="1"/>
          </p:cNvSpPr>
          <p:nvPr>
            <p:ph idx="1"/>
          </p:nvPr>
        </p:nvSpPr>
        <p:spPr>
          <a:xfrm>
            <a:off x="285720" y="1519254"/>
            <a:ext cx="8229600" cy="4267200"/>
          </a:xfrm>
        </p:spPr>
        <p:txBody>
          <a:bodyPr>
            <a:noAutofit/>
          </a:bodyPr>
          <a:lstStyle/>
          <a:p>
            <a:pPr marL="514350" indent="-514350">
              <a:spcBef>
                <a:spcPts val="0"/>
              </a:spcBef>
              <a:buAutoNum type="arabicPeriod" startAt="7"/>
            </a:pPr>
            <a:r>
              <a:rPr lang="th-TH" sz="3200" b="1" dirty="0" smtClean="0">
                <a:solidFill>
                  <a:srgbClr val="0000CC"/>
                </a:solidFill>
                <a:latin typeface="EucrosiaUPC" pitchFamily="18" charset="-34"/>
                <a:cs typeface="EucrosiaUPC" pitchFamily="18" charset="-34"/>
              </a:rPr>
              <a:t>ไม่อยู่ในฐานะเป็นผู้ไม่แสดงบัญชีรายรับรายจ่าย หรือแสดงบัญชีรายรับรายจ่ายไม่ถูกต้องครบถ้วนในสาระสำคัญ</a:t>
            </a:r>
          </a:p>
          <a:p>
            <a:pPr marL="514350" indent="-514350">
              <a:spcBef>
                <a:spcPts val="0"/>
              </a:spcBef>
              <a:buAutoNum type="arabicPeriod" startAt="7"/>
            </a:pPr>
            <a:r>
              <a:rPr lang="th-TH" sz="3200" b="1" dirty="0" smtClean="0">
                <a:latin typeface="EucrosiaUPC" pitchFamily="18" charset="-34"/>
                <a:cs typeface="EucrosiaUPC" pitchFamily="18" charset="-34"/>
              </a:rPr>
              <a:t>ต้องลงทะเบียนในระบบอิเล็กทรอนิกส์ของกรมบัญชีกลางที่เว็บไซต์ศูนย์ข้อมูลจัดซื้อจัดจ้างภาครัฐ </a:t>
            </a:r>
            <a:r>
              <a:rPr lang="th-TH" sz="3200" b="1" i="1" dirty="0" smtClean="0">
                <a:latin typeface="EucrosiaUPC" pitchFamily="18" charset="-34"/>
                <a:cs typeface="EucrosiaUPC" pitchFamily="18" charset="-34"/>
              </a:rPr>
              <a:t>(เฉพาะการจัดหาที่มี</a:t>
            </a:r>
            <a:r>
              <a:rPr lang="th-TH" sz="3200" b="1" i="1" dirty="0" smtClean="0">
                <a:latin typeface="Angsana New" pitchFamily="18" charset="-34"/>
                <a:cs typeface="Angsana New" pitchFamily="18" charset="-34"/>
              </a:rPr>
              <a:t>มูลค่าตั้งแต่ 2 ล้านบาทขึ้นไป)</a:t>
            </a:r>
            <a:endParaRPr lang="th-TH" sz="3200" b="1" i="1" dirty="0" smtClean="0">
              <a:latin typeface="EucrosiaUPC" pitchFamily="18" charset="-34"/>
              <a:cs typeface="EucrosiaUPC" pitchFamily="18" charset="-34"/>
            </a:endParaRPr>
          </a:p>
          <a:p>
            <a:pPr marL="514350" indent="-514350">
              <a:spcBef>
                <a:spcPts val="0"/>
              </a:spcBef>
              <a:buAutoNum type="arabicPeriod" startAt="7"/>
            </a:pPr>
            <a:r>
              <a:rPr lang="th-TH" sz="3200" b="1" dirty="0" smtClean="0">
                <a:solidFill>
                  <a:srgbClr val="FF0066"/>
                </a:solidFill>
                <a:latin typeface="EucrosiaUPC" pitchFamily="18" charset="-34"/>
                <a:cs typeface="EucrosiaUPC" pitchFamily="18" charset="-34"/>
              </a:rPr>
              <a:t>ต้องรับจ่ายเงินผ่านบัญชีธนาคาร เว้นแต่การรับจ่ายเงินแต่ละครั้งซึ่งมีมูลค่าไม่เกินสามหมื่นบาทสามารถรับจ่ายเป็นเงินสดได้ </a:t>
            </a:r>
            <a:r>
              <a:rPr lang="th-TH" sz="3200" b="1" i="1" dirty="0" smtClean="0">
                <a:latin typeface="EucrosiaUPC" pitchFamily="18" charset="-34"/>
                <a:cs typeface="EucrosiaUPC" pitchFamily="18" charset="-34"/>
              </a:rPr>
              <a:t>(เฉพาะการจัดหาที่มี</a:t>
            </a:r>
            <a:r>
              <a:rPr lang="th-TH" sz="3200" b="1" i="1" dirty="0" smtClean="0">
                <a:latin typeface="Angsana New" pitchFamily="18" charset="-34"/>
                <a:cs typeface="Angsana New" pitchFamily="18" charset="-34"/>
              </a:rPr>
              <a:t>มูลค่าตั้งแต่ 2 ล้านบาทขึ้นไป)</a:t>
            </a:r>
            <a:endParaRPr lang="th-TH" sz="3200" b="1" i="1" dirty="0" smtClean="0">
              <a:solidFill>
                <a:srgbClr val="FF0066"/>
              </a:solidFill>
              <a:latin typeface="EucrosiaUPC" pitchFamily="18" charset="-34"/>
              <a:cs typeface="EucrosiaUPC" pitchFamily="18" charset="-34"/>
            </a:endParaRPr>
          </a:p>
          <a:p>
            <a:pPr marL="514350" indent="-514350">
              <a:spcBef>
                <a:spcPts val="0"/>
              </a:spcBef>
              <a:buNone/>
            </a:pPr>
            <a:endParaRPr lang="th-TH" sz="3200" b="1" u="sng" dirty="0" smtClean="0">
              <a:solidFill>
                <a:srgbClr val="C00000"/>
              </a:solidFill>
              <a:latin typeface="EucrosiaUPC" pitchFamily="18" charset="-34"/>
              <a:cs typeface="EucrosiaUPC" pitchFamily="18" charset="-34"/>
            </a:endParaRPr>
          </a:p>
          <a:p>
            <a:pPr marL="514350" indent="-514350" algn="ctr">
              <a:spcBef>
                <a:spcPts val="0"/>
              </a:spcBef>
              <a:buNone/>
            </a:pPr>
            <a:r>
              <a:rPr lang="th-TH" sz="3200" b="1" u="sng" dirty="0" smtClean="0">
                <a:solidFill>
                  <a:srgbClr val="C00000"/>
                </a:solidFill>
                <a:latin typeface="EucrosiaUPC" pitchFamily="18" charset="-34"/>
                <a:cs typeface="EucrosiaUPC" pitchFamily="18" charset="-34"/>
              </a:rPr>
              <a:t>ข้อ </a:t>
            </a:r>
            <a:r>
              <a:rPr lang="en-US" sz="3200" b="1" u="sng" dirty="0" smtClean="0">
                <a:solidFill>
                  <a:srgbClr val="C00000"/>
                </a:solidFill>
                <a:latin typeface="EucrosiaUPC" pitchFamily="18" charset="-34"/>
                <a:cs typeface="EucrosiaUPC" pitchFamily="18" charset="-34"/>
              </a:rPr>
              <a:t>7 – 8 </a:t>
            </a:r>
            <a:r>
              <a:rPr lang="th-TH" sz="3200" b="1" u="sng" dirty="0" smtClean="0">
                <a:solidFill>
                  <a:srgbClr val="C00000"/>
                </a:solidFill>
                <a:latin typeface="EucrosiaUPC" pitchFamily="18" charset="-34"/>
                <a:cs typeface="EucrosiaUPC" pitchFamily="18" charset="-34"/>
              </a:rPr>
              <a:t>เป็นไปตามแนวทางที่คณะกรรมการ ป.ป.ช. กำหนด</a:t>
            </a:r>
            <a:endParaRPr lang="th-TH" sz="3200" b="1" dirty="0" smtClean="0">
              <a:solidFill>
                <a:srgbClr val="C00000"/>
              </a:solidFill>
              <a:latin typeface="EucrosiaUPC" pitchFamily="18" charset="-34"/>
              <a:cs typeface="EucrosiaUPC" pitchFamily="18" charset="-34"/>
            </a:endParaRPr>
          </a:p>
        </p:txBody>
      </p:sp>
      <p:sp>
        <p:nvSpPr>
          <p:cNvPr id="35843" name="ตัวยึดหมายเลขภาพนิ่ง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E9B3B3C-8608-4253-8977-B5901FEE2414}" type="slidenum">
              <a:rPr lang="en-US"/>
              <a:pPr/>
              <a:t>37</a:t>
            </a:fld>
            <a:endParaRPr lang="en-US" dirty="0"/>
          </a:p>
        </p:txBody>
      </p:sp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0" y="-26988"/>
            <a:ext cx="9144000" cy="1082676"/>
            <a:chOff x="0" y="-17"/>
            <a:chExt cx="5760" cy="682"/>
          </a:xfrm>
        </p:grpSpPr>
        <p:sp>
          <p:nvSpPr>
            <p:cNvPr id="7" name="Rectangle 20"/>
            <p:cNvSpPr>
              <a:spLocks noChangeArrowheads="1"/>
            </p:cNvSpPr>
            <p:nvPr/>
          </p:nvSpPr>
          <p:spPr bwMode="auto">
            <a:xfrm>
              <a:off x="0" y="-17"/>
              <a:ext cx="4604" cy="681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th-TH" sz="3600" b="1" i="1" dirty="0">
                  <a:solidFill>
                    <a:srgbClr val="0033CC"/>
                  </a:solidFill>
                  <a:latin typeface="Angsana New" pitchFamily="18" charset="-34"/>
                </a:rPr>
                <a:t> </a:t>
              </a:r>
              <a:r>
                <a:rPr lang="th-TH" sz="4800" b="1" dirty="0">
                  <a:solidFill>
                    <a:srgbClr val="FFFF00"/>
                  </a:solidFill>
                </a:rPr>
                <a:t>คุณสมบัติของ</a:t>
              </a:r>
              <a:r>
                <a:rPr lang="th-TH" sz="4800" b="1" dirty="0" smtClean="0">
                  <a:solidFill>
                    <a:srgbClr val="FFFF00"/>
                  </a:solidFill>
                </a:rPr>
                <a:t>ผู้เสนอ</a:t>
              </a:r>
              <a:r>
                <a:rPr lang="th-TH" sz="4800" b="1" dirty="0">
                  <a:solidFill>
                    <a:srgbClr val="FFFF00"/>
                  </a:solidFill>
                </a:rPr>
                <a:t>ราคา</a:t>
              </a:r>
            </a:p>
          </p:txBody>
        </p:sp>
        <p:sp>
          <p:nvSpPr>
            <p:cNvPr id="8" name="Rectangle 21"/>
            <p:cNvSpPr>
              <a:spLocks noChangeArrowheads="1"/>
            </p:cNvSpPr>
            <p:nvPr/>
          </p:nvSpPr>
          <p:spPr bwMode="auto">
            <a:xfrm>
              <a:off x="5556" y="-17"/>
              <a:ext cx="204" cy="682"/>
            </a:xfrm>
            <a:prstGeom prst="rect">
              <a:avLst/>
            </a:prstGeom>
            <a:solidFill>
              <a:srgbClr val="99CC00">
                <a:alpha val="52156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9" name="Rectangle 22"/>
            <p:cNvSpPr>
              <a:spLocks noChangeArrowheads="1"/>
            </p:cNvSpPr>
            <p:nvPr/>
          </p:nvSpPr>
          <p:spPr bwMode="auto">
            <a:xfrm>
              <a:off x="4649" y="-17"/>
              <a:ext cx="454" cy="681"/>
            </a:xfrm>
            <a:prstGeom prst="rect">
              <a:avLst/>
            </a:prstGeom>
            <a:solidFill>
              <a:srgbClr val="808000">
                <a:alpha val="76862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10" name="Rectangle 23"/>
            <p:cNvSpPr>
              <a:spLocks noChangeArrowheads="1"/>
            </p:cNvSpPr>
            <p:nvPr/>
          </p:nvSpPr>
          <p:spPr bwMode="auto">
            <a:xfrm>
              <a:off x="5148" y="-17"/>
              <a:ext cx="363" cy="681"/>
            </a:xfrm>
            <a:prstGeom prst="rect">
              <a:avLst/>
            </a:prstGeom>
            <a:solidFill>
              <a:srgbClr val="339966">
                <a:alpha val="58038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/>
            </a:p>
          </p:txBody>
        </p:sp>
        <p:pic>
          <p:nvPicPr>
            <p:cNvPr id="11" name="Picture 14" descr="logo1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921" y="73"/>
              <a:ext cx="594" cy="5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20574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th-TH" sz="2800" b="1" dirty="0" smtClean="0">
                <a:latin typeface="BrowalliaUPC" pitchFamily="34" charset="-34"/>
                <a:cs typeface="BrowalliaUPC" pitchFamily="34" charset="-34"/>
              </a:rPr>
              <a:t>ประกาศคณะกรรมการป้องกันและปราบปรามทุจริตแห่งชาติ</a:t>
            </a:r>
            <a:br>
              <a:rPr lang="th-TH" sz="2800" b="1" dirty="0" smtClean="0">
                <a:latin typeface="BrowalliaUPC" pitchFamily="34" charset="-34"/>
                <a:cs typeface="BrowalliaUPC" pitchFamily="34" charset="-34"/>
              </a:rPr>
            </a:br>
            <a:r>
              <a:rPr lang="th-TH" sz="2800" b="1" dirty="0" smtClean="0">
                <a:latin typeface="BrowalliaUPC" pitchFamily="34" charset="-34"/>
                <a:cs typeface="BrowalliaUPC" pitchFamily="34" charset="-34"/>
              </a:rPr>
              <a:t>เรื่อง หลักเกณฑ์และวิธีการจัดทำและแสดงบัญชีรายการรับจ่าย</a:t>
            </a:r>
            <a:br>
              <a:rPr lang="th-TH" sz="2800" b="1" dirty="0" smtClean="0">
                <a:latin typeface="BrowalliaUPC" pitchFamily="34" charset="-34"/>
                <a:cs typeface="BrowalliaUPC" pitchFamily="34" charset="-34"/>
              </a:rPr>
            </a:br>
            <a:r>
              <a:rPr lang="th-TH" sz="2800" b="1" dirty="0" smtClean="0">
                <a:latin typeface="BrowalliaUPC" pitchFamily="34" charset="-34"/>
                <a:cs typeface="BrowalliaUPC" pitchFamily="34" charset="-34"/>
              </a:rPr>
              <a:t>ของโครงการที่บุคคลหรือนิติบุคคลเป็นคู่สัญญากับหน่วยงานของรัฐ</a:t>
            </a:r>
            <a:br>
              <a:rPr lang="th-TH" sz="2800" b="1" dirty="0" smtClean="0">
                <a:latin typeface="BrowalliaUPC" pitchFamily="34" charset="-34"/>
                <a:cs typeface="BrowalliaUPC" pitchFamily="34" charset="-34"/>
              </a:rPr>
            </a:br>
            <a:r>
              <a:rPr lang="th-TH" sz="2800" b="1" dirty="0" smtClean="0">
                <a:latin typeface="BrowalliaUPC" pitchFamily="34" charset="-34"/>
                <a:cs typeface="BrowalliaUPC" pitchFamily="34" charset="-34"/>
              </a:rPr>
              <a:t>พ.ศ. 2554 และที่แก้ไขเพิ่มเติม</a:t>
            </a:r>
            <a:endParaRPr lang="th-TH" sz="2800" b="1" dirty="0">
              <a:latin typeface="BrowalliaUPC" pitchFamily="34" charset="-34"/>
              <a:cs typeface="BrowalliaUPC" pitchFamily="34" charset="-34"/>
            </a:endParaRPr>
          </a:p>
        </p:txBody>
      </p:sp>
      <p:sp>
        <p:nvSpPr>
          <p:cNvPr id="2" name="ตัวยึดเนื้อหา 1"/>
          <p:cNvSpPr>
            <a:spLocks noGrp="1"/>
          </p:cNvSpPr>
          <p:nvPr>
            <p:ph idx="1"/>
          </p:nvPr>
        </p:nvSpPr>
        <p:spPr>
          <a:xfrm>
            <a:off x="457200" y="2438400"/>
            <a:ext cx="8229600" cy="4191000"/>
          </a:xfrm>
        </p:spPr>
        <p:txBody>
          <a:bodyPr>
            <a:normAutofit/>
          </a:bodyPr>
          <a:lstStyle/>
          <a:p>
            <a:r>
              <a:rPr lang="th-TH" sz="2800" b="1" dirty="0" smtClean="0">
                <a:solidFill>
                  <a:srgbClr val="C00000"/>
                </a:solidFill>
                <a:latin typeface="BrowalliaUPC" pitchFamily="34" charset="-34"/>
                <a:cs typeface="BrowalliaUPC" pitchFamily="34" charset="-34"/>
              </a:rPr>
              <a:t>ใช้บังคับกับ</a:t>
            </a:r>
          </a:p>
          <a:p>
            <a:pPr>
              <a:buNone/>
            </a:pPr>
            <a:r>
              <a:rPr lang="th-TH" sz="2800" b="1" dirty="0" smtClean="0">
                <a:solidFill>
                  <a:srgbClr val="C00000"/>
                </a:solidFill>
                <a:latin typeface="BrowalliaUPC" pitchFamily="34" charset="-34"/>
                <a:cs typeface="BrowalliaUPC" pitchFamily="34" charset="-34"/>
              </a:rPr>
              <a:t>   </a:t>
            </a:r>
            <a:r>
              <a:rPr lang="th-TH" sz="2800" b="1" dirty="0" smtClean="0">
                <a:solidFill>
                  <a:srgbClr val="00B050"/>
                </a:solidFill>
                <a:latin typeface="BrowalliaUPC" pitchFamily="34" charset="-34"/>
                <a:cs typeface="BrowalliaUPC" pitchFamily="34" charset="-34"/>
              </a:rPr>
              <a:t>- </a:t>
            </a:r>
            <a:r>
              <a:rPr lang="th-TH" sz="2800" b="1" dirty="0" smtClean="0">
                <a:solidFill>
                  <a:srgbClr val="006600"/>
                </a:solidFill>
                <a:latin typeface="BrowalliaUPC" pitchFamily="34" charset="-34"/>
                <a:cs typeface="BrowalliaUPC" pitchFamily="34" charset="-34"/>
              </a:rPr>
              <a:t>สัญญาที่เกี่ยวกับการจัดหาพัสดุของหน่วยงานของรัฐตามระเบียบสำนักนายกรัฐมนตรีว่าด้วยการพัสดุ หรือระเบียบ ข้อกำหนด กฎ หรือข้อบังคับว่าด้วยการพัสดุของหน่วยงานของรัฐ</a:t>
            </a:r>
          </a:p>
          <a:p>
            <a:pPr>
              <a:buNone/>
            </a:pPr>
            <a:r>
              <a:rPr lang="th-TH" sz="2800" b="1" dirty="0" smtClean="0">
                <a:solidFill>
                  <a:srgbClr val="C00000"/>
                </a:solidFill>
                <a:latin typeface="BrowalliaUPC" pitchFamily="34" charset="-34"/>
                <a:cs typeface="BrowalliaUPC" pitchFamily="34" charset="-34"/>
              </a:rPr>
              <a:t>   </a:t>
            </a:r>
            <a:r>
              <a:rPr lang="th-TH" sz="2800" b="1" dirty="0" smtClean="0">
                <a:solidFill>
                  <a:srgbClr val="0000FF"/>
                </a:solidFill>
                <a:latin typeface="BrowalliaUPC" pitchFamily="34" charset="-34"/>
                <a:cs typeface="BrowalliaUPC" pitchFamily="34" charset="-34"/>
              </a:rPr>
              <a:t>- สัญญาสัมปทาน และ</a:t>
            </a:r>
          </a:p>
          <a:p>
            <a:pPr>
              <a:buNone/>
            </a:pPr>
            <a:r>
              <a:rPr lang="th-TH" sz="2800" b="1" dirty="0" smtClean="0">
                <a:solidFill>
                  <a:srgbClr val="C00000"/>
                </a:solidFill>
                <a:latin typeface="BrowalliaUPC" pitchFamily="34" charset="-34"/>
                <a:cs typeface="BrowalliaUPC" pitchFamily="34" charset="-34"/>
              </a:rPr>
              <a:t>   </a:t>
            </a:r>
            <a:r>
              <a:rPr lang="th-TH" sz="2800" b="1" dirty="0" smtClean="0">
                <a:latin typeface="BrowalliaUPC" pitchFamily="34" charset="-34"/>
                <a:cs typeface="BrowalliaUPC" pitchFamily="34" charset="-34"/>
              </a:rPr>
              <a:t>- สัญญาให้ทุนสนับสนุนของหน่วยงานของรัฐเพื่อการวิจัยหรือเพื่อดำเนินกิจกรรมอย่างใดอย่างหนึ่ง</a:t>
            </a:r>
          </a:p>
          <a:p>
            <a:pPr>
              <a:buNone/>
            </a:pPr>
            <a:r>
              <a:rPr lang="th-TH" sz="2800" b="1" dirty="0" smtClean="0">
                <a:solidFill>
                  <a:srgbClr val="C00000"/>
                </a:solidFill>
                <a:latin typeface="BrowalliaUPC" pitchFamily="34" charset="-34"/>
                <a:cs typeface="BrowalliaUPC" pitchFamily="34" charset="-34"/>
              </a:rPr>
              <a:t>   - มูลค่าตั้งแต่ 2 บาทขึ้นไป</a:t>
            </a:r>
            <a:endParaRPr lang="th-TH" sz="2800" b="1" dirty="0">
              <a:solidFill>
                <a:srgbClr val="C00000"/>
              </a:solidFill>
              <a:latin typeface="BrowalliaUPC" pitchFamily="34" charset="-34"/>
              <a:cs typeface="BrowalliaUPC" pitchFamily="34" charset="-34"/>
            </a:endParaRPr>
          </a:p>
        </p:txBody>
      </p:sp>
      <p:sp>
        <p:nvSpPr>
          <p:cNvPr id="3" name="ตัวยึดหมายเลขภาพนิ่ง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37EC18-5E73-47CF-A11A-E9CA1FFF2927}" type="slidenum">
              <a:rPr lang="en-US" sz="2800" b="1" smtClean="0">
                <a:latin typeface="BrowalliaUPC" pitchFamily="34" charset="-34"/>
                <a:cs typeface="BrowalliaUPC" pitchFamily="34" charset="-34"/>
              </a:rPr>
              <a:pPr>
                <a:defRPr/>
              </a:pPr>
              <a:t>38</a:t>
            </a:fld>
            <a:endParaRPr lang="en-US" sz="2800" b="1">
              <a:latin typeface="BrowalliaUPC" pitchFamily="34" charset="-34"/>
              <a:cs typeface="BrowalliaUPC" pitchFamily="34" charset="-34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9700764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468313" y="1373188"/>
            <a:ext cx="8424862" cy="3970338"/>
            <a:chOff x="295" y="865"/>
            <a:chExt cx="5307" cy="2501"/>
          </a:xfrm>
        </p:grpSpPr>
        <p:sp>
          <p:nvSpPr>
            <p:cNvPr id="59409" name="Rectangle 6"/>
            <p:cNvSpPr>
              <a:spLocks noChangeArrowheads="1"/>
            </p:cNvSpPr>
            <p:nvPr/>
          </p:nvSpPr>
          <p:spPr bwMode="auto">
            <a:xfrm>
              <a:off x="295" y="865"/>
              <a:ext cx="5307" cy="25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/>
              <a:r>
                <a:rPr lang="th-TH" sz="3600" b="1" dirty="0">
                  <a:latin typeface="BrowalliaUPC" pitchFamily="34" charset="-34"/>
                  <a:cs typeface="BrowalliaUPC" pitchFamily="34" charset="-34"/>
                </a:rPr>
                <a:t>                  </a:t>
              </a:r>
              <a:r>
                <a:rPr lang="th-TH" sz="3600" b="1" dirty="0">
                  <a:solidFill>
                    <a:srgbClr val="FF33CC"/>
                  </a:solidFill>
                  <a:latin typeface="BrowalliaUPC" pitchFamily="34" charset="-34"/>
                  <a:cs typeface="BrowalliaUPC" pitchFamily="34" charset="-34"/>
                </a:rPr>
                <a:t>***</a:t>
              </a:r>
              <a:r>
                <a:rPr lang="th-TH" sz="3600" b="1" dirty="0">
                  <a:latin typeface="BrowalliaUPC" pitchFamily="34" charset="-34"/>
                  <a:cs typeface="BrowalliaUPC" pitchFamily="34" charset="-34"/>
                </a:rPr>
                <a:t> </a:t>
              </a:r>
              <a:r>
                <a:rPr lang="th-TH" sz="3600" b="1" dirty="0">
                  <a:solidFill>
                    <a:srgbClr val="0000FF"/>
                  </a:solidFill>
                  <a:latin typeface="BrowalliaUPC" pitchFamily="34" charset="-34"/>
                  <a:cs typeface="BrowalliaUPC" pitchFamily="34" charset="-34"/>
                </a:rPr>
                <a:t>ตัวอย่างเอกสารประกวดราคา </a:t>
              </a:r>
              <a:r>
                <a:rPr lang="th-TH" sz="3600" b="1" dirty="0">
                  <a:solidFill>
                    <a:srgbClr val="FF33CC"/>
                  </a:solidFill>
                  <a:latin typeface="BrowalliaUPC" pitchFamily="34" charset="-34"/>
                  <a:cs typeface="BrowalliaUPC" pitchFamily="34" charset="-34"/>
                </a:rPr>
                <a:t>***</a:t>
              </a:r>
            </a:p>
            <a:p>
              <a:pPr algn="l"/>
              <a:endParaRPr lang="th-TH" sz="3600" b="1" dirty="0">
                <a:solidFill>
                  <a:srgbClr val="FF33CC"/>
                </a:solidFill>
                <a:latin typeface="BrowalliaUPC" pitchFamily="34" charset="-34"/>
                <a:cs typeface="BrowalliaUPC" pitchFamily="34" charset="-34"/>
              </a:endParaRPr>
            </a:p>
            <a:p>
              <a:pPr algn="l"/>
              <a:r>
                <a:rPr lang="th-TH" sz="3600" b="1" i="1" dirty="0">
                  <a:solidFill>
                    <a:srgbClr val="CC0000"/>
                  </a:solidFill>
                  <a:latin typeface="BrowalliaUPC" pitchFamily="34" charset="-34"/>
                  <a:cs typeface="BrowalliaUPC" pitchFamily="34" charset="-34"/>
                </a:rPr>
                <a:t>     6.1 </a:t>
              </a:r>
              <a:r>
                <a:rPr lang="th-TH" sz="3600" b="1" i="1" u="sng" dirty="0">
                  <a:solidFill>
                    <a:srgbClr val="CC0000"/>
                  </a:solidFill>
                  <a:latin typeface="BrowalliaUPC" pitchFamily="34" charset="-34"/>
                  <a:cs typeface="BrowalliaUPC" pitchFamily="34" charset="-34"/>
                </a:rPr>
                <a:t>กรณีความเป็นนิติบุคคล</a:t>
              </a:r>
              <a:r>
                <a:rPr lang="th-TH" sz="3600" b="1" i="1" dirty="0">
                  <a:solidFill>
                    <a:srgbClr val="CC0000"/>
                  </a:solidFill>
                  <a:latin typeface="BrowalliaUPC" pitchFamily="34" charset="-34"/>
                  <a:cs typeface="BrowalliaUPC" pitchFamily="34" charset="-34"/>
                </a:rPr>
                <a:t>               </a:t>
              </a:r>
            </a:p>
            <a:p>
              <a:pPr algn="l"/>
              <a:r>
                <a:rPr lang="th-TH" sz="3600" b="1" i="1" dirty="0">
                  <a:latin typeface="BrowalliaUPC" pitchFamily="34" charset="-34"/>
                  <a:cs typeface="BrowalliaUPC" pitchFamily="34" charset="-34"/>
                </a:rPr>
                <a:t>                </a:t>
              </a:r>
              <a:r>
                <a:rPr lang="th-TH" sz="3600" b="1" i="1" dirty="0" smtClean="0">
                  <a:latin typeface="BrowalliaUPC" pitchFamily="34" charset="-34"/>
                  <a:cs typeface="BrowalliaUPC" pitchFamily="34" charset="-34"/>
                </a:rPr>
                <a:t>งาน</a:t>
              </a:r>
              <a:r>
                <a:rPr lang="th-TH" sz="3600" b="1" i="1" dirty="0">
                  <a:latin typeface="BrowalliaUPC" pitchFamily="34" charset="-34"/>
                  <a:cs typeface="BrowalliaUPC" pitchFamily="34" charset="-34"/>
                </a:rPr>
                <a:t>ก่อสร้าง วงเงินตั้งแต่ 1 ล้านบาทขึ้นไป  </a:t>
              </a:r>
            </a:p>
            <a:p>
              <a:pPr algn="l"/>
              <a:r>
                <a:rPr lang="th-TH" sz="3600" b="1" i="1" dirty="0">
                  <a:latin typeface="BrowalliaUPC" pitchFamily="34" charset="-34"/>
                  <a:cs typeface="BrowalliaUPC" pitchFamily="34" charset="-34"/>
                </a:rPr>
                <a:t>                </a:t>
              </a:r>
              <a:r>
                <a:rPr lang="th-TH" sz="3600" b="1" i="1" dirty="0" smtClean="0">
                  <a:latin typeface="BrowalliaUPC" pitchFamily="34" charset="-34"/>
                  <a:cs typeface="BrowalliaUPC" pitchFamily="34" charset="-34"/>
                </a:rPr>
                <a:t>ผู้</a:t>
              </a:r>
              <a:r>
                <a:rPr lang="th-TH" sz="3600" b="1" i="1" dirty="0">
                  <a:latin typeface="BrowalliaUPC" pitchFamily="34" charset="-34"/>
                  <a:cs typeface="BrowalliaUPC" pitchFamily="34" charset="-34"/>
                </a:rPr>
                <a:t>เสนอราคา ต้องเป็นนิติ</a:t>
              </a:r>
              <a:r>
                <a:rPr lang="th-TH" sz="3600" b="1" i="1" dirty="0" smtClean="0">
                  <a:latin typeface="BrowalliaUPC" pitchFamily="34" charset="-34"/>
                  <a:cs typeface="BrowalliaUPC" pitchFamily="34" charset="-34"/>
                </a:rPr>
                <a:t>บุคคลตาม</a:t>
              </a:r>
              <a:r>
                <a:rPr lang="th-TH" sz="3600" b="1" i="1" dirty="0">
                  <a:latin typeface="BrowalliaUPC" pitchFamily="34" charset="-34"/>
                  <a:cs typeface="BrowalliaUPC" pitchFamily="34" charset="-34"/>
                </a:rPr>
                <a:t>กฎหมาย</a:t>
              </a:r>
            </a:p>
            <a:p>
              <a:pPr algn="l"/>
              <a:r>
                <a:rPr lang="th-TH" sz="3600" b="1" i="1" dirty="0">
                  <a:solidFill>
                    <a:srgbClr val="0000FF"/>
                  </a:solidFill>
                  <a:latin typeface="BrowalliaUPC" pitchFamily="34" charset="-34"/>
                  <a:cs typeface="BrowalliaUPC" pitchFamily="34" charset="-34"/>
                </a:rPr>
                <a:t>          มติ ครม. 6 มิ.ย. 21 – ด่วนมาก ที่ สร 0203/ว 80 </a:t>
              </a:r>
            </a:p>
            <a:p>
              <a:pPr algn="l"/>
              <a:r>
                <a:rPr lang="th-TH" sz="3600" b="1" i="1" dirty="0">
                  <a:solidFill>
                    <a:srgbClr val="0000FF"/>
                  </a:solidFill>
                  <a:latin typeface="BrowalliaUPC" pitchFamily="34" charset="-34"/>
                  <a:cs typeface="BrowalliaUPC" pitchFamily="34" charset="-34"/>
                </a:rPr>
                <a:t>     </a:t>
              </a:r>
              <a:r>
                <a:rPr lang="th-TH" sz="3600" b="1" i="1" dirty="0" err="1">
                  <a:solidFill>
                    <a:srgbClr val="0000FF"/>
                  </a:solidFill>
                  <a:latin typeface="BrowalliaUPC" pitchFamily="34" charset="-34"/>
                  <a:cs typeface="BrowalliaUPC" pitchFamily="34" charset="-34"/>
                </a:rPr>
                <a:t>ลว.</a:t>
              </a:r>
              <a:r>
                <a:rPr lang="th-TH" sz="3600" b="1" i="1" dirty="0">
                  <a:solidFill>
                    <a:srgbClr val="0000FF"/>
                  </a:solidFill>
                  <a:latin typeface="BrowalliaUPC" pitchFamily="34" charset="-34"/>
                  <a:cs typeface="BrowalliaUPC" pitchFamily="34" charset="-34"/>
                </a:rPr>
                <a:t> 8 มิ.ย. 21</a:t>
              </a:r>
            </a:p>
          </p:txBody>
        </p:sp>
        <p:sp>
          <p:nvSpPr>
            <p:cNvPr id="293903" name="AutoShape 15"/>
            <p:cNvSpPr>
              <a:spLocks noChangeArrowheads="1"/>
            </p:cNvSpPr>
            <p:nvPr/>
          </p:nvSpPr>
          <p:spPr bwMode="auto">
            <a:xfrm>
              <a:off x="985" y="1941"/>
              <a:ext cx="407" cy="363"/>
            </a:xfrm>
            <a:prstGeom prst="star5">
              <a:avLst/>
            </a:prstGeom>
            <a:solidFill>
              <a:srgbClr val="993366"/>
            </a:solidFill>
            <a:ln w="38100" cmpd="dbl">
              <a:noFill/>
              <a:miter lim="800000"/>
              <a:headEnd/>
              <a:tailEnd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wrap="none" anchor="ctr"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293904" name="AutoShape 16"/>
            <p:cNvSpPr>
              <a:spLocks noChangeArrowheads="1"/>
            </p:cNvSpPr>
            <p:nvPr/>
          </p:nvSpPr>
          <p:spPr bwMode="auto">
            <a:xfrm>
              <a:off x="624" y="2544"/>
              <a:ext cx="408" cy="363"/>
            </a:xfrm>
            <a:prstGeom prst="star5">
              <a:avLst/>
            </a:prstGeom>
            <a:solidFill>
              <a:srgbClr val="993366"/>
            </a:solidFill>
            <a:ln w="38100" cmpd="dbl">
              <a:noFill/>
              <a:miter lim="800000"/>
              <a:headEnd/>
              <a:tailEnd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wrap="none" anchor="ctr"/>
            <a:lstStyle/>
            <a:p>
              <a:pPr>
                <a:defRPr/>
              </a:pPr>
              <a:endParaRPr lang="th-TH"/>
            </a:p>
          </p:txBody>
        </p:sp>
      </p:grpSp>
      <p:sp>
        <p:nvSpPr>
          <p:cNvPr id="59395" name="Rectangle 21"/>
          <p:cNvSpPr>
            <a:spLocks noChangeArrowheads="1"/>
          </p:cNvSpPr>
          <p:nvPr/>
        </p:nvSpPr>
        <p:spPr bwMode="auto">
          <a:xfrm>
            <a:off x="0" y="6669088"/>
            <a:ext cx="9144000" cy="188912"/>
          </a:xfrm>
          <a:prstGeom prst="rect">
            <a:avLst/>
          </a:prstGeom>
          <a:gradFill rotWithShape="1">
            <a:gsLst>
              <a:gs pos="0">
                <a:srgbClr val="006600"/>
              </a:gs>
              <a:gs pos="100000">
                <a:srgbClr val="002F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th-TH">
              <a:solidFill>
                <a:srgbClr val="006600"/>
              </a:solidFill>
            </a:endParaRPr>
          </a:p>
        </p:txBody>
      </p:sp>
      <p:grpSp>
        <p:nvGrpSpPr>
          <p:cNvPr id="3" name="Group 22"/>
          <p:cNvGrpSpPr>
            <a:grpSpLocks/>
          </p:cNvGrpSpPr>
          <p:nvPr/>
        </p:nvGrpSpPr>
        <p:grpSpPr bwMode="auto">
          <a:xfrm>
            <a:off x="0" y="-26988"/>
            <a:ext cx="9144000" cy="1082676"/>
            <a:chOff x="0" y="-17"/>
            <a:chExt cx="5760" cy="682"/>
          </a:xfrm>
        </p:grpSpPr>
        <p:sp>
          <p:nvSpPr>
            <p:cNvPr id="59402" name="Rectangle 23"/>
            <p:cNvSpPr>
              <a:spLocks noChangeArrowheads="1"/>
            </p:cNvSpPr>
            <p:nvPr/>
          </p:nvSpPr>
          <p:spPr bwMode="auto">
            <a:xfrm>
              <a:off x="0" y="-17"/>
              <a:ext cx="4604" cy="681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th-TH" sz="4800" b="1" i="1" dirty="0">
                  <a:solidFill>
                    <a:srgbClr val="0033CC"/>
                  </a:solidFill>
                  <a:latin typeface="BrowalliaUPC" pitchFamily="34" charset="-34"/>
                  <a:cs typeface="BrowalliaUPC" pitchFamily="34" charset="-34"/>
                </a:rPr>
                <a:t> </a:t>
              </a:r>
              <a:r>
                <a:rPr lang="th-TH" sz="4800" b="1" dirty="0">
                  <a:solidFill>
                    <a:srgbClr val="FFFF00"/>
                  </a:solidFill>
                  <a:latin typeface="BrowalliaUPC" pitchFamily="34" charset="-34"/>
                  <a:cs typeface="BrowalliaUPC" pitchFamily="34" charset="-34"/>
                </a:rPr>
                <a:t>คุณสมบัติของผู้เสนอราคา</a:t>
              </a:r>
            </a:p>
          </p:txBody>
        </p:sp>
        <p:sp>
          <p:nvSpPr>
            <p:cNvPr id="59403" name="Rectangle 24"/>
            <p:cNvSpPr>
              <a:spLocks noChangeArrowheads="1"/>
            </p:cNvSpPr>
            <p:nvPr/>
          </p:nvSpPr>
          <p:spPr bwMode="auto">
            <a:xfrm>
              <a:off x="5556" y="-17"/>
              <a:ext cx="204" cy="682"/>
            </a:xfrm>
            <a:prstGeom prst="rect">
              <a:avLst/>
            </a:prstGeom>
            <a:solidFill>
              <a:srgbClr val="99CC00">
                <a:alpha val="52156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 sz="4800" b="1">
                <a:latin typeface="BrowalliaUPC" pitchFamily="34" charset="-34"/>
                <a:cs typeface="BrowalliaUPC" pitchFamily="34" charset="-34"/>
              </a:endParaRPr>
            </a:p>
          </p:txBody>
        </p:sp>
        <p:sp>
          <p:nvSpPr>
            <p:cNvPr id="59404" name="Rectangle 25"/>
            <p:cNvSpPr>
              <a:spLocks noChangeArrowheads="1"/>
            </p:cNvSpPr>
            <p:nvPr/>
          </p:nvSpPr>
          <p:spPr bwMode="auto">
            <a:xfrm>
              <a:off x="4649" y="-17"/>
              <a:ext cx="454" cy="681"/>
            </a:xfrm>
            <a:prstGeom prst="rect">
              <a:avLst/>
            </a:prstGeom>
            <a:solidFill>
              <a:srgbClr val="808000">
                <a:alpha val="76862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 sz="4800" b="1">
                <a:latin typeface="BrowalliaUPC" pitchFamily="34" charset="-34"/>
                <a:cs typeface="BrowalliaUPC" pitchFamily="34" charset="-34"/>
              </a:endParaRPr>
            </a:p>
          </p:txBody>
        </p:sp>
        <p:sp>
          <p:nvSpPr>
            <p:cNvPr id="59405" name="Rectangle 26"/>
            <p:cNvSpPr>
              <a:spLocks noChangeArrowheads="1"/>
            </p:cNvSpPr>
            <p:nvPr/>
          </p:nvSpPr>
          <p:spPr bwMode="auto">
            <a:xfrm>
              <a:off x="5148" y="-17"/>
              <a:ext cx="363" cy="681"/>
            </a:xfrm>
            <a:prstGeom prst="rect">
              <a:avLst/>
            </a:prstGeom>
            <a:solidFill>
              <a:srgbClr val="339966">
                <a:alpha val="58038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 sz="4800" b="1">
                <a:latin typeface="BrowalliaUPC" pitchFamily="34" charset="-34"/>
                <a:cs typeface="BrowalliaUPC" pitchFamily="34" charset="-34"/>
              </a:endParaRPr>
            </a:p>
          </p:txBody>
        </p:sp>
        <p:pic>
          <p:nvPicPr>
            <p:cNvPr id="59406" name="Picture 14" descr="logo1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921" y="73"/>
              <a:ext cx="594" cy="5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="" xmlns:p14="http://schemas.microsoft.com/office/powerpoint/2010/main" val="4265489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382000" cy="89535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th-TH" b="1" dirty="0" smtClean="0"/>
              <a:t>การใช้บังคับ</a:t>
            </a:r>
            <a:endParaRPr lang="th-TH" b="1" dirty="0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686033-02FC-4F24-8FF0-9A3141F9A3F8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447368" y="1295400"/>
            <a:ext cx="2676832" cy="914400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 smtClean="0">
                <a:solidFill>
                  <a:schemeClr val="tx1"/>
                </a:solidFill>
                <a:latin typeface="Browallia New" pitchFamily="34" charset="-34"/>
                <a:cs typeface="Browallia New" pitchFamily="34" charset="-34"/>
              </a:rPr>
              <a:t>ระเบียบ </a:t>
            </a:r>
            <a:r>
              <a:rPr lang="en-US" b="1" dirty="0" smtClean="0">
                <a:solidFill>
                  <a:schemeClr val="tx1"/>
                </a:solidFill>
                <a:latin typeface="Browallia New" pitchFamily="34" charset="-34"/>
                <a:cs typeface="Browallia New" pitchFamily="34" charset="-34"/>
              </a:rPr>
              <a:t>35 : </a:t>
            </a:r>
            <a:endParaRPr lang="th-TH" b="1" dirty="0" smtClean="0">
              <a:solidFill>
                <a:schemeClr val="tx1"/>
              </a:solidFill>
              <a:latin typeface="Browallia New" pitchFamily="34" charset="-34"/>
              <a:cs typeface="Browallia New" pitchFamily="34" charset="-34"/>
            </a:endParaRPr>
          </a:p>
          <a:p>
            <a:pPr algn="ctr"/>
            <a:r>
              <a:rPr lang="th-TH" b="1" dirty="0" smtClean="0">
                <a:solidFill>
                  <a:schemeClr val="tx1"/>
                </a:solidFill>
                <a:latin typeface="Browallia New" pitchFamily="34" charset="-34"/>
                <a:cs typeface="Browallia New" pitchFamily="34" charset="-34"/>
              </a:rPr>
              <a:t>ส่วนราชการ</a:t>
            </a:r>
            <a:r>
              <a:rPr lang="en-US" b="1" dirty="0" smtClean="0">
                <a:solidFill>
                  <a:schemeClr val="tx1"/>
                </a:solidFill>
                <a:latin typeface="Browallia New" pitchFamily="34" charset="-34"/>
                <a:cs typeface="Browallia New" pitchFamily="34" charset="-34"/>
              </a:rPr>
              <a:t> </a:t>
            </a:r>
            <a:endParaRPr lang="th-TH" b="1" dirty="0">
              <a:solidFill>
                <a:schemeClr val="tx1"/>
              </a:solidFill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3429000" y="1295400"/>
            <a:ext cx="2514600" cy="914400"/>
          </a:xfrm>
          <a:prstGeom prst="rec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 smtClean="0">
                <a:solidFill>
                  <a:schemeClr val="tx1"/>
                </a:solidFill>
                <a:latin typeface="Browallia New" pitchFamily="34" charset="-34"/>
                <a:cs typeface="Browallia New" pitchFamily="34" charset="-34"/>
              </a:rPr>
              <a:t>การพัสดุ</a:t>
            </a:r>
            <a:endParaRPr lang="th-TH" b="1" dirty="0">
              <a:solidFill>
                <a:schemeClr val="tx1"/>
              </a:solidFill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6248400" y="1295400"/>
            <a:ext cx="2514600" cy="914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Browallia New" pitchFamily="34" charset="-34"/>
                <a:cs typeface="Browallia New" pitchFamily="34" charset="-34"/>
              </a:rPr>
              <a:t> </a:t>
            </a:r>
            <a:r>
              <a:rPr lang="th-TH" b="1" dirty="0" smtClean="0">
                <a:solidFill>
                  <a:schemeClr val="tx1"/>
                </a:solidFill>
                <a:latin typeface="Browallia New" pitchFamily="34" charset="-34"/>
                <a:cs typeface="Browallia New" pitchFamily="34" charset="-34"/>
              </a:rPr>
              <a:t>เงินงบประมาณ เงินกู้ เงินช่วยเหลือ</a:t>
            </a:r>
            <a:endParaRPr lang="th-TH" b="1" dirty="0">
              <a:solidFill>
                <a:schemeClr val="tx1"/>
              </a:solidFill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447368" y="2514600"/>
            <a:ext cx="2676832" cy="2286000"/>
          </a:xfrm>
          <a:prstGeom prst="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 smtClean="0">
                <a:solidFill>
                  <a:schemeClr val="tx1"/>
                </a:solidFill>
                <a:latin typeface="Browallia New" pitchFamily="34" charset="-34"/>
                <a:cs typeface="Browallia New" pitchFamily="34" charset="-34"/>
              </a:rPr>
              <a:t>ระเบียบ </a:t>
            </a:r>
            <a:r>
              <a:rPr lang="en-US" b="1" dirty="0" smtClean="0">
                <a:solidFill>
                  <a:schemeClr val="tx1"/>
                </a:solidFill>
                <a:latin typeface="Browallia New" pitchFamily="34" charset="-34"/>
                <a:cs typeface="Browallia New" pitchFamily="34" charset="-34"/>
              </a:rPr>
              <a:t>49 : </a:t>
            </a:r>
            <a:endParaRPr lang="th-TH" b="1" dirty="0" smtClean="0">
              <a:solidFill>
                <a:schemeClr val="tx1"/>
              </a:solidFill>
              <a:latin typeface="Browallia New" pitchFamily="34" charset="-34"/>
              <a:cs typeface="Browallia New" pitchFamily="34" charset="-34"/>
            </a:endParaRPr>
          </a:p>
          <a:p>
            <a:pPr algn="ctr"/>
            <a:r>
              <a:rPr lang="th-TH" b="1" dirty="0" smtClean="0">
                <a:solidFill>
                  <a:schemeClr val="tx1"/>
                </a:solidFill>
                <a:latin typeface="Browallia New" pitchFamily="34" charset="-34"/>
                <a:cs typeface="Browallia New" pitchFamily="34" charset="-34"/>
              </a:rPr>
              <a:t>ส่วนราชการ</a:t>
            </a:r>
            <a:endParaRPr lang="en-US" b="1" dirty="0" smtClean="0">
              <a:solidFill>
                <a:schemeClr val="tx1"/>
              </a:solidFill>
              <a:latin typeface="Browallia New" pitchFamily="34" charset="-34"/>
              <a:cs typeface="Browallia New" pitchFamily="34" charset="-34"/>
            </a:endParaRPr>
          </a:p>
          <a:p>
            <a:pPr algn="ctr"/>
            <a:r>
              <a:rPr lang="th-TH" b="1" dirty="0" smtClean="0">
                <a:solidFill>
                  <a:schemeClr val="tx1"/>
                </a:solidFill>
                <a:latin typeface="Browallia New" pitchFamily="34" charset="-34"/>
                <a:cs typeface="Browallia New" pitchFamily="34" charset="-34"/>
              </a:rPr>
              <a:t>รัฐวิสาหกิจ </a:t>
            </a:r>
          </a:p>
          <a:p>
            <a:pPr algn="ctr"/>
            <a:r>
              <a:rPr lang="th-TH" b="1" dirty="0" smtClean="0">
                <a:solidFill>
                  <a:schemeClr val="tx1"/>
                </a:solidFill>
                <a:latin typeface="Browallia New" pitchFamily="34" charset="-34"/>
                <a:cs typeface="Browallia New" pitchFamily="34" charset="-34"/>
              </a:rPr>
              <a:t>หน่วยงานอื่นของรัฐ</a:t>
            </a:r>
            <a:r>
              <a:rPr lang="en-US" b="1" dirty="0" smtClean="0">
                <a:solidFill>
                  <a:schemeClr val="tx1"/>
                </a:solidFill>
                <a:latin typeface="Browallia New" pitchFamily="34" charset="-34"/>
                <a:cs typeface="Browallia New" pitchFamily="34" charset="-34"/>
              </a:rPr>
              <a:t> </a:t>
            </a:r>
            <a:endParaRPr lang="th-TH" b="1" dirty="0">
              <a:solidFill>
                <a:schemeClr val="tx1"/>
              </a:solidFill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3429000" y="2514600"/>
            <a:ext cx="2514600" cy="2286000"/>
          </a:xfrm>
          <a:prstGeom prst="rect">
            <a:avLst/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 smtClean="0">
                <a:solidFill>
                  <a:schemeClr val="tx1"/>
                </a:solidFill>
                <a:latin typeface="Browallia New" pitchFamily="34" charset="-34"/>
                <a:cs typeface="Browallia New" pitchFamily="34" charset="-34"/>
              </a:rPr>
              <a:t>การพัสดุ</a:t>
            </a:r>
          </a:p>
          <a:p>
            <a:pPr algn="ctr"/>
            <a:r>
              <a:rPr lang="th-TH" b="1" dirty="0" smtClean="0">
                <a:solidFill>
                  <a:schemeClr val="tx1"/>
                </a:solidFill>
                <a:latin typeface="Browallia New" pitchFamily="34" charset="-34"/>
                <a:cs typeface="Browallia New" pitchFamily="34" charset="-34"/>
              </a:rPr>
              <a:t>(เฉพาะการซื้อ การจ้าง การเช่าสังหาริมทรัพย์)</a:t>
            </a:r>
            <a:endParaRPr lang="th-TH" b="1" dirty="0">
              <a:solidFill>
                <a:schemeClr val="tx1"/>
              </a:solidFill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10" name="สี่เหลี่ยมผืนผ้า 9"/>
          <p:cNvSpPr/>
          <p:nvPr/>
        </p:nvSpPr>
        <p:spPr>
          <a:xfrm>
            <a:off x="6248400" y="2514600"/>
            <a:ext cx="2514600" cy="2286000"/>
          </a:xfrm>
          <a:prstGeom prst="rect">
            <a:avLst/>
          </a:prstGeom>
          <a:solidFill>
            <a:srgbClr val="FF66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00" b="1" dirty="0" smtClean="0">
                <a:solidFill>
                  <a:schemeClr val="tx1"/>
                </a:solidFill>
                <a:latin typeface="Browallia New" pitchFamily="34" charset="-34"/>
                <a:cs typeface="Browallia New" pitchFamily="34" charset="-34"/>
              </a:rPr>
              <a:t> </a:t>
            </a:r>
            <a:r>
              <a:rPr lang="th-TH" sz="2300" b="1" dirty="0" smtClean="0">
                <a:solidFill>
                  <a:schemeClr val="tx1"/>
                </a:solidFill>
                <a:latin typeface="Browallia New" pitchFamily="34" charset="-34"/>
                <a:cs typeface="Browallia New" pitchFamily="34" charset="-34"/>
              </a:rPr>
              <a:t>ส่วนราชการ </a:t>
            </a:r>
            <a:r>
              <a:rPr lang="en-US" sz="2300" b="1" dirty="0" smtClean="0">
                <a:solidFill>
                  <a:schemeClr val="tx1"/>
                </a:solidFill>
                <a:latin typeface="Browallia New" pitchFamily="34" charset="-34"/>
                <a:cs typeface="Browallia New" pitchFamily="34" charset="-34"/>
              </a:rPr>
              <a:t>: </a:t>
            </a:r>
            <a:endParaRPr lang="th-TH" sz="2300" b="1" dirty="0" smtClean="0">
              <a:solidFill>
                <a:schemeClr val="tx1"/>
              </a:solidFill>
              <a:latin typeface="Browallia New" pitchFamily="34" charset="-34"/>
              <a:cs typeface="Browallia New" pitchFamily="34" charset="-34"/>
            </a:endParaRPr>
          </a:p>
          <a:p>
            <a:pPr algn="ctr"/>
            <a:r>
              <a:rPr lang="th-TH" sz="2300" b="1" dirty="0" smtClean="0">
                <a:solidFill>
                  <a:schemeClr val="tx1"/>
                </a:solidFill>
                <a:latin typeface="Browallia New" pitchFamily="34" charset="-34"/>
                <a:cs typeface="Browallia New" pitchFamily="34" charset="-34"/>
              </a:rPr>
              <a:t>เงินงบประมาณ เงินกู้ </a:t>
            </a:r>
          </a:p>
          <a:p>
            <a:pPr algn="ctr"/>
            <a:r>
              <a:rPr lang="th-TH" sz="2300" b="1" dirty="0" smtClean="0">
                <a:solidFill>
                  <a:schemeClr val="tx1"/>
                </a:solidFill>
                <a:latin typeface="Browallia New" pitchFamily="34" charset="-34"/>
                <a:cs typeface="Browallia New" pitchFamily="34" charset="-34"/>
              </a:rPr>
              <a:t>เงินช่วยเหลือ</a:t>
            </a:r>
          </a:p>
          <a:p>
            <a:pPr algn="ctr"/>
            <a:r>
              <a:rPr lang="th-TH" sz="2300" b="1" dirty="0" smtClean="0">
                <a:solidFill>
                  <a:srgbClr val="0033CC"/>
                </a:solidFill>
                <a:latin typeface="Browallia New" pitchFamily="34" charset="-34"/>
                <a:cs typeface="Browallia New" pitchFamily="34" charset="-34"/>
              </a:rPr>
              <a:t>รัฐวิสาหกิจ / หน่วยงานอื่นของรัฐ </a:t>
            </a:r>
            <a:r>
              <a:rPr lang="en-US" sz="2300" b="1" dirty="0" smtClean="0">
                <a:solidFill>
                  <a:srgbClr val="0033CC"/>
                </a:solidFill>
                <a:latin typeface="Browallia New" pitchFamily="34" charset="-34"/>
                <a:cs typeface="Browallia New" pitchFamily="34" charset="-34"/>
              </a:rPr>
              <a:t>:</a:t>
            </a:r>
            <a:r>
              <a:rPr lang="th-TH" sz="2300" b="1" dirty="0" smtClean="0">
                <a:solidFill>
                  <a:srgbClr val="0033CC"/>
                </a:solidFill>
                <a:latin typeface="Browallia New" pitchFamily="34" charset="-34"/>
                <a:cs typeface="Browallia New" pitchFamily="34" charset="-34"/>
              </a:rPr>
              <a:t> เงินที่หน่วยงานใช้ในการจัดซื้อจัดจ้าง</a:t>
            </a:r>
            <a:endParaRPr lang="th-TH" sz="2300" b="1" dirty="0">
              <a:solidFill>
                <a:srgbClr val="0033CC"/>
              </a:solidFill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11" name="สี่เหลี่ยมผืนผ้า 10"/>
          <p:cNvSpPr/>
          <p:nvPr/>
        </p:nvSpPr>
        <p:spPr>
          <a:xfrm>
            <a:off x="447368" y="5181600"/>
            <a:ext cx="2676832" cy="1371600"/>
          </a:xfrm>
          <a:prstGeom prst="rect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 smtClean="0">
                <a:solidFill>
                  <a:schemeClr val="tx1"/>
                </a:solidFill>
                <a:latin typeface="Browallia New" pitchFamily="34" charset="-34"/>
                <a:cs typeface="Browallia New" pitchFamily="34" charset="-34"/>
              </a:rPr>
              <a:t>ประกาศสำนักนายกรัฐมนตรีฯ</a:t>
            </a:r>
            <a:r>
              <a:rPr lang="en-US" b="1" dirty="0" smtClean="0">
                <a:solidFill>
                  <a:schemeClr val="tx1"/>
                </a:solidFill>
                <a:latin typeface="Browallia New" pitchFamily="34" charset="-34"/>
                <a:cs typeface="Browallia New" pitchFamily="34" charset="-34"/>
              </a:rPr>
              <a:t> : </a:t>
            </a:r>
            <a:endParaRPr lang="th-TH" b="1" dirty="0" smtClean="0">
              <a:solidFill>
                <a:schemeClr val="tx1"/>
              </a:solidFill>
              <a:latin typeface="Browallia New" pitchFamily="34" charset="-34"/>
              <a:cs typeface="Browallia New" pitchFamily="34" charset="-34"/>
            </a:endParaRPr>
          </a:p>
          <a:p>
            <a:pPr algn="ctr"/>
            <a:r>
              <a:rPr lang="th-TH" b="1" dirty="0" smtClean="0">
                <a:solidFill>
                  <a:schemeClr val="tx1"/>
                </a:solidFill>
                <a:latin typeface="Browallia New" pitchFamily="34" charset="-34"/>
                <a:cs typeface="Browallia New" pitchFamily="34" charset="-34"/>
              </a:rPr>
              <a:t>ส่วนราชการนำร่อง</a:t>
            </a:r>
            <a:endParaRPr lang="en-US" b="1" dirty="0" smtClean="0">
              <a:solidFill>
                <a:schemeClr val="tx1"/>
              </a:solidFill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12" name="สี่เหลี่ยมผืนผ้า 11"/>
          <p:cNvSpPr/>
          <p:nvPr/>
        </p:nvSpPr>
        <p:spPr>
          <a:xfrm>
            <a:off x="3429000" y="5181600"/>
            <a:ext cx="2514600" cy="1371600"/>
          </a:xfrm>
          <a:prstGeom prst="rect">
            <a:avLst/>
          </a:prstGeom>
          <a:solidFill>
            <a:srgbClr val="66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 smtClean="0">
                <a:solidFill>
                  <a:schemeClr val="tx1"/>
                </a:solidFill>
                <a:latin typeface="Browallia New" pitchFamily="34" charset="-34"/>
                <a:cs typeface="Browallia New" pitchFamily="34" charset="-34"/>
              </a:rPr>
              <a:t>การพัสดุ</a:t>
            </a:r>
          </a:p>
          <a:p>
            <a:pPr algn="ctr"/>
            <a:r>
              <a:rPr lang="th-TH" b="1" dirty="0" smtClean="0">
                <a:solidFill>
                  <a:schemeClr val="tx1"/>
                </a:solidFill>
                <a:latin typeface="Browallia New" pitchFamily="34" charset="-34"/>
                <a:cs typeface="Browallia New" pitchFamily="34" charset="-34"/>
              </a:rPr>
              <a:t>(เฉพาะการซื้อ การจ้าง การเช่าสังหาริมทรัพย์)</a:t>
            </a:r>
            <a:endParaRPr lang="th-TH" b="1" dirty="0">
              <a:solidFill>
                <a:schemeClr val="tx1"/>
              </a:solidFill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13" name="สี่เหลี่ยมผืนผ้า 12"/>
          <p:cNvSpPr/>
          <p:nvPr/>
        </p:nvSpPr>
        <p:spPr>
          <a:xfrm>
            <a:off x="6248400" y="5181600"/>
            <a:ext cx="2514600" cy="13716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 smtClean="0">
                <a:solidFill>
                  <a:schemeClr val="tx1"/>
                </a:solidFill>
                <a:latin typeface="Browallia New" pitchFamily="34" charset="-34"/>
                <a:cs typeface="Browallia New" pitchFamily="34" charset="-34"/>
              </a:rPr>
              <a:t>เงินงบประมาณ เงินกู้ </a:t>
            </a:r>
          </a:p>
          <a:p>
            <a:pPr algn="ctr"/>
            <a:r>
              <a:rPr lang="th-TH" b="1" dirty="0" smtClean="0">
                <a:solidFill>
                  <a:schemeClr val="tx1"/>
                </a:solidFill>
                <a:latin typeface="Browallia New" pitchFamily="34" charset="-34"/>
                <a:cs typeface="Browallia New" pitchFamily="34" charset="-34"/>
              </a:rPr>
              <a:t>เงินช่วยเหลือ</a:t>
            </a:r>
            <a:endParaRPr lang="th-TH" b="1" dirty="0">
              <a:solidFill>
                <a:schemeClr val="tx1"/>
              </a:solidFill>
              <a:latin typeface="Browallia New" pitchFamily="34" charset="-34"/>
              <a:cs typeface="Browallia New" pitchFamily="34" charset="-34"/>
            </a:endParaRPr>
          </a:p>
        </p:txBody>
      </p:sp>
      <p:cxnSp>
        <p:nvCxnSpPr>
          <p:cNvPr id="16" name="ลูกศรเชื่อมต่อแบบตรง 15"/>
          <p:cNvCxnSpPr>
            <a:stCxn id="5" idx="3"/>
            <a:endCxn id="6" idx="1"/>
          </p:cNvCxnSpPr>
          <p:nvPr/>
        </p:nvCxnSpPr>
        <p:spPr>
          <a:xfrm>
            <a:off x="3124200" y="1752600"/>
            <a:ext cx="3048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ลูกศรเชื่อมต่อแบบตรง 16"/>
          <p:cNvCxnSpPr/>
          <p:nvPr/>
        </p:nvCxnSpPr>
        <p:spPr>
          <a:xfrm>
            <a:off x="5943600" y="1751012"/>
            <a:ext cx="3048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ลูกศรเชื่อมต่อแบบตรง 17"/>
          <p:cNvCxnSpPr/>
          <p:nvPr/>
        </p:nvCxnSpPr>
        <p:spPr>
          <a:xfrm>
            <a:off x="3124200" y="3656012"/>
            <a:ext cx="3048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ลูกศรเชื่อมต่อแบบตรง 18"/>
          <p:cNvCxnSpPr/>
          <p:nvPr/>
        </p:nvCxnSpPr>
        <p:spPr>
          <a:xfrm>
            <a:off x="5943600" y="3656012"/>
            <a:ext cx="3048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ลูกศรเชื่อมต่อแบบตรง 19"/>
          <p:cNvCxnSpPr/>
          <p:nvPr/>
        </p:nvCxnSpPr>
        <p:spPr>
          <a:xfrm>
            <a:off x="3124200" y="5865812"/>
            <a:ext cx="3048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ลูกศรเชื่อมต่อแบบตรง 20"/>
          <p:cNvCxnSpPr/>
          <p:nvPr/>
        </p:nvCxnSpPr>
        <p:spPr>
          <a:xfrm>
            <a:off x="5943600" y="5865812"/>
            <a:ext cx="3048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สี่เหลี่ยมผืนผ้า 22"/>
          <p:cNvSpPr/>
          <p:nvPr/>
        </p:nvSpPr>
        <p:spPr>
          <a:xfrm>
            <a:off x="76200" y="76200"/>
            <a:ext cx="8991600" cy="6705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8"/>
          <p:cNvGrpSpPr>
            <a:grpSpLocks/>
          </p:cNvGrpSpPr>
          <p:nvPr/>
        </p:nvGrpSpPr>
        <p:grpSpPr bwMode="auto">
          <a:xfrm>
            <a:off x="468313" y="1379538"/>
            <a:ext cx="8424862" cy="4708524"/>
            <a:chOff x="295" y="869"/>
            <a:chExt cx="5307" cy="2966"/>
          </a:xfrm>
        </p:grpSpPr>
        <p:sp>
          <p:nvSpPr>
            <p:cNvPr id="60445" name="Rectangle 6"/>
            <p:cNvSpPr>
              <a:spLocks noChangeArrowheads="1"/>
            </p:cNvSpPr>
            <p:nvPr/>
          </p:nvSpPr>
          <p:spPr bwMode="auto">
            <a:xfrm>
              <a:off x="295" y="869"/>
              <a:ext cx="5307" cy="29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/>
              <a:r>
                <a:rPr lang="th-TH" sz="3000" b="1" dirty="0">
                  <a:latin typeface="BrowalliaUPC" pitchFamily="34" charset="-34"/>
                  <a:cs typeface="BrowalliaUPC" pitchFamily="34" charset="-34"/>
                </a:rPr>
                <a:t>                         </a:t>
              </a:r>
              <a:r>
                <a:rPr lang="th-TH" sz="3000" b="1" dirty="0">
                  <a:solidFill>
                    <a:srgbClr val="FF33CC"/>
                  </a:solidFill>
                  <a:latin typeface="BrowalliaUPC" pitchFamily="34" charset="-34"/>
                  <a:cs typeface="BrowalliaUPC" pitchFamily="34" charset="-34"/>
                </a:rPr>
                <a:t>***</a:t>
              </a:r>
              <a:r>
                <a:rPr lang="th-TH" sz="3000" b="1" dirty="0">
                  <a:latin typeface="BrowalliaUPC" pitchFamily="34" charset="-34"/>
                  <a:cs typeface="BrowalliaUPC" pitchFamily="34" charset="-34"/>
                </a:rPr>
                <a:t> </a:t>
              </a:r>
              <a:r>
                <a:rPr lang="th-TH" sz="3000" b="1" dirty="0">
                  <a:solidFill>
                    <a:srgbClr val="0000FF"/>
                  </a:solidFill>
                  <a:latin typeface="BrowalliaUPC" pitchFamily="34" charset="-34"/>
                  <a:cs typeface="BrowalliaUPC" pitchFamily="34" charset="-34"/>
                </a:rPr>
                <a:t>ตัวอย่างเอกสารประกวดราคา </a:t>
              </a:r>
              <a:r>
                <a:rPr lang="th-TH" sz="3000" b="1" dirty="0">
                  <a:solidFill>
                    <a:srgbClr val="FF33CC"/>
                  </a:solidFill>
                  <a:latin typeface="BrowalliaUPC" pitchFamily="34" charset="-34"/>
                  <a:cs typeface="BrowalliaUPC" pitchFamily="34" charset="-34"/>
                </a:rPr>
                <a:t>***</a:t>
              </a:r>
            </a:p>
            <a:p>
              <a:pPr algn="l"/>
              <a:r>
                <a:rPr lang="th-TH" sz="3000" b="1" i="1" dirty="0">
                  <a:solidFill>
                    <a:srgbClr val="CC0000"/>
                  </a:solidFill>
                  <a:latin typeface="BrowalliaUPC" pitchFamily="34" charset="-34"/>
                  <a:cs typeface="BrowalliaUPC" pitchFamily="34" charset="-34"/>
                </a:rPr>
                <a:t> 6.2 </a:t>
              </a:r>
              <a:r>
                <a:rPr lang="th-TH" sz="3000" b="1" i="1" u="sng" dirty="0">
                  <a:solidFill>
                    <a:srgbClr val="CC0000"/>
                  </a:solidFill>
                  <a:latin typeface="BrowalliaUPC" pitchFamily="34" charset="-34"/>
                  <a:cs typeface="BrowalliaUPC" pitchFamily="34" charset="-34"/>
                </a:rPr>
                <a:t>กรณีผลงาน</a:t>
              </a:r>
              <a:r>
                <a:rPr lang="th-TH" sz="3000" b="1" i="1" dirty="0">
                  <a:latin typeface="BrowalliaUPC" pitchFamily="34" charset="-34"/>
                  <a:cs typeface="BrowalliaUPC" pitchFamily="34" charset="-34"/>
                </a:rPr>
                <a:t>  เพื่อให้ได้ทราบถึงศักยภาพของผู้ขายหรือผู้รับจ้าง</a:t>
              </a:r>
            </a:p>
            <a:p>
              <a:pPr algn="l"/>
              <a:endParaRPr lang="th-TH" sz="3000" b="1" i="1" dirty="0">
                <a:latin typeface="BrowalliaUPC" pitchFamily="34" charset="-34"/>
                <a:cs typeface="BrowalliaUPC" pitchFamily="34" charset="-34"/>
              </a:endParaRPr>
            </a:p>
            <a:p>
              <a:pPr algn="l"/>
              <a:r>
                <a:rPr lang="th-TH" sz="3000" b="1" i="1" dirty="0">
                  <a:solidFill>
                    <a:srgbClr val="CC0000"/>
                  </a:solidFill>
                  <a:latin typeface="BrowalliaUPC" pitchFamily="34" charset="-34"/>
                  <a:cs typeface="BrowalliaUPC" pitchFamily="34" charset="-34"/>
                </a:rPr>
                <a:t>** </a:t>
              </a:r>
              <a:r>
                <a:rPr lang="th-TH" sz="3000" b="1" i="1" u="sng" dirty="0">
                  <a:solidFill>
                    <a:srgbClr val="CC0000"/>
                  </a:solidFill>
                  <a:latin typeface="BrowalliaUPC" pitchFamily="34" charset="-34"/>
                  <a:cs typeface="BrowalliaUPC" pitchFamily="34" charset="-34"/>
                </a:rPr>
                <a:t>งานก่อสร้าง</a:t>
              </a:r>
              <a:r>
                <a:rPr lang="th-TH" sz="3000" b="1" i="1" dirty="0">
                  <a:solidFill>
                    <a:srgbClr val="CC0000"/>
                  </a:solidFill>
                  <a:latin typeface="BrowalliaUPC" pitchFamily="34" charset="-34"/>
                  <a:cs typeface="BrowalliaUPC" pitchFamily="34" charset="-34"/>
                </a:rPr>
                <a:t> **</a:t>
              </a:r>
              <a:r>
                <a:rPr lang="th-TH" sz="3000" b="1" i="1" dirty="0">
                  <a:solidFill>
                    <a:srgbClr val="0000FF"/>
                  </a:solidFill>
                  <a:latin typeface="BrowalliaUPC" pitchFamily="34" charset="-34"/>
                  <a:cs typeface="BrowalliaUPC" pitchFamily="34" charset="-34"/>
                </a:rPr>
                <a:t>           </a:t>
              </a:r>
              <a:r>
                <a:rPr lang="th-TH" sz="3000" b="1" i="1" dirty="0">
                  <a:latin typeface="BrowalliaUPC" pitchFamily="34" charset="-34"/>
                  <a:cs typeface="BrowalliaUPC" pitchFamily="34" charset="-34"/>
                </a:rPr>
                <a:t> </a:t>
              </a:r>
              <a:endParaRPr lang="th-TH" sz="3000" b="1" i="1" dirty="0">
                <a:solidFill>
                  <a:srgbClr val="CC0000"/>
                </a:solidFill>
                <a:latin typeface="BrowalliaUPC" pitchFamily="34" charset="-34"/>
                <a:cs typeface="BrowalliaUPC" pitchFamily="34" charset="-34"/>
              </a:endParaRPr>
            </a:p>
            <a:p>
              <a:pPr algn="l"/>
              <a:r>
                <a:rPr lang="th-TH" sz="3000" b="1" i="1" dirty="0">
                  <a:solidFill>
                    <a:srgbClr val="CC0000"/>
                  </a:solidFill>
                  <a:latin typeface="BrowalliaUPC" pitchFamily="34" charset="-34"/>
                  <a:cs typeface="BrowalliaUPC" pitchFamily="34" charset="-34"/>
                </a:rPr>
                <a:t>              </a:t>
              </a:r>
              <a:r>
                <a:rPr lang="th-TH" sz="3000" b="1" i="1" dirty="0" smtClean="0">
                  <a:solidFill>
                    <a:srgbClr val="CC0000"/>
                  </a:solidFill>
                  <a:latin typeface="BrowalliaUPC" pitchFamily="34" charset="-34"/>
                  <a:cs typeface="BrowalliaUPC" pitchFamily="34" charset="-34"/>
                </a:rPr>
                <a:t> </a:t>
              </a:r>
              <a:r>
                <a:rPr lang="th-TH" sz="3000" b="1" i="1" dirty="0" smtClean="0">
                  <a:latin typeface="BrowalliaUPC" pitchFamily="34" charset="-34"/>
                  <a:cs typeface="BrowalliaUPC" pitchFamily="34" charset="-34"/>
                </a:rPr>
                <a:t>กำหนด</a:t>
              </a:r>
              <a:r>
                <a:rPr lang="th-TH" sz="3000" b="1" i="1" u="sng" dirty="0" smtClean="0">
                  <a:latin typeface="BrowalliaUPC" pitchFamily="34" charset="-34"/>
                  <a:cs typeface="BrowalliaUPC" pitchFamily="34" charset="-34"/>
                </a:rPr>
                <a:t>ขั้นต่ำ</a:t>
              </a:r>
              <a:r>
                <a:rPr lang="th-TH" sz="3000" b="1" i="1" dirty="0" smtClean="0">
                  <a:latin typeface="BrowalliaUPC" pitchFamily="34" charset="-34"/>
                  <a:cs typeface="BrowalliaUPC" pitchFamily="34" charset="-34"/>
                </a:rPr>
                <a:t>ได้</a:t>
              </a:r>
              <a:r>
                <a:rPr lang="th-TH" sz="3000" b="1" i="1" u="sng" dirty="0">
                  <a:latin typeface="BrowalliaUPC" pitchFamily="34" charset="-34"/>
                  <a:cs typeface="BrowalliaUPC" pitchFamily="34" charset="-34"/>
                </a:rPr>
                <a:t>ไม่เกินร้อยละ 50 ของวงเงินงบประมาณ</a:t>
              </a:r>
            </a:p>
            <a:p>
              <a:pPr algn="l"/>
              <a:r>
                <a:rPr lang="th-TH" sz="3000" b="1" i="1" dirty="0">
                  <a:latin typeface="BrowalliaUPC" pitchFamily="34" charset="-34"/>
                  <a:cs typeface="BrowalliaUPC" pitchFamily="34" charset="-34"/>
                </a:rPr>
                <a:t>      </a:t>
              </a:r>
              <a:r>
                <a:rPr lang="th-TH" sz="3000" b="1" i="1" dirty="0" smtClean="0">
                  <a:latin typeface="BrowalliaUPC" pitchFamily="34" charset="-34"/>
                  <a:cs typeface="BrowalliaUPC" pitchFamily="34" charset="-34"/>
                </a:rPr>
                <a:t>         </a:t>
              </a:r>
              <a:r>
                <a:rPr lang="th-TH" sz="3000" b="1" i="1" dirty="0">
                  <a:latin typeface="BrowalliaUPC" pitchFamily="34" charset="-34"/>
                  <a:cs typeface="BrowalliaUPC" pitchFamily="34" charset="-34"/>
                </a:rPr>
                <a:t>หรือวงเงินประมาณการ</a:t>
              </a:r>
            </a:p>
            <a:p>
              <a:pPr algn="l">
                <a:buFont typeface="Wingdings" pitchFamily="2" charset="2"/>
                <a:buChar char="Ø"/>
              </a:pPr>
              <a:r>
                <a:rPr lang="th-TH" sz="3000" b="1" i="1" dirty="0">
                  <a:solidFill>
                    <a:srgbClr val="0000FF"/>
                  </a:solidFill>
                  <a:latin typeface="BrowalliaUPC" pitchFamily="34" charset="-34"/>
                  <a:cs typeface="BrowalliaUPC" pitchFamily="34" charset="-34"/>
                </a:rPr>
                <a:t> </a:t>
              </a:r>
              <a:r>
                <a:rPr lang="th-TH" sz="3000" b="1" i="1" dirty="0" err="1" smtClean="0">
                  <a:solidFill>
                    <a:srgbClr val="0000FF"/>
                  </a:solidFill>
                  <a:latin typeface="BrowalliaUPC" pitchFamily="34" charset="-34"/>
                  <a:cs typeface="BrowalliaUPC" pitchFamily="34" charset="-34"/>
                </a:rPr>
                <a:t>นร</a:t>
              </a:r>
              <a:r>
                <a:rPr lang="th-TH" sz="3000" b="1" i="1" dirty="0" smtClean="0">
                  <a:solidFill>
                    <a:srgbClr val="0000FF"/>
                  </a:solidFill>
                  <a:latin typeface="BrowalliaUPC" pitchFamily="34" charset="-34"/>
                  <a:cs typeface="BrowalliaUPC" pitchFamily="34" charset="-34"/>
                </a:rPr>
                <a:t> </a:t>
              </a:r>
              <a:r>
                <a:rPr lang="th-TH" sz="3000" b="1" i="1" dirty="0">
                  <a:solidFill>
                    <a:srgbClr val="0000FF"/>
                  </a:solidFill>
                  <a:latin typeface="BrowalliaUPC" pitchFamily="34" charset="-34"/>
                  <a:cs typeface="BrowalliaUPC" pitchFamily="34" charset="-34"/>
                </a:rPr>
                <a:t>(</a:t>
              </a:r>
              <a:r>
                <a:rPr lang="th-TH" sz="3000" b="1" i="1" dirty="0" err="1">
                  <a:solidFill>
                    <a:srgbClr val="0000FF"/>
                  </a:solidFill>
                  <a:latin typeface="BrowalliaUPC" pitchFamily="34" charset="-34"/>
                  <a:cs typeface="BrowalliaUPC" pitchFamily="34" charset="-34"/>
                </a:rPr>
                <a:t>กวพ</a:t>
              </a:r>
              <a:r>
                <a:rPr lang="th-TH" sz="3000" b="1" i="1" dirty="0">
                  <a:solidFill>
                    <a:srgbClr val="0000FF"/>
                  </a:solidFill>
                  <a:latin typeface="BrowalliaUPC" pitchFamily="34" charset="-34"/>
                  <a:cs typeface="BrowalliaUPC" pitchFamily="34" charset="-34"/>
                </a:rPr>
                <a:t>) 1305/ว 7914 </a:t>
              </a:r>
              <a:r>
                <a:rPr lang="th-TH" sz="3000" b="1" i="1" dirty="0" err="1">
                  <a:solidFill>
                    <a:srgbClr val="0000FF"/>
                  </a:solidFill>
                  <a:latin typeface="BrowalliaUPC" pitchFamily="34" charset="-34"/>
                  <a:cs typeface="BrowalliaUPC" pitchFamily="34" charset="-34"/>
                </a:rPr>
                <a:t>ลว.</a:t>
              </a:r>
              <a:r>
                <a:rPr lang="th-TH" sz="3000" b="1" i="1" dirty="0">
                  <a:solidFill>
                    <a:srgbClr val="0000FF"/>
                  </a:solidFill>
                  <a:latin typeface="BrowalliaUPC" pitchFamily="34" charset="-34"/>
                  <a:cs typeface="BrowalliaUPC" pitchFamily="34" charset="-34"/>
                </a:rPr>
                <a:t> 22 ก.ย. 43 ประกอบ</a:t>
              </a:r>
            </a:p>
            <a:p>
              <a:pPr algn="l">
                <a:buFont typeface="Wingdings" pitchFamily="2" charset="2"/>
                <a:buChar char="Ø"/>
              </a:pPr>
              <a:r>
                <a:rPr lang="th-TH" sz="3000" b="1" i="1" dirty="0">
                  <a:solidFill>
                    <a:srgbClr val="0000FF"/>
                  </a:solidFill>
                  <a:latin typeface="BrowalliaUPC" pitchFamily="34" charset="-34"/>
                  <a:cs typeface="BrowalliaUPC" pitchFamily="34" charset="-34"/>
                </a:rPr>
                <a:t> </a:t>
              </a:r>
              <a:r>
                <a:rPr lang="th-TH" sz="3000" b="1" i="1" dirty="0" smtClean="0">
                  <a:solidFill>
                    <a:srgbClr val="0000FF"/>
                  </a:solidFill>
                  <a:latin typeface="BrowalliaUPC" pitchFamily="34" charset="-34"/>
                  <a:cs typeface="BrowalliaUPC" pitchFamily="34" charset="-34"/>
                </a:rPr>
                <a:t>มติ </a:t>
              </a:r>
              <a:r>
                <a:rPr lang="th-TH" sz="3000" b="1" i="1" dirty="0">
                  <a:solidFill>
                    <a:srgbClr val="0000FF"/>
                  </a:solidFill>
                  <a:latin typeface="BrowalliaUPC" pitchFamily="34" charset="-34"/>
                  <a:cs typeface="BrowalliaUPC" pitchFamily="34" charset="-34"/>
                </a:rPr>
                <a:t>ครม. 28 ธ.ค. 36 – ด่วนมาก </a:t>
              </a:r>
              <a:r>
                <a:rPr lang="th-TH" sz="3000" b="1" i="1" dirty="0" err="1">
                  <a:solidFill>
                    <a:srgbClr val="0000FF"/>
                  </a:solidFill>
                  <a:latin typeface="BrowalliaUPC" pitchFamily="34" charset="-34"/>
                  <a:cs typeface="BrowalliaUPC" pitchFamily="34" charset="-34"/>
                </a:rPr>
                <a:t>นร</a:t>
              </a:r>
              <a:r>
                <a:rPr lang="th-TH" sz="3000" b="1" i="1" dirty="0">
                  <a:solidFill>
                    <a:srgbClr val="0000FF"/>
                  </a:solidFill>
                  <a:latin typeface="BrowalliaUPC" pitchFamily="34" charset="-34"/>
                  <a:cs typeface="BrowalliaUPC" pitchFamily="34" charset="-34"/>
                </a:rPr>
                <a:t> 0202/ว 1 </a:t>
              </a:r>
              <a:r>
                <a:rPr lang="th-TH" sz="3000" b="1" i="1" dirty="0" err="1">
                  <a:solidFill>
                    <a:srgbClr val="0000FF"/>
                  </a:solidFill>
                  <a:latin typeface="BrowalliaUPC" pitchFamily="34" charset="-34"/>
                  <a:cs typeface="BrowalliaUPC" pitchFamily="34" charset="-34"/>
                </a:rPr>
                <a:t>ลว.</a:t>
              </a:r>
              <a:r>
                <a:rPr lang="th-TH" sz="3000" b="1" i="1" dirty="0">
                  <a:solidFill>
                    <a:srgbClr val="0000FF"/>
                  </a:solidFill>
                  <a:latin typeface="BrowalliaUPC" pitchFamily="34" charset="-34"/>
                  <a:cs typeface="BrowalliaUPC" pitchFamily="34" charset="-34"/>
                </a:rPr>
                <a:t> 3 ม.ค. 37</a:t>
              </a:r>
            </a:p>
            <a:p>
              <a:pPr algn="l"/>
              <a:r>
                <a:rPr lang="th-TH" sz="3000" b="1" i="1" dirty="0">
                  <a:solidFill>
                    <a:srgbClr val="0000FF"/>
                  </a:solidFill>
                  <a:latin typeface="BrowalliaUPC" pitchFamily="34" charset="-34"/>
                  <a:cs typeface="BrowalliaUPC" pitchFamily="34" charset="-34"/>
                </a:rPr>
                <a:t>              </a:t>
              </a:r>
              <a:r>
                <a:rPr lang="th-TH" sz="3000" b="1" i="1" dirty="0" smtClean="0">
                  <a:latin typeface="BrowalliaUPC" pitchFamily="34" charset="-34"/>
                  <a:cs typeface="BrowalliaUPC" pitchFamily="34" charset="-34"/>
                </a:rPr>
                <a:t>ต้อง</a:t>
              </a:r>
              <a:r>
                <a:rPr lang="th-TH" sz="3000" b="1" i="1" dirty="0">
                  <a:latin typeface="BrowalliaUPC" pitchFamily="34" charset="-34"/>
                  <a:cs typeface="BrowalliaUPC" pitchFamily="34" charset="-34"/>
                </a:rPr>
                <a:t>เป็นผลงานในสัญญาเดียวเท่านั้น</a:t>
              </a:r>
            </a:p>
            <a:p>
              <a:pPr algn="l"/>
              <a:r>
                <a:rPr lang="th-TH" sz="3000" b="1" i="1" dirty="0">
                  <a:latin typeface="BrowalliaUPC" pitchFamily="34" charset="-34"/>
                  <a:cs typeface="BrowalliaUPC" pitchFamily="34" charset="-34"/>
                </a:rPr>
                <a:t>             </a:t>
              </a:r>
              <a:r>
                <a:rPr lang="th-TH" sz="3000" b="1" i="1" dirty="0" err="1">
                  <a:solidFill>
                    <a:srgbClr val="0000FF"/>
                  </a:solidFill>
                  <a:latin typeface="BrowalliaUPC" pitchFamily="34" charset="-34"/>
                  <a:cs typeface="BrowalliaUPC" pitchFamily="34" charset="-34"/>
                </a:rPr>
                <a:t>นร</a:t>
              </a:r>
              <a:r>
                <a:rPr lang="th-TH" sz="3000" b="1" i="1" dirty="0">
                  <a:solidFill>
                    <a:srgbClr val="0000FF"/>
                  </a:solidFill>
                  <a:latin typeface="BrowalliaUPC" pitchFamily="34" charset="-34"/>
                  <a:cs typeface="BrowalliaUPC" pitchFamily="34" charset="-34"/>
                </a:rPr>
                <a:t> (</a:t>
              </a:r>
              <a:r>
                <a:rPr lang="th-TH" sz="3000" b="1" i="1" dirty="0" err="1">
                  <a:solidFill>
                    <a:srgbClr val="0000FF"/>
                  </a:solidFill>
                  <a:latin typeface="BrowalliaUPC" pitchFamily="34" charset="-34"/>
                  <a:cs typeface="BrowalliaUPC" pitchFamily="34" charset="-34"/>
                </a:rPr>
                <a:t>กวพ</a:t>
              </a:r>
              <a:r>
                <a:rPr lang="th-TH" sz="3000" b="1" i="1" dirty="0">
                  <a:solidFill>
                    <a:srgbClr val="0000FF"/>
                  </a:solidFill>
                  <a:latin typeface="BrowalliaUPC" pitchFamily="34" charset="-34"/>
                  <a:cs typeface="BrowalliaUPC" pitchFamily="34" charset="-34"/>
                </a:rPr>
                <a:t>) 1204/ว 11441 </a:t>
              </a:r>
              <a:r>
                <a:rPr lang="th-TH" sz="3000" b="1" i="1" dirty="0" err="1">
                  <a:solidFill>
                    <a:srgbClr val="0000FF"/>
                  </a:solidFill>
                  <a:latin typeface="BrowalliaUPC" pitchFamily="34" charset="-34"/>
                  <a:cs typeface="BrowalliaUPC" pitchFamily="34" charset="-34"/>
                </a:rPr>
                <a:t>ลว.</a:t>
              </a:r>
              <a:r>
                <a:rPr lang="th-TH" sz="3000" b="1" i="1" dirty="0">
                  <a:solidFill>
                    <a:srgbClr val="0000FF"/>
                  </a:solidFill>
                  <a:latin typeface="BrowalliaUPC" pitchFamily="34" charset="-34"/>
                  <a:cs typeface="BrowalliaUPC" pitchFamily="34" charset="-34"/>
                </a:rPr>
                <a:t> 28 พ.ย. 39      </a:t>
              </a:r>
            </a:p>
          </p:txBody>
        </p:sp>
        <p:sp>
          <p:nvSpPr>
            <p:cNvPr id="60446" name="AutoShape 8"/>
            <p:cNvSpPr>
              <a:spLocks noChangeArrowheads="1"/>
            </p:cNvSpPr>
            <p:nvPr/>
          </p:nvSpPr>
          <p:spPr bwMode="auto">
            <a:xfrm>
              <a:off x="768" y="2077"/>
              <a:ext cx="318" cy="227"/>
            </a:xfrm>
            <a:prstGeom prst="rightArrow">
              <a:avLst>
                <a:gd name="adj1" fmla="val 50000"/>
                <a:gd name="adj2" fmla="val 35022"/>
              </a:avLst>
            </a:prstGeom>
            <a:solidFill>
              <a:srgbClr val="99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 sz="3000" b="1">
                <a:latin typeface="BrowalliaUPC" pitchFamily="34" charset="-34"/>
                <a:cs typeface="BrowalliaUPC" pitchFamily="34" charset="-34"/>
              </a:endParaRPr>
            </a:p>
          </p:txBody>
        </p:sp>
        <p:sp>
          <p:nvSpPr>
            <p:cNvPr id="60447" name="AutoShape 9"/>
            <p:cNvSpPr>
              <a:spLocks noChangeArrowheads="1"/>
            </p:cNvSpPr>
            <p:nvPr/>
          </p:nvSpPr>
          <p:spPr bwMode="auto">
            <a:xfrm>
              <a:off x="738" y="3229"/>
              <a:ext cx="318" cy="227"/>
            </a:xfrm>
            <a:prstGeom prst="rightArrow">
              <a:avLst>
                <a:gd name="adj1" fmla="val 50000"/>
                <a:gd name="adj2" fmla="val 35022"/>
              </a:avLst>
            </a:prstGeom>
            <a:solidFill>
              <a:srgbClr val="99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 sz="3000" b="1">
                <a:latin typeface="BrowalliaUPC" pitchFamily="34" charset="-34"/>
                <a:cs typeface="BrowalliaUPC" pitchFamily="34" charset="-34"/>
              </a:endParaRPr>
            </a:p>
          </p:txBody>
        </p:sp>
      </p:grp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0" y="-26988"/>
            <a:ext cx="9144000" cy="1082676"/>
            <a:chOff x="0" y="-17"/>
            <a:chExt cx="5760" cy="682"/>
          </a:xfrm>
        </p:grpSpPr>
        <p:sp>
          <p:nvSpPr>
            <p:cNvPr id="60437" name="Rectangle 35"/>
            <p:cNvSpPr>
              <a:spLocks noChangeArrowheads="1"/>
            </p:cNvSpPr>
            <p:nvPr/>
          </p:nvSpPr>
          <p:spPr bwMode="auto">
            <a:xfrm>
              <a:off x="0" y="-17"/>
              <a:ext cx="4604" cy="681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th-TH" sz="4800" b="1" i="1">
                  <a:solidFill>
                    <a:srgbClr val="0033CC"/>
                  </a:solidFill>
                  <a:latin typeface="BrowalliaUPC" pitchFamily="34" charset="-34"/>
                  <a:cs typeface="BrowalliaUPC" pitchFamily="34" charset="-34"/>
                </a:rPr>
                <a:t> </a:t>
              </a:r>
              <a:r>
                <a:rPr lang="th-TH" sz="4800" b="1">
                  <a:solidFill>
                    <a:srgbClr val="FFFF00"/>
                  </a:solidFill>
                  <a:latin typeface="BrowalliaUPC" pitchFamily="34" charset="-34"/>
                  <a:cs typeface="BrowalliaUPC" pitchFamily="34" charset="-34"/>
                </a:rPr>
                <a:t>คุณสมบัติของผู้เสนอราคา</a:t>
              </a:r>
            </a:p>
          </p:txBody>
        </p:sp>
        <p:sp>
          <p:nvSpPr>
            <p:cNvPr id="60438" name="Rectangle 36"/>
            <p:cNvSpPr>
              <a:spLocks noChangeArrowheads="1"/>
            </p:cNvSpPr>
            <p:nvPr/>
          </p:nvSpPr>
          <p:spPr bwMode="auto">
            <a:xfrm>
              <a:off x="5556" y="-17"/>
              <a:ext cx="204" cy="682"/>
            </a:xfrm>
            <a:prstGeom prst="rect">
              <a:avLst/>
            </a:prstGeom>
            <a:solidFill>
              <a:srgbClr val="99CC00">
                <a:alpha val="52156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 sz="4800" b="1">
                <a:latin typeface="BrowalliaUPC" pitchFamily="34" charset="-34"/>
                <a:cs typeface="BrowalliaUPC" pitchFamily="34" charset="-34"/>
              </a:endParaRPr>
            </a:p>
          </p:txBody>
        </p:sp>
        <p:sp>
          <p:nvSpPr>
            <p:cNvPr id="60439" name="Rectangle 37"/>
            <p:cNvSpPr>
              <a:spLocks noChangeArrowheads="1"/>
            </p:cNvSpPr>
            <p:nvPr/>
          </p:nvSpPr>
          <p:spPr bwMode="auto">
            <a:xfrm>
              <a:off x="4649" y="-17"/>
              <a:ext cx="454" cy="681"/>
            </a:xfrm>
            <a:prstGeom prst="rect">
              <a:avLst/>
            </a:prstGeom>
            <a:solidFill>
              <a:srgbClr val="808000">
                <a:alpha val="76862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 sz="4800" b="1">
                <a:latin typeface="BrowalliaUPC" pitchFamily="34" charset="-34"/>
                <a:cs typeface="BrowalliaUPC" pitchFamily="34" charset="-34"/>
              </a:endParaRPr>
            </a:p>
          </p:txBody>
        </p:sp>
        <p:sp>
          <p:nvSpPr>
            <p:cNvPr id="60440" name="Rectangle 38"/>
            <p:cNvSpPr>
              <a:spLocks noChangeArrowheads="1"/>
            </p:cNvSpPr>
            <p:nvPr/>
          </p:nvSpPr>
          <p:spPr bwMode="auto">
            <a:xfrm>
              <a:off x="5148" y="-17"/>
              <a:ext cx="363" cy="681"/>
            </a:xfrm>
            <a:prstGeom prst="rect">
              <a:avLst/>
            </a:prstGeom>
            <a:solidFill>
              <a:srgbClr val="339966">
                <a:alpha val="58038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 sz="4800" b="1">
                <a:latin typeface="BrowalliaUPC" pitchFamily="34" charset="-34"/>
                <a:cs typeface="BrowalliaUPC" pitchFamily="34" charset="-34"/>
              </a:endParaRPr>
            </a:p>
          </p:txBody>
        </p:sp>
        <p:pic>
          <p:nvPicPr>
            <p:cNvPr id="60441" name="Picture 14" descr="logo1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921" y="73"/>
              <a:ext cx="594" cy="5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0421" name="Rectangle 40"/>
          <p:cNvSpPr>
            <a:spLocks noChangeArrowheads="1"/>
          </p:cNvSpPr>
          <p:nvPr/>
        </p:nvSpPr>
        <p:spPr bwMode="auto">
          <a:xfrm>
            <a:off x="0" y="6669088"/>
            <a:ext cx="9144000" cy="188912"/>
          </a:xfrm>
          <a:prstGeom prst="rect">
            <a:avLst/>
          </a:prstGeom>
          <a:gradFill rotWithShape="1">
            <a:gsLst>
              <a:gs pos="0">
                <a:srgbClr val="006600"/>
              </a:gs>
              <a:gs pos="100000">
                <a:srgbClr val="002F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th-TH" sz="3000" b="1">
              <a:solidFill>
                <a:srgbClr val="006600"/>
              </a:solidFill>
              <a:latin typeface="BrowalliaUPC" pitchFamily="34" charset="-34"/>
              <a:cs typeface="BrowalliaUPC" pitchFamily="34" charset="-34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08511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468313" y="1125538"/>
            <a:ext cx="8424862" cy="4832349"/>
            <a:chOff x="295" y="709"/>
            <a:chExt cx="5307" cy="3044"/>
          </a:xfrm>
        </p:grpSpPr>
        <p:sp>
          <p:nvSpPr>
            <p:cNvPr id="61450" name="Rectangle 8"/>
            <p:cNvSpPr>
              <a:spLocks noChangeArrowheads="1"/>
            </p:cNvSpPr>
            <p:nvPr/>
          </p:nvSpPr>
          <p:spPr bwMode="auto">
            <a:xfrm>
              <a:off x="295" y="709"/>
              <a:ext cx="5307" cy="30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/>
              <a:r>
                <a:rPr lang="th-TH" sz="2800" b="1" dirty="0">
                  <a:latin typeface="BrowalliaUPC" pitchFamily="34" charset="-34"/>
                  <a:cs typeface="BrowalliaUPC" pitchFamily="34" charset="-34"/>
                </a:rPr>
                <a:t>                         </a:t>
              </a:r>
              <a:r>
                <a:rPr lang="th-TH" sz="2800" b="1" dirty="0">
                  <a:solidFill>
                    <a:srgbClr val="FF33CC"/>
                  </a:solidFill>
                  <a:latin typeface="BrowalliaUPC" pitchFamily="34" charset="-34"/>
                  <a:cs typeface="BrowalliaUPC" pitchFamily="34" charset="-34"/>
                </a:rPr>
                <a:t>***</a:t>
              </a:r>
              <a:r>
                <a:rPr lang="th-TH" sz="2800" b="1" dirty="0">
                  <a:latin typeface="BrowalliaUPC" pitchFamily="34" charset="-34"/>
                  <a:cs typeface="BrowalliaUPC" pitchFamily="34" charset="-34"/>
                </a:rPr>
                <a:t> </a:t>
              </a:r>
              <a:r>
                <a:rPr lang="th-TH" sz="2800" b="1" dirty="0">
                  <a:solidFill>
                    <a:srgbClr val="0000FF"/>
                  </a:solidFill>
                  <a:latin typeface="BrowalliaUPC" pitchFamily="34" charset="-34"/>
                  <a:cs typeface="BrowalliaUPC" pitchFamily="34" charset="-34"/>
                </a:rPr>
                <a:t>ตัวอย่างเอกสารประกวดราคา </a:t>
              </a:r>
              <a:r>
                <a:rPr lang="th-TH" sz="2800" b="1" dirty="0">
                  <a:solidFill>
                    <a:srgbClr val="FF33CC"/>
                  </a:solidFill>
                  <a:latin typeface="BrowalliaUPC" pitchFamily="34" charset="-34"/>
                  <a:cs typeface="BrowalliaUPC" pitchFamily="34" charset="-34"/>
                </a:rPr>
                <a:t>***</a:t>
              </a:r>
            </a:p>
            <a:p>
              <a:pPr algn="l"/>
              <a:r>
                <a:rPr lang="th-TH" sz="2800" b="1" i="1" dirty="0">
                  <a:solidFill>
                    <a:srgbClr val="CC0000"/>
                  </a:solidFill>
                  <a:latin typeface="BrowalliaUPC" pitchFamily="34" charset="-34"/>
                  <a:cs typeface="BrowalliaUPC" pitchFamily="34" charset="-34"/>
                </a:rPr>
                <a:t> 6.2 </a:t>
              </a:r>
              <a:r>
                <a:rPr lang="th-TH" sz="2800" b="1" i="1" u="sng" dirty="0">
                  <a:solidFill>
                    <a:srgbClr val="CC0000"/>
                  </a:solidFill>
                  <a:latin typeface="BrowalliaUPC" pitchFamily="34" charset="-34"/>
                  <a:cs typeface="BrowalliaUPC" pitchFamily="34" charset="-34"/>
                </a:rPr>
                <a:t>กรณีผลงาน </a:t>
              </a:r>
            </a:p>
            <a:p>
              <a:pPr algn="l"/>
              <a:r>
                <a:rPr lang="th-TH" sz="2800" b="1" i="1" dirty="0">
                  <a:solidFill>
                    <a:srgbClr val="0000FF"/>
                  </a:solidFill>
                  <a:latin typeface="BrowalliaUPC" pitchFamily="34" charset="-34"/>
                  <a:cs typeface="BrowalliaUPC" pitchFamily="34" charset="-34"/>
                </a:rPr>
                <a:t>        </a:t>
              </a:r>
              <a:r>
                <a:rPr lang="th-TH" sz="2800" b="1" i="1" dirty="0">
                  <a:solidFill>
                    <a:srgbClr val="CC0000"/>
                  </a:solidFill>
                  <a:latin typeface="BrowalliaUPC" pitchFamily="34" charset="-34"/>
                  <a:cs typeface="BrowalliaUPC" pitchFamily="34" charset="-34"/>
                </a:rPr>
                <a:t>งานก่อสร้าง (ต่อ)</a:t>
              </a:r>
              <a:endParaRPr lang="th-TH" sz="2800" b="1" i="1" dirty="0">
                <a:solidFill>
                  <a:srgbClr val="0000FF"/>
                </a:solidFill>
                <a:latin typeface="BrowalliaUPC" pitchFamily="34" charset="-34"/>
                <a:cs typeface="BrowalliaUPC" pitchFamily="34" charset="-34"/>
              </a:endParaRPr>
            </a:p>
            <a:p>
              <a:pPr algn="l"/>
              <a:r>
                <a:rPr lang="th-TH" sz="2800" b="1" i="1" dirty="0">
                  <a:latin typeface="BrowalliaUPC" pitchFamily="34" charset="-34"/>
                  <a:cs typeface="BrowalliaUPC" pitchFamily="34" charset="-34"/>
                </a:rPr>
                <a:t>                      ผลงานประเภทเดียวกันกับงานที่ประกวดราคาจ้าง</a:t>
              </a:r>
              <a:endParaRPr lang="th-TH" sz="2800" b="1" dirty="0">
                <a:latin typeface="BrowalliaUPC" pitchFamily="34" charset="-34"/>
                <a:cs typeface="BrowalliaUPC" pitchFamily="34" charset="-34"/>
              </a:endParaRPr>
            </a:p>
            <a:p>
              <a:pPr algn="l"/>
              <a:r>
                <a:rPr lang="th-TH" sz="2800" b="1" i="1" dirty="0">
                  <a:latin typeface="BrowalliaUPC" pitchFamily="34" charset="-34"/>
                  <a:cs typeface="BrowalliaUPC" pitchFamily="34" charset="-34"/>
                </a:rPr>
                <a:t>                       คือ ผลงานที่</a:t>
              </a:r>
              <a:r>
                <a:rPr lang="th-TH" sz="2800" b="1" i="1" u="sng" dirty="0">
                  <a:solidFill>
                    <a:srgbClr val="CC0000"/>
                  </a:solidFill>
                  <a:latin typeface="BrowalliaUPC" pitchFamily="34" charset="-34"/>
                  <a:cs typeface="BrowalliaUPC" pitchFamily="34" charset="-34"/>
                </a:rPr>
                <a:t>ใช้เทคนิค</a:t>
              </a:r>
              <a:r>
                <a:rPr lang="th-TH" sz="2800" b="1" i="1" dirty="0">
                  <a:latin typeface="BrowalliaUPC" pitchFamily="34" charset="-34"/>
                  <a:cs typeface="BrowalliaUPC" pitchFamily="34" charset="-34"/>
                </a:rPr>
                <a:t>ในการดำเนินการ</a:t>
              </a:r>
              <a:r>
                <a:rPr lang="th-TH" sz="2800" b="1" i="1" u="sng" dirty="0">
                  <a:solidFill>
                    <a:srgbClr val="CC0000"/>
                  </a:solidFill>
                  <a:latin typeface="BrowalliaUPC" pitchFamily="34" charset="-34"/>
                  <a:cs typeface="BrowalliaUPC" pitchFamily="34" charset="-34"/>
                </a:rPr>
                <a:t>เหมือนกัน</a:t>
              </a:r>
              <a:endParaRPr lang="th-TH" sz="2800" b="1" i="1" dirty="0">
                <a:solidFill>
                  <a:srgbClr val="CC0000"/>
                </a:solidFill>
                <a:latin typeface="BrowalliaUPC" pitchFamily="34" charset="-34"/>
                <a:cs typeface="BrowalliaUPC" pitchFamily="34" charset="-34"/>
              </a:endParaRPr>
            </a:p>
            <a:p>
              <a:pPr algn="l"/>
              <a:r>
                <a:rPr lang="th-TH" sz="2800" b="1" i="1" dirty="0">
                  <a:solidFill>
                    <a:srgbClr val="CC0000"/>
                  </a:solidFill>
                  <a:latin typeface="BrowalliaUPC" pitchFamily="34" charset="-34"/>
                  <a:cs typeface="BrowalliaUPC" pitchFamily="34" charset="-34"/>
                </a:rPr>
                <a:t>                       </a:t>
              </a:r>
              <a:r>
                <a:rPr lang="th-TH" sz="2800" b="1" i="1" dirty="0">
                  <a:latin typeface="BrowalliaUPC" pitchFamily="34" charset="-34"/>
                  <a:cs typeface="BrowalliaUPC" pitchFamily="34" charset="-34"/>
                </a:rPr>
                <a:t>เป็นผลงานที่ผู้รับจ้างได้ทำงานแล้วเสร็จตามสัญญา</a:t>
              </a:r>
            </a:p>
            <a:p>
              <a:pPr lvl="1" algn="l"/>
              <a:r>
                <a:rPr lang="th-TH" sz="2800" b="1" i="1" dirty="0">
                  <a:latin typeface="BrowalliaUPC" pitchFamily="34" charset="-34"/>
                  <a:cs typeface="BrowalliaUPC" pitchFamily="34" charset="-34"/>
                </a:rPr>
                <a:t>                 </a:t>
              </a:r>
              <a:r>
                <a:rPr lang="th-TH" sz="2800" b="1" i="1" dirty="0" smtClean="0">
                  <a:latin typeface="BrowalliaUPC" pitchFamily="34" charset="-34"/>
                  <a:cs typeface="BrowalliaUPC" pitchFamily="34" charset="-34"/>
                </a:rPr>
                <a:t>ที่</a:t>
              </a:r>
              <a:r>
                <a:rPr lang="th-TH" sz="2800" b="1" i="1" dirty="0">
                  <a:latin typeface="BrowalliaUPC" pitchFamily="34" charset="-34"/>
                  <a:cs typeface="BrowalliaUPC" pitchFamily="34" charset="-34"/>
                </a:rPr>
                <a:t>ได้มีการส่งมอบงานและตรวจรับเรียบร้อยแล้ว</a:t>
              </a:r>
              <a:endParaRPr lang="th-TH" sz="2800" b="1" i="1" dirty="0">
                <a:solidFill>
                  <a:srgbClr val="0000FF"/>
                </a:solidFill>
                <a:latin typeface="BrowalliaUPC" pitchFamily="34" charset="-34"/>
                <a:cs typeface="BrowalliaUPC" pitchFamily="34" charset="-34"/>
              </a:endParaRPr>
            </a:p>
            <a:p>
              <a:pPr lvl="1" algn="l"/>
              <a:r>
                <a:rPr lang="th-TH" sz="2800" b="1" i="1" dirty="0">
                  <a:solidFill>
                    <a:srgbClr val="0000FF"/>
                  </a:solidFill>
                  <a:latin typeface="BrowalliaUPC" pitchFamily="34" charset="-34"/>
                  <a:cs typeface="BrowalliaUPC" pitchFamily="34" charset="-34"/>
                </a:rPr>
                <a:t>                 </a:t>
              </a:r>
              <a:r>
                <a:rPr lang="th-TH" sz="2800" b="1" i="1" dirty="0" smtClean="0">
                  <a:latin typeface="BrowalliaUPC" pitchFamily="34" charset="-34"/>
                  <a:cs typeface="BrowalliaUPC" pitchFamily="34" charset="-34"/>
                </a:rPr>
                <a:t>ต้อง</a:t>
              </a:r>
              <a:r>
                <a:rPr lang="th-TH" sz="2800" b="1" i="1" dirty="0">
                  <a:latin typeface="BrowalliaUPC" pitchFamily="34" charset="-34"/>
                  <a:cs typeface="BrowalliaUPC" pitchFamily="34" charset="-34"/>
                </a:rPr>
                <a:t>เป็นผลงานที่กระทำสัญญากับส่วนราชการ รัฐวิสาหกิจ       </a:t>
              </a:r>
            </a:p>
            <a:p>
              <a:pPr lvl="1" algn="l"/>
              <a:r>
                <a:rPr lang="th-TH" sz="2800" b="1" i="1" dirty="0">
                  <a:latin typeface="BrowalliaUPC" pitchFamily="34" charset="-34"/>
                  <a:cs typeface="BrowalliaUPC" pitchFamily="34" charset="-34"/>
                </a:rPr>
                <a:t>                </a:t>
              </a:r>
              <a:r>
                <a:rPr lang="th-TH" sz="2800" b="1" i="1" dirty="0" smtClean="0">
                  <a:latin typeface="BrowalliaUPC" pitchFamily="34" charset="-34"/>
                  <a:cs typeface="BrowalliaUPC" pitchFamily="34" charset="-34"/>
                </a:rPr>
                <a:t> หรือ</a:t>
              </a:r>
              <a:r>
                <a:rPr lang="th-TH" sz="2800" b="1" i="1" dirty="0">
                  <a:latin typeface="BrowalliaUPC" pitchFamily="34" charset="-34"/>
                  <a:cs typeface="BrowalliaUPC" pitchFamily="34" charset="-34"/>
                </a:rPr>
                <a:t>เอกชน ซึ่งเป็นผู้ว่าจ้างโดยตรง</a:t>
              </a:r>
              <a:r>
                <a:rPr lang="th-TH" sz="2800" b="1" i="1" dirty="0">
                  <a:solidFill>
                    <a:srgbClr val="CC0000"/>
                  </a:solidFill>
                  <a:latin typeface="BrowalliaUPC" pitchFamily="34" charset="-34"/>
                  <a:cs typeface="BrowalliaUPC" pitchFamily="34" charset="-34"/>
                </a:rPr>
                <a:t> ไม่ใช่ผลงานอันเกิดจาก</a:t>
              </a:r>
            </a:p>
            <a:p>
              <a:pPr lvl="1" algn="l"/>
              <a:r>
                <a:rPr lang="th-TH" sz="2800" b="1" i="1" dirty="0">
                  <a:solidFill>
                    <a:srgbClr val="CC0000"/>
                  </a:solidFill>
                  <a:latin typeface="BrowalliaUPC" pitchFamily="34" charset="-34"/>
                  <a:cs typeface="BrowalliaUPC" pitchFamily="34" charset="-34"/>
                </a:rPr>
                <a:t>                 </a:t>
              </a:r>
              <a:r>
                <a:rPr lang="th-TH" sz="2800" b="1" i="1" dirty="0" smtClean="0">
                  <a:solidFill>
                    <a:srgbClr val="CC0000"/>
                  </a:solidFill>
                  <a:latin typeface="BrowalliaUPC" pitchFamily="34" charset="-34"/>
                  <a:cs typeface="BrowalliaUPC" pitchFamily="34" charset="-34"/>
                </a:rPr>
                <a:t>การ</a:t>
              </a:r>
              <a:r>
                <a:rPr lang="th-TH" sz="2800" b="1" i="1" dirty="0">
                  <a:solidFill>
                    <a:srgbClr val="CC0000"/>
                  </a:solidFill>
                  <a:latin typeface="BrowalliaUPC" pitchFamily="34" charset="-34"/>
                  <a:cs typeface="BrowalliaUPC" pitchFamily="34" charset="-34"/>
                </a:rPr>
                <a:t>รับจ้างช่วง</a:t>
              </a:r>
            </a:p>
            <a:p>
              <a:pPr lvl="1" algn="l"/>
              <a:r>
                <a:rPr lang="th-TH" sz="2800" b="1" i="1" dirty="0">
                  <a:solidFill>
                    <a:srgbClr val="0000FF"/>
                  </a:solidFill>
                  <a:latin typeface="BrowalliaUPC" pitchFamily="34" charset="-34"/>
                  <a:cs typeface="BrowalliaUPC" pitchFamily="34" charset="-34"/>
                </a:rPr>
                <a:t>                </a:t>
              </a:r>
              <a:r>
                <a:rPr lang="th-TH" sz="2800" b="1" i="1" dirty="0" smtClean="0">
                  <a:solidFill>
                    <a:srgbClr val="0000FF"/>
                  </a:solidFill>
                  <a:latin typeface="BrowalliaUPC" pitchFamily="34" charset="-34"/>
                  <a:cs typeface="BrowalliaUPC" pitchFamily="34" charset="-34"/>
                </a:rPr>
                <a:t>(</a:t>
              </a:r>
              <a:r>
                <a:rPr lang="th-TH" sz="2800" b="1" i="1" dirty="0">
                  <a:solidFill>
                    <a:srgbClr val="0000FF"/>
                  </a:solidFill>
                  <a:latin typeface="BrowalliaUPC" pitchFamily="34" charset="-34"/>
                  <a:cs typeface="BrowalliaUPC" pitchFamily="34" charset="-34"/>
                </a:rPr>
                <a:t>แนววินิจฉัยของ </a:t>
              </a:r>
              <a:r>
                <a:rPr lang="th-TH" sz="2800" b="1" i="1" dirty="0" err="1">
                  <a:solidFill>
                    <a:srgbClr val="0000FF"/>
                  </a:solidFill>
                  <a:latin typeface="BrowalliaUPC" pitchFamily="34" charset="-34"/>
                  <a:cs typeface="BrowalliaUPC" pitchFamily="34" charset="-34"/>
                </a:rPr>
                <a:t>กวพ.</a:t>
              </a:r>
              <a:r>
                <a:rPr lang="th-TH" sz="2800" b="1" i="1" dirty="0">
                  <a:solidFill>
                    <a:srgbClr val="0000FF"/>
                  </a:solidFill>
                  <a:latin typeface="BrowalliaUPC" pitchFamily="34" charset="-34"/>
                  <a:cs typeface="BrowalliaUPC" pitchFamily="34" charset="-34"/>
                </a:rPr>
                <a:t>)</a:t>
              </a:r>
            </a:p>
          </p:txBody>
        </p:sp>
        <p:sp>
          <p:nvSpPr>
            <p:cNvPr id="61451" name="AutoShape 9"/>
            <p:cNvSpPr>
              <a:spLocks noChangeArrowheads="1"/>
            </p:cNvSpPr>
            <p:nvPr/>
          </p:nvSpPr>
          <p:spPr bwMode="auto">
            <a:xfrm>
              <a:off x="929" y="1752"/>
              <a:ext cx="318" cy="227"/>
            </a:xfrm>
            <a:prstGeom prst="rightArrow">
              <a:avLst>
                <a:gd name="adj1" fmla="val 50000"/>
                <a:gd name="adj2" fmla="val 35022"/>
              </a:avLst>
            </a:prstGeom>
            <a:solidFill>
              <a:srgbClr val="99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/>
              <a:endParaRPr lang="th-TH" sz="2800" b="1">
                <a:latin typeface="BrowalliaUPC" pitchFamily="34" charset="-34"/>
                <a:cs typeface="BrowalliaUPC" pitchFamily="34" charset="-34"/>
              </a:endParaRPr>
            </a:p>
          </p:txBody>
        </p:sp>
        <p:sp>
          <p:nvSpPr>
            <p:cNvPr id="61452" name="AutoShape 11"/>
            <p:cNvSpPr>
              <a:spLocks noChangeArrowheads="1"/>
            </p:cNvSpPr>
            <p:nvPr/>
          </p:nvSpPr>
          <p:spPr bwMode="auto">
            <a:xfrm>
              <a:off x="930" y="2976"/>
              <a:ext cx="318" cy="227"/>
            </a:xfrm>
            <a:prstGeom prst="rightArrow">
              <a:avLst>
                <a:gd name="adj1" fmla="val 50000"/>
                <a:gd name="adj2" fmla="val 35022"/>
              </a:avLst>
            </a:prstGeom>
            <a:solidFill>
              <a:srgbClr val="99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/>
              <a:endParaRPr lang="th-TH" sz="2800" b="1">
                <a:latin typeface="BrowalliaUPC" pitchFamily="34" charset="-34"/>
                <a:cs typeface="BrowalliaUPC" pitchFamily="34" charset="-34"/>
              </a:endParaRPr>
            </a:p>
          </p:txBody>
        </p:sp>
        <p:sp>
          <p:nvSpPr>
            <p:cNvPr id="61453" name="AutoShape 12"/>
            <p:cNvSpPr>
              <a:spLocks noChangeArrowheads="1"/>
            </p:cNvSpPr>
            <p:nvPr/>
          </p:nvSpPr>
          <p:spPr bwMode="auto">
            <a:xfrm>
              <a:off x="930" y="2387"/>
              <a:ext cx="318" cy="227"/>
            </a:xfrm>
            <a:prstGeom prst="rightArrow">
              <a:avLst>
                <a:gd name="adj1" fmla="val 50000"/>
                <a:gd name="adj2" fmla="val 35022"/>
              </a:avLst>
            </a:prstGeom>
            <a:solidFill>
              <a:srgbClr val="99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/>
              <a:endParaRPr lang="th-TH" sz="2800" b="1">
                <a:latin typeface="BrowalliaUPC" pitchFamily="34" charset="-34"/>
                <a:cs typeface="BrowalliaUPC" pitchFamily="34" charset="-34"/>
              </a:endParaRPr>
            </a:p>
          </p:txBody>
        </p:sp>
      </p:grpSp>
      <p:sp>
        <p:nvSpPr>
          <p:cNvPr id="61443" name="Rectangle 21"/>
          <p:cNvSpPr>
            <a:spLocks noChangeArrowheads="1"/>
          </p:cNvSpPr>
          <p:nvPr/>
        </p:nvSpPr>
        <p:spPr bwMode="auto">
          <a:xfrm>
            <a:off x="0" y="6669088"/>
            <a:ext cx="9144000" cy="188912"/>
          </a:xfrm>
          <a:prstGeom prst="rect">
            <a:avLst/>
          </a:prstGeom>
          <a:gradFill rotWithShape="1">
            <a:gsLst>
              <a:gs pos="0">
                <a:srgbClr val="006600"/>
              </a:gs>
              <a:gs pos="100000">
                <a:srgbClr val="002F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th-TH" sz="2800" b="1">
              <a:solidFill>
                <a:srgbClr val="006600"/>
              </a:solidFill>
              <a:latin typeface="BrowalliaUPC" pitchFamily="34" charset="-34"/>
              <a:cs typeface="BrowalliaUPC" pitchFamily="34" charset="-34"/>
            </a:endParaRPr>
          </a:p>
        </p:txBody>
      </p:sp>
      <p:grpSp>
        <p:nvGrpSpPr>
          <p:cNvPr id="3" name="Group 22"/>
          <p:cNvGrpSpPr>
            <a:grpSpLocks/>
          </p:cNvGrpSpPr>
          <p:nvPr/>
        </p:nvGrpSpPr>
        <p:grpSpPr bwMode="auto">
          <a:xfrm>
            <a:off x="0" y="-26988"/>
            <a:ext cx="9144000" cy="1082676"/>
            <a:chOff x="0" y="-17"/>
            <a:chExt cx="5760" cy="682"/>
          </a:xfrm>
        </p:grpSpPr>
        <p:sp>
          <p:nvSpPr>
            <p:cNvPr id="61445" name="Rectangle 23"/>
            <p:cNvSpPr>
              <a:spLocks noChangeArrowheads="1"/>
            </p:cNvSpPr>
            <p:nvPr/>
          </p:nvSpPr>
          <p:spPr bwMode="auto">
            <a:xfrm>
              <a:off x="0" y="-17"/>
              <a:ext cx="4604" cy="681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th-TH" sz="4800" b="1" i="1">
                  <a:solidFill>
                    <a:srgbClr val="0033CC"/>
                  </a:solidFill>
                  <a:latin typeface="BrowalliaUPC" pitchFamily="34" charset="-34"/>
                  <a:cs typeface="BrowalliaUPC" pitchFamily="34" charset="-34"/>
                </a:rPr>
                <a:t> </a:t>
              </a:r>
              <a:r>
                <a:rPr lang="th-TH" sz="4800" b="1">
                  <a:solidFill>
                    <a:srgbClr val="FFFF00"/>
                  </a:solidFill>
                  <a:latin typeface="BrowalliaUPC" pitchFamily="34" charset="-34"/>
                  <a:cs typeface="BrowalliaUPC" pitchFamily="34" charset="-34"/>
                </a:rPr>
                <a:t>คุณสมบัติของผู้เสนอราคา</a:t>
              </a:r>
            </a:p>
          </p:txBody>
        </p:sp>
        <p:sp>
          <p:nvSpPr>
            <p:cNvPr id="61446" name="Rectangle 24"/>
            <p:cNvSpPr>
              <a:spLocks noChangeArrowheads="1"/>
            </p:cNvSpPr>
            <p:nvPr/>
          </p:nvSpPr>
          <p:spPr bwMode="auto">
            <a:xfrm>
              <a:off x="5556" y="-17"/>
              <a:ext cx="204" cy="682"/>
            </a:xfrm>
            <a:prstGeom prst="rect">
              <a:avLst/>
            </a:prstGeom>
            <a:solidFill>
              <a:srgbClr val="99CC00">
                <a:alpha val="52156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th-TH" sz="4800" b="1">
                <a:latin typeface="BrowalliaUPC" pitchFamily="34" charset="-34"/>
                <a:cs typeface="BrowalliaUPC" pitchFamily="34" charset="-34"/>
              </a:endParaRPr>
            </a:p>
          </p:txBody>
        </p:sp>
        <p:sp>
          <p:nvSpPr>
            <p:cNvPr id="61447" name="Rectangle 25"/>
            <p:cNvSpPr>
              <a:spLocks noChangeArrowheads="1"/>
            </p:cNvSpPr>
            <p:nvPr/>
          </p:nvSpPr>
          <p:spPr bwMode="auto">
            <a:xfrm>
              <a:off x="4649" y="-17"/>
              <a:ext cx="454" cy="681"/>
            </a:xfrm>
            <a:prstGeom prst="rect">
              <a:avLst/>
            </a:prstGeom>
            <a:solidFill>
              <a:srgbClr val="808000">
                <a:alpha val="76862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th-TH" sz="4800" b="1">
                <a:latin typeface="BrowalliaUPC" pitchFamily="34" charset="-34"/>
                <a:cs typeface="BrowalliaUPC" pitchFamily="34" charset="-34"/>
              </a:endParaRPr>
            </a:p>
          </p:txBody>
        </p:sp>
        <p:sp>
          <p:nvSpPr>
            <p:cNvPr id="61448" name="Rectangle 26"/>
            <p:cNvSpPr>
              <a:spLocks noChangeArrowheads="1"/>
            </p:cNvSpPr>
            <p:nvPr/>
          </p:nvSpPr>
          <p:spPr bwMode="auto">
            <a:xfrm>
              <a:off x="5148" y="-17"/>
              <a:ext cx="363" cy="681"/>
            </a:xfrm>
            <a:prstGeom prst="rect">
              <a:avLst/>
            </a:prstGeom>
            <a:solidFill>
              <a:srgbClr val="339966">
                <a:alpha val="58038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th-TH" sz="4800" b="1">
                <a:latin typeface="BrowalliaUPC" pitchFamily="34" charset="-34"/>
                <a:cs typeface="BrowalliaUPC" pitchFamily="34" charset="-34"/>
              </a:endParaRPr>
            </a:p>
          </p:txBody>
        </p:sp>
        <p:pic>
          <p:nvPicPr>
            <p:cNvPr id="61449" name="Picture 14" descr="logo1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921" y="73"/>
              <a:ext cx="594" cy="5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="" xmlns:p14="http://schemas.microsoft.com/office/powerpoint/2010/main" val="1884515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6"/>
          <p:cNvSpPr>
            <a:spLocks noChangeArrowheads="1"/>
          </p:cNvSpPr>
          <p:nvPr/>
        </p:nvSpPr>
        <p:spPr bwMode="auto">
          <a:xfrm>
            <a:off x="755650" y="1508125"/>
            <a:ext cx="806450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th-TH" sz="3200" b="1" i="1" dirty="0">
                <a:solidFill>
                  <a:srgbClr val="6600CC"/>
                </a:solidFill>
                <a:latin typeface="BrowalliaUPC" pitchFamily="34" charset="-34"/>
                <a:cs typeface="BrowalliaUPC" pitchFamily="34" charset="-34"/>
              </a:rPr>
              <a:t>***</a:t>
            </a:r>
            <a:r>
              <a:rPr lang="th-TH" sz="3200" b="1" i="1" dirty="0">
                <a:solidFill>
                  <a:srgbClr val="CC0000"/>
                </a:solidFill>
                <a:latin typeface="BrowalliaUPC" pitchFamily="34" charset="-34"/>
                <a:cs typeface="BrowalliaUPC" pitchFamily="34" charset="-34"/>
              </a:rPr>
              <a:t> งานซื้อ / จ้าง ทั่วไป </a:t>
            </a:r>
            <a:r>
              <a:rPr lang="th-TH" sz="3200" b="1" i="1" dirty="0">
                <a:solidFill>
                  <a:srgbClr val="6600CC"/>
                </a:solidFill>
                <a:latin typeface="BrowalliaUPC" pitchFamily="34" charset="-34"/>
                <a:cs typeface="BrowalliaUPC" pitchFamily="34" charset="-34"/>
              </a:rPr>
              <a:t>***</a:t>
            </a:r>
          </a:p>
          <a:p>
            <a:pPr algn="l"/>
            <a:endParaRPr lang="th-TH" sz="3200" b="1" i="1" dirty="0">
              <a:solidFill>
                <a:srgbClr val="6600CC"/>
              </a:solidFill>
              <a:latin typeface="BrowalliaUPC" pitchFamily="34" charset="-34"/>
              <a:cs typeface="BrowalliaUPC" pitchFamily="34" charset="-34"/>
            </a:endParaRPr>
          </a:p>
          <a:p>
            <a:pPr algn="l"/>
            <a:r>
              <a:rPr lang="th-TH" sz="3200" b="1" i="1" dirty="0">
                <a:latin typeface="BrowalliaUPC" pitchFamily="34" charset="-34"/>
                <a:cs typeface="BrowalliaUPC" pitchFamily="34" charset="-34"/>
              </a:rPr>
              <a:t>                     ไม่มีหลักเกณฑ์เรื่องการกำหนดผลงาน</a:t>
            </a:r>
          </a:p>
          <a:p>
            <a:pPr algn="l"/>
            <a:endParaRPr lang="th-TH" sz="3200" b="1" i="1" dirty="0">
              <a:latin typeface="BrowalliaUPC" pitchFamily="34" charset="-34"/>
              <a:cs typeface="BrowalliaUPC" pitchFamily="34" charset="-34"/>
            </a:endParaRPr>
          </a:p>
          <a:p>
            <a:pPr algn="l"/>
            <a:r>
              <a:rPr lang="th-TH" sz="3200" b="1" i="1" dirty="0">
                <a:latin typeface="BrowalliaUPC" pitchFamily="34" charset="-34"/>
                <a:cs typeface="BrowalliaUPC" pitchFamily="34" charset="-34"/>
              </a:rPr>
              <a:t>                     แต่หากจำเป็นต้องกำหนด ก็เป็นดุลยพินิจ</a:t>
            </a:r>
          </a:p>
          <a:p>
            <a:pPr algn="l"/>
            <a:r>
              <a:rPr lang="th-TH" sz="3200" b="1" i="1" dirty="0">
                <a:latin typeface="BrowalliaUPC" pitchFamily="34" charset="-34"/>
                <a:cs typeface="BrowalliaUPC" pitchFamily="34" charset="-34"/>
              </a:rPr>
              <a:t>                    ของส่วนราชการที่จะอนุโลมนำหลักเกณฑ์</a:t>
            </a:r>
          </a:p>
          <a:p>
            <a:pPr algn="l"/>
            <a:r>
              <a:rPr lang="th-TH" sz="3200" b="1" i="1" dirty="0">
                <a:latin typeface="BrowalliaUPC" pitchFamily="34" charset="-34"/>
                <a:cs typeface="BrowalliaUPC" pitchFamily="34" charset="-34"/>
              </a:rPr>
              <a:t>                    ของงานก่อสร้างมาใช้ได้</a:t>
            </a:r>
          </a:p>
          <a:p>
            <a:pPr algn="l"/>
            <a:r>
              <a:rPr lang="th-TH" sz="3200" b="1" i="1" dirty="0">
                <a:latin typeface="BrowalliaUPC" pitchFamily="34" charset="-34"/>
                <a:cs typeface="BrowalliaUPC" pitchFamily="34" charset="-34"/>
              </a:rPr>
              <a:t>                     </a:t>
            </a:r>
            <a:r>
              <a:rPr lang="th-TH" sz="3200" b="1" i="1" dirty="0">
                <a:solidFill>
                  <a:srgbClr val="0000FF"/>
                </a:solidFill>
                <a:latin typeface="BrowalliaUPC" pitchFamily="34" charset="-34"/>
                <a:cs typeface="BrowalliaUPC" pitchFamily="34" charset="-34"/>
              </a:rPr>
              <a:t>(แนววินิจฉัยของ </a:t>
            </a:r>
            <a:r>
              <a:rPr lang="th-TH" sz="3200" b="1" i="1" dirty="0" err="1">
                <a:solidFill>
                  <a:srgbClr val="0000FF"/>
                </a:solidFill>
                <a:latin typeface="BrowalliaUPC" pitchFamily="34" charset="-34"/>
                <a:cs typeface="BrowalliaUPC" pitchFamily="34" charset="-34"/>
              </a:rPr>
              <a:t>กวพ.</a:t>
            </a:r>
            <a:r>
              <a:rPr lang="th-TH" sz="3200" b="1" i="1" dirty="0">
                <a:solidFill>
                  <a:srgbClr val="0000FF"/>
                </a:solidFill>
                <a:latin typeface="BrowalliaUPC" pitchFamily="34" charset="-34"/>
                <a:cs typeface="BrowalliaUPC" pitchFamily="34" charset="-34"/>
              </a:rPr>
              <a:t>)</a:t>
            </a:r>
          </a:p>
          <a:p>
            <a:pPr algn="l"/>
            <a:endParaRPr lang="th-TH" sz="3200" b="1" i="1" dirty="0">
              <a:solidFill>
                <a:srgbClr val="0000FF"/>
              </a:solidFill>
              <a:latin typeface="BrowalliaUPC" pitchFamily="34" charset="-34"/>
              <a:cs typeface="BrowalliaUPC" pitchFamily="34" charset="-34"/>
            </a:endParaRPr>
          </a:p>
          <a:p>
            <a:pPr algn="l"/>
            <a:r>
              <a:rPr lang="th-TH" sz="3200" b="1" i="1" dirty="0">
                <a:solidFill>
                  <a:srgbClr val="0000FF"/>
                </a:solidFill>
                <a:latin typeface="BrowalliaUPC" pitchFamily="34" charset="-34"/>
                <a:cs typeface="BrowalliaUPC" pitchFamily="34" charset="-34"/>
              </a:rPr>
              <a:t>     </a:t>
            </a:r>
            <a:r>
              <a:rPr lang="th-TH" sz="3200" b="1" i="1" dirty="0">
                <a:solidFill>
                  <a:srgbClr val="CC0000"/>
                </a:solidFill>
                <a:latin typeface="BrowalliaUPC" pitchFamily="34" charset="-34"/>
                <a:cs typeface="BrowalliaUPC" pitchFamily="34" charset="-34"/>
              </a:rPr>
              <a:t>กรณี</a:t>
            </a:r>
            <a:r>
              <a:rPr lang="th-TH" sz="3200" b="1" i="1" u="sng" dirty="0">
                <a:solidFill>
                  <a:srgbClr val="CC0000"/>
                </a:solidFill>
                <a:latin typeface="BrowalliaUPC" pitchFamily="34" charset="-34"/>
                <a:cs typeface="BrowalliaUPC" pitchFamily="34" charset="-34"/>
              </a:rPr>
              <a:t>ทุนจดทะเบียน</a:t>
            </a:r>
            <a:r>
              <a:rPr lang="th-TH" sz="3200" b="1" i="1" dirty="0">
                <a:solidFill>
                  <a:srgbClr val="CC0000"/>
                </a:solidFill>
                <a:latin typeface="BrowalliaUPC" pitchFamily="34" charset="-34"/>
                <a:cs typeface="BrowalliaUPC" pitchFamily="34" charset="-34"/>
              </a:rPr>
              <a:t> กำหนดไม่ได้</a:t>
            </a:r>
            <a:r>
              <a:rPr lang="th-TH" sz="3200" b="1" i="1" dirty="0">
                <a:solidFill>
                  <a:srgbClr val="0000FF"/>
                </a:solidFill>
                <a:latin typeface="BrowalliaUPC" pitchFamily="34" charset="-34"/>
                <a:cs typeface="BrowalliaUPC" pitchFamily="34" charset="-34"/>
              </a:rPr>
              <a:t> (แนววินิจฉัยของ </a:t>
            </a:r>
            <a:r>
              <a:rPr lang="th-TH" sz="3200" b="1" i="1" dirty="0" err="1">
                <a:solidFill>
                  <a:srgbClr val="0000FF"/>
                </a:solidFill>
                <a:latin typeface="BrowalliaUPC" pitchFamily="34" charset="-34"/>
                <a:cs typeface="BrowalliaUPC" pitchFamily="34" charset="-34"/>
              </a:rPr>
              <a:t>กวพ.</a:t>
            </a:r>
            <a:r>
              <a:rPr lang="th-TH" sz="3200" b="1" i="1" dirty="0">
                <a:solidFill>
                  <a:srgbClr val="0000FF"/>
                </a:solidFill>
                <a:latin typeface="BrowalliaUPC" pitchFamily="34" charset="-34"/>
                <a:cs typeface="BrowalliaUPC" pitchFamily="34" charset="-34"/>
              </a:rPr>
              <a:t>)</a:t>
            </a:r>
          </a:p>
        </p:txBody>
      </p:sp>
      <p:sp>
        <p:nvSpPr>
          <p:cNvPr id="63491" name="Oval 18"/>
          <p:cNvSpPr>
            <a:spLocks noChangeArrowheads="1"/>
          </p:cNvSpPr>
          <p:nvPr/>
        </p:nvSpPr>
        <p:spPr bwMode="auto">
          <a:xfrm>
            <a:off x="1982788" y="2492375"/>
            <a:ext cx="285750" cy="288925"/>
          </a:xfrm>
          <a:prstGeom prst="ellipse">
            <a:avLst/>
          </a:prstGeom>
          <a:solidFill>
            <a:srgbClr val="FF3300"/>
          </a:solidFill>
          <a:ln w="38100" cmpd="dbl">
            <a:solidFill>
              <a:srgbClr val="800080"/>
            </a:solidFill>
            <a:round/>
            <a:headEnd/>
            <a:tailEnd/>
          </a:ln>
        </p:spPr>
        <p:txBody>
          <a:bodyPr wrap="none" anchor="ctr"/>
          <a:lstStyle/>
          <a:p>
            <a:pPr algn="l"/>
            <a:endParaRPr lang="th-TH" sz="3200" b="1">
              <a:latin typeface="BrowalliaUPC" pitchFamily="34" charset="-34"/>
              <a:cs typeface="BrowalliaUPC" pitchFamily="34" charset="-34"/>
            </a:endParaRPr>
          </a:p>
        </p:txBody>
      </p:sp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0" y="-26988"/>
            <a:ext cx="9144000" cy="1082676"/>
            <a:chOff x="0" y="-17"/>
            <a:chExt cx="5760" cy="682"/>
          </a:xfrm>
        </p:grpSpPr>
        <p:sp>
          <p:nvSpPr>
            <p:cNvPr id="63507" name="Rectangle 24"/>
            <p:cNvSpPr>
              <a:spLocks noChangeArrowheads="1"/>
            </p:cNvSpPr>
            <p:nvPr/>
          </p:nvSpPr>
          <p:spPr bwMode="auto">
            <a:xfrm>
              <a:off x="0" y="-17"/>
              <a:ext cx="4604" cy="681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th-TH" sz="3200" b="1" i="1" dirty="0">
                  <a:solidFill>
                    <a:srgbClr val="0033CC"/>
                  </a:solidFill>
                  <a:latin typeface="BrowalliaUPC" pitchFamily="34" charset="-34"/>
                  <a:cs typeface="BrowalliaUPC" pitchFamily="34" charset="-34"/>
                </a:rPr>
                <a:t> </a:t>
              </a:r>
              <a:r>
                <a:rPr lang="th-TH" sz="3200" b="1" dirty="0">
                  <a:solidFill>
                    <a:srgbClr val="FFFF00"/>
                  </a:solidFill>
                  <a:latin typeface="BrowalliaUPC" pitchFamily="34" charset="-34"/>
                  <a:cs typeface="BrowalliaUPC" pitchFamily="34" charset="-34"/>
                </a:rPr>
                <a:t>คุณสมบัติของผู้เสนอราคา</a:t>
              </a:r>
            </a:p>
          </p:txBody>
        </p:sp>
        <p:sp>
          <p:nvSpPr>
            <p:cNvPr id="63508" name="Rectangle 25"/>
            <p:cNvSpPr>
              <a:spLocks noChangeArrowheads="1"/>
            </p:cNvSpPr>
            <p:nvPr/>
          </p:nvSpPr>
          <p:spPr bwMode="auto">
            <a:xfrm>
              <a:off x="5556" y="-17"/>
              <a:ext cx="204" cy="682"/>
            </a:xfrm>
            <a:prstGeom prst="rect">
              <a:avLst/>
            </a:prstGeom>
            <a:solidFill>
              <a:srgbClr val="99CC00">
                <a:alpha val="52156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l"/>
              <a:endParaRPr lang="th-TH" sz="3200" b="1">
                <a:latin typeface="BrowalliaUPC" pitchFamily="34" charset="-34"/>
                <a:cs typeface="BrowalliaUPC" pitchFamily="34" charset="-34"/>
              </a:endParaRPr>
            </a:p>
          </p:txBody>
        </p:sp>
        <p:sp>
          <p:nvSpPr>
            <p:cNvPr id="63509" name="Rectangle 26"/>
            <p:cNvSpPr>
              <a:spLocks noChangeArrowheads="1"/>
            </p:cNvSpPr>
            <p:nvPr/>
          </p:nvSpPr>
          <p:spPr bwMode="auto">
            <a:xfrm>
              <a:off x="4649" y="-17"/>
              <a:ext cx="454" cy="681"/>
            </a:xfrm>
            <a:prstGeom prst="rect">
              <a:avLst/>
            </a:prstGeom>
            <a:solidFill>
              <a:srgbClr val="808000">
                <a:alpha val="76862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l"/>
              <a:endParaRPr lang="th-TH" sz="3200" b="1">
                <a:latin typeface="BrowalliaUPC" pitchFamily="34" charset="-34"/>
                <a:cs typeface="BrowalliaUPC" pitchFamily="34" charset="-34"/>
              </a:endParaRPr>
            </a:p>
          </p:txBody>
        </p:sp>
        <p:sp>
          <p:nvSpPr>
            <p:cNvPr id="63510" name="Rectangle 27"/>
            <p:cNvSpPr>
              <a:spLocks noChangeArrowheads="1"/>
            </p:cNvSpPr>
            <p:nvPr/>
          </p:nvSpPr>
          <p:spPr bwMode="auto">
            <a:xfrm>
              <a:off x="5148" y="-17"/>
              <a:ext cx="363" cy="681"/>
            </a:xfrm>
            <a:prstGeom prst="rect">
              <a:avLst/>
            </a:prstGeom>
            <a:solidFill>
              <a:srgbClr val="339966">
                <a:alpha val="58038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l"/>
              <a:endParaRPr lang="th-TH" sz="3200" b="1">
                <a:latin typeface="BrowalliaUPC" pitchFamily="34" charset="-34"/>
                <a:cs typeface="BrowalliaUPC" pitchFamily="34" charset="-34"/>
              </a:endParaRPr>
            </a:p>
          </p:txBody>
        </p:sp>
        <p:pic>
          <p:nvPicPr>
            <p:cNvPr id="63511" name="Picture 14" descr="logo1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921" y="73"/>
              <a:ext cx="594" cy="5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oup 53"/>
          <p:cNvGrpSpPr>
            <a:grpSpLocks/>
          </p:cNvGrpSpPr>
          <p:nvPr/>
        </p:nvGrpSpPr>
        <p:grpSpPr bwMode="auto">
          <a:xfrm>
            <a:off x="658813" y="2349500"/>
            <a:ext cx="1681163" cy="4092576"/>
            <a:chOff x="415" y="1480"/>
            <a:chExt cx="1059" cy="2578"/>
          </a:xfrm>
        </p:grpSpPr>
        <p:grpSp>
          <p:nvGrpSpPr>
            <p:cNvPr id="4" name="Group 38"/>
            <p:cNvGrpSpPr>
              <a:grpSpLocks/>
            </p:cNvGrpSpPr>
            <p:nvPr/>
          </p:nvGrpSpPr>
          <p:grpSpPr bwMode="auto">
            <a:xfrm>
              <a:off x="415" y="3609"/>
              <a:ext cx="353" cy="449"/>
              <a:chOff x="3510" y="1252"/>
              <a:chExt cx="1096" cy="1297"/>
            </a:xfrm>
          </p:grpSpPr>
          <p:sp>
            <p:nvSpPr>
              <p:cNvPr id="136206" name="Oval 14"/>
              <p:cNvSpPr>
                <a:spLocks noChangeArrowheads="1"/>
              </p:cNvSpPr>
              <p:nvPr/>
            </p:nvSpPr>
            <p:spPr bwMode="gray">
              <a:xfrm>
                <a:off x="3510" y="1503"/>
                <a:ext cx="1096" cy="1046"/>
              </a:xfrm>
              <a:prstGeom prst="ellipse">
                <a:avLst/>
              </a:prstGeom>
              <a:gradFill rotWithShape="1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4235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th-TH" sz="3200" b="1">
                  <a:latin typeface="BrowalliaUPC" pitchFamily="34" charset="-34"/>
                  <a:cs typeface="BrowalliaUPC" pitchFamily="34" charset="-34"/>
                </a:endParaRPr>
              </a:p>
            </p:txBody>
          </p:sp>
          <p:sp>
            <p:nvSpPr>
              <p:cNvPr id="63505" name="Freeform 15"/>
              <p:cNvSpPr>
                <a:spLocks/>
              </p:cNvSpPr>
              <p:nvPr/>
            </p:nvSpPr>
            <p:spPr bwMode="gray">
              <a:xfrm>
                <a:off x="3612" y="1503"/>
                <a:ext cx="846" cy="394"/>
              </a:xfrm>
              <a:custGeom>
                <a:avLst/>
                <a:gdLst>
                  <a:gd name="T0" fmla="*/ 710 w 1321"/>
                  <a:gd name="T1" fmla="*/ 87 h 712"/>
                  <a:gd name="T2" fmla="*/ 719 w 1321"/>
                  <a:gd name="T3" fmla="*/ 97 h 712"/>
                  <a:gd name="T4" fmla="*/ 721 w 1321"/>
                  <a:gd name="T5" fmla="*/ 106 h 712"/>
                  <a:gd name="T6" fmla="*/ 718 w 1321"/>
                  <a:gd name="T7" fmla="*/ 113 h 712"/>
                  <a:gd name="T8" fmla="*/ 709 w 1321"/>
                  <a:gd name="T9" fmla="*/ 120 h 712"/>
                  <a:gd name="T10" fmla="*/ 695 w 1321"/>
                  <a:gd name="T11" fmla="*/ 127 h 712"/>
                  <a:gd name="T12" fmla="*/ 677 w 1321"/>
                  <a:gd name="T13" fmla="*/ 132 h 712"/>
                  <a:gd name="T14" fmla="*/ 653 w 1321"/>
                  <a:gd name="T15" fmla="*/ 137 h 712"/>
                  <a:gd name="T16" fmla="*/ 627 w 1321"/>
                  <a:gd name="T17" fmla="*/ 142 h 712"/>
                  <a:gd name="T18" fmla="*/ 597 w 1321"/>
                  <a:gd name="T19" fmla="*/ 146 h 712"/>
                  <a:gd name="T20" fmla="*/ 563 w 1321"/>
                  <a:gd name="T21" fmla="*/ 149 h 712"/>
                  <a:gd name="T22" fmla="*/ 528 w 1321"/>
                  <a:gd name="T23" fmla="*/ 151 h 712"/>
                  <a:gd name="T24" fmla="*/ 490 w 1321"/>
                  <a:gd name="T25" fmla="*/ 154 h 712"/>
                  <a:gd name="T26" fmla="*/ 450 w 1321"/>
                  <a:gd name="T27" fmla="*/ 155 h 712"/>
                  <a:gd name="T28" fmla="*/ 435 w 1321"/>
                  <a:gd name="T29" fmla="*/ 155 h 712"/>
                  <a:gd name="T30" fmla="*/ 260 w 1321"/>
                  <a:gd name="T31" fmla="*/ 155 h 712"/>
                  <a:gd name="T32" fmla="*/ 258 w 1321"/>
                  <a:gd name="T33" fmla="*/ 155 h 712"/>
                  <a:gd name="T34" fmla="*/ 223 w 1321"/>
                  <a:gd name="T35" fmla="*/ 155 h 712"/>
                  <a:gd name="T36" fmla="*/ 190 w 1321"/>
                  <a:gd name="T37" fmla="*/ 154 h 712"/>
                  <a:gd name="T38" fmla="*/ 159 w 1321"/>
                  <a:gd name="T39" fmla="*/ 152 h 712"/>
                  <a:gd name="T40" fmla="*/ 129 w 1321"/>
                  <a:gd name="T41" fmla="*/ 151 h 712"/>
                  <a:gd name="T42" fmla="*/ 102 w 1321"/>
                  <a:gd name="T43" fmla="*/ 148 h 712"/>
                  <a:gd name="T44" fmla="*/ 78 w 1321"/>
                  <a:gd name="T45" fmla="*/ 144 h 712"/>
                  <a:gd name="T46" fmla="*/ 55 w 1321"/>
                  <a:gd name="T47" fmla="*/ 142 h 712"/>
                  <a:gd name="T48" fmla="*/ 38 w 1321"/>
                  <a:gd name="T49" fmla="*/ 138 h 712"/>
                  <a:gd name="T50" fmla="*/ 20 w 1321"/>
                  <a:gd name="T51" fmla="*/ 133 h 712"/>
                  <a:gd name="T52" fmla="*/ 11 w 1321"/>
                  <a:gd name="T53" fmla="*/ 127 h 712"/>
                  <a:gd name="T54" fmla="*/ 4 w 1321"/>
                  <a:gd name="T55" fmla="*/ 121 h 712"/>
                  <a:gd name="T56" fmla="*/ 0 w 1321"/>
                  <a:gd name="T57" fmla="*/ 115 h 712"/>
                  <a:gd name="T58" fmla="*/ 0 w 1321"/>
                  <a:gd name="T59" fmla="*/ 114 h 712"/>
                  <a:gd name="T60" fmla="*/ 3 w 1321"/>
                  <a:gd name="T61" fmla="*/ 106 h 712"/>
                  <a:gd name="T62" fmla="*/ 10 w 1321"/>
                  <a:gd name="T63" fmla="*/ 97 h 712"/>
                  <a:gd name="T64" fmla="*/ 27 w 1321"/>
                  <a:gd name="T65" fmla="*/ 81 h 712"/>
                  <a:gd name="T66" fmla="*/ 50 w 1321"/>
                  <a:gd name="T67" fmla="*/ 65 h 712"/>
                  <a:gd name="T68" fmla="*/ 80 w 1321"/>
                  <a:gd name="T69" fmla="*/ 51 h 712"/>
                  <a:gd name="T70" fmla="*/ 111 w 1321"/>
                  <a:gd name="T71" fmla="*/ 38 h 712"/>
                  <a:gd name="T72" fmla="*/ 147 w 1321"/>
                  <a:gd name="T73" fmla="*/ 27 h 712"/>
                  <a:gd name="T74" fmla="*/ 187 w 1321"/>
                  <a:gd name="T75" fmla="*/ 18 h 712"/>
                  <a:gd name="T76" fmla="*/ 227 w 1321"/>
                  <a:gd name="T77" fmla="*/ 10 h 712"/>
                  <a:gd name="T78" fmla="*/ 272 w 1321"/>
                  <a:gd name="T79" fmla="*/ 5 h 712"/>
                  <a:gd name="T80" fmla="*/ 317 w 1321"/>
                  <a:gd name="T81" fmla="*/ 2 h 712"/>
                  <a:gd name="T82" fmla="*/ 365 w 1321"/>
                  <a:gd name="T83" fmla="*/ 0 h 712"/>
                  <a:gd name="T84" fmla="*/ 365 w 1321"/>
                  <a:gd name="T85" fmla="*/ 0 h 712"/>
                  <a:gd name="T86" fmla="*/ 414 w 1321"/>
                  <a:gd name="T87" fmla="*/ 2 h 712"/>
                  <a:gd name="T88" fmla="*/ 463 w 1321"/>
                  <a:gd name="T89" fmla="*/ 5 h 712"/>
                  <a:gd name="T90" fmla="*/ 509 w 1321"/>
                  <a:gd name="T91" fmla="*/ 11 h 712"/>
                  <a:gd name="T92" fmla="*/ 552 w 1321"/>
                  <a:gd name="T93" fmla="*/ 20 h 712"/>
                  <a:gd name="T94" fmla="*/ 591 w 1321"/>
                  <a:gd name="T95" fmla="*/ 30 h 712"/>
                  <a:gd name="T96" fmla="*/ 628 w 1321"/>
                  <a:gd name="T97" fmla="*/ 43 h 712"/>
                  <a:gd name="T98" fmla="*/ 660 w 1321"/>
                  <a:gd name="T99" fmla="*/ 56 h 712"/>
                  <a:gd name="T100" fmla="*/ 688 w 1321"/>
                  <a:gd name="T101" fmla="*/ 71 h 712"/>
                  <a:gd name="T102" fmla="*/ 710 w 1321"/>
                  <a:gd name="T103" fmla="*/ 87 h 712"/>
                  <a:gd name="T104" fmla="*/ 710 w 1321"/>
                  <a:gd name="T105" fmla="*/ 87 h 712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1321"/>
                  <a:gd name="T160" fmla="*/ 0 h 712"/>
                  <a:gd name="T161" fmla="*/ 1321 w 1321"/>
                  <a:gd name="T162" fmla="*/ 712 h 712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chemeClr val="accent2"/>
                  </a:gs>
                </a:gsLst>
                <a:lin ang="5400000" scaled="1"/>
              </a:gradFill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l"/>
                <a:endParaRPr lang="th-TH" sz="3200" b="1">
                  <a:latin typeface="BrowalliaUPC" pitchFamily="34" charset="-34"/>
                  <a:cs typeface="BrowalliaUPC" pitchFamily="34" charset="-34"/>
                </a:endParaRPr>
              </a:p>
            </p:txBody>
          </p:sp>
          <p:sp>
            <p:nvSpPr>
              <p:cNvPr id="63506" name="Text Box 16"/>
              <p:cNvSpPr txBox="1">
                <a:spLocks noChangeArrowheads="1"/>
              </p:cNvSpPr>
              <p:nvPr/>
            </p:nvSpPr>
            <p:spPr bwMode="gray">
              <a:xfrm>
                <a:off x="3665" y="1252"/>
                <a:ext cx="358" cy="1054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eaLnBrk="0" hangingPunct="0"/>
                <a:endParaRPr lang="en-US" sz="3200" b="1">
                  <a:solidFill>
                    <a:srgbClr val="FFFFFF"/>
                  </a:solidFill>
                  <a:latin typeface="BrowalliaUPC" pitchFamily="34" charset="-34"/>
                  <a:cs typeface="BrowalliaUPC" pitchFamily="34" charset="-34"/>
                </a:endParaRPr>
              </a:p>
            </p:txBody>
          </p:sp>
        </p:grpSp>
        <p:grpSp>
          <p:nvGrpSpPr>
            <p:cNvPr id="5" name="Group 21"/>
            <p:cNvGrpSpPr>
              <a:grpSpLocks/>
            </p:cNvGrpSpPr>
            <p:nvPr/>
          </p:nvGrpSpPr>
          <p:grpSpPr bwMode="auto">
            <a:xfrm>
              <a:off x="1111" y="1480"/>
              <a:ext cx="363" cy="363"/>
              <a:chOff x="2016" y="1920"/>
              <a:chExt cx="1680" cy="1680"/>
            </a:xfrm>
          </p:grpSpPr>
          <p:sp>
            <p:nvSpPr>
              <p:cNvPr id="136214" name="Oval 22"/>
              <p:cNvSpPr>
                <a:spLocks noChangeArrowheads="1"/>
              </p:cNvSpPr>
              <p:nvPr/>
            </p:nvSpPr>
            <p:spPr bwMode="gray">
              <a:xfrm>
                <a:off x="2016" y="1920"/>
                <a:ext cx="1680" cy="168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chemeClr val="folHlink">
                      <a:gamma/>
                      <a:shade val="24314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en-US" sz="3200" b="1">
                  <a:latin typeface="BrowalliaUPC" pitchFamily="34" charset="-34"/>
                  <a:cs typeface="BrowalliaUPC" pitchFamily="34" charset="-34"/>
                </a:endParaRPr>
              </a:p>
            </p:txBody>
          </p:sp>
          <p:sp>
            <p:nvSpPr>
              <p:cNvPr id="63503" name="Freeform 23"/>
              <p:cNvSpPr>
                <a:spLocks/>
              </p:cNvSpPr>
              <p:nvPr/>
            </p:nvSpPr>
            <p:spPr bwMode="gray">
              <a:xfrm>
                <a:off x="2208" y="1948"/>
                <a:ext cx="1296" cy="634"/>
              </a:xfrm>
              <a:custGeom>
                <a:avLst/>
                <a:gdLst>
                  <a:gd name="T0" fmla="*/ 1095 w 1321"/>
                  <a:gd name="T1" fmla="*/ 141 h 712"/>
                  <a:gd name="T2" fmla="*/ 1109 w 1321"/>
                  <a:gd name="T3" fmla="*/ 156 h 712"/>
                  <a:gd name="T4" fmla="*/ 1112 w 1321"/>
                  <a:gd name="T5" fmla="*/ 170 h 712"/>
                  <a:gd name="T6" fmla="*/ 1107 w 1321"/>
                  <a:gd name="T7" fmla="*/ 182 h 712"/>
                  <a:gd name="T8" fmla="*/ 1093 w 1321"/>
                  <a:gd name="T9" fmla="*/ 192 h 712"/>
                  <a:gd name="T10" fmla="*/ 1071 w 1321"/>
                  <a:gd name="T11" fmla="*/ 204 h 712"/>
                  <a:gd name="T12" fmla="*/ 1043 w 1321"/>
                  <a:gd name="T13" fmla="*/ 213 h 712"/>
                  <a:gd name="T14" fmla="*/ 1007 w 1321"/>
                  <a:gd name="T15" fmla="*/ 221 h 712"/>
                  <a:gd name="T16" fmla="*/ 966 w 1321"/>
                  <a:gd name="T17" fmla="*/ 229 h 712"/>
                  <a:gd name="T18" fmla="*/ 919 w 1321"/>
                  <a:gd name="T19" fmla="*/ 235 h 712"/>
                  <a:gd name="T20" fmla="*/ 868 w 1321"/>
                  <a:gd name="T21" fmla="*/ 240 h 712"/>
                  <a:gd name="T22" fmla="*/ 814 w 1321"/>
                  <a:gd name="T23" fmla="*/ 243 h 712"/>
                  <a:gd name="T24" fmla="*/ 754 w 1321"/>
                  <a:gd name="T25" fmla="*/ 248 h 712"/>
                  <a:gd name="T26" fmla="*/ 694 w 1321"/>
                  <a:gd name="T27" fmla="*/ 249 h 712"/>
                  <a:gd name="T28" fmla="*/ 670 w 1321"/>
                  <a:gd name="T29" fmla="*/ 250 h 712"/>
                  <a:gd name="T30" fmla="*/ 401 w 1321"/>
                  <a:gd name="T31" fmla="*/ 250 h 712"/>
                  <a:gd name="T32" fmla="*/ 397 w 1321"/>
                  <a:gd name="T33" fmla="*/ 250 h 712"/>
                  <a:gd name="T34" fmla="*/ 344 w 1321"/>
                  <a:gd name="T35" fmla="*/ 249 h 712"/>
                  <a:gd name="T36" fmla="*/ 293 w 1321"/>
                  <a:gd name="T37" fmla="*/ 248 h 712"/>
                  <a:gd name="T38" fmla="*/ 245 w 1321"/>
                  <a:gd name="T39" fmla="*/ 245 h 712"/>
                  <a:gd name="T40" fmla="*/ 199 w 1321"/>
                  <a:gd name="T41" fmla="*/ 242 h 712"/>
                  <a:gd name="T42" fmla="*/ 158 w 1321"/>
                  <a:gd name="T43" fmla="*/ 238 h 712"/>
                  <a:gd name="T44" fmla="*/ 120 w 1321"/>
                  <a:gd name="T45" fmla="*/ 232 h 712"/>
                  <a:gd name="T46" fmla="*/ 84 w 1321"/>
                  <a:gd name="T47" fmla="*/ 228 h 712"/>
                  <a:gd name="T48" fmla="*/ 58 w 1321"/>
                  <a:gd name="T49" fmla="*/ 222 h 712"/>
                  <a:gd name="T50" fmla="*/ 30 w 1321"/>
                  <a:gd name="T51" fmla="*/ 214 h 712"/>
                  <a:gd name="T52" fmla="*/ 18 w 1321"/>
                  <a:gd name="T53" fmla="*/ 205 h 712"/>
                  <a:gd name="T54" fmla="*/ 6 w 1321"/>
                  <a:gd name="T55" fmla="*/ 195 h 712"/>
                  <a:gd name="T56" fmla="*/ 0 w 1321"/>
                  <a:gd name="T57" fmla="*/ 184 h 712"/>
                  <a:gd name="T58" fmla="*/ 0 w 1321"/>
                  <a:gd name="T59" fmla="*/ 183 h 712"/>
                  <a:gd name="T60" fmla="*/ 4 w 1321"/>
                  <a:gd name="T61" fmla="*/ 170 h 712"/>
                  <a:gd name="T62" fmla="*/ 16 w 1321"/>
                  <a:gd name="T63" fmla="*/ 157 h 712"/>
                  <a:gd name="T64" fmla="*/ 42 w 1321"/>
                  <a:gd name="T65" fmla="*/ 130 h 712"/>
                  <a:gd name="T66" fmla="*/ 77 w 1321"/>
                  <a:gd name="T67" fmla="*/ 105 h 712"/>
                  <a:gd name="T68" fmla="*/ 124 w 1321"/>
                  <a:gd name="T69" fmla="*/ 83 h 712"/>
                  <a:gd name="T70" fmla="*/ 172 w 1321"/>
                  <a:gd name="T71" fmla="*/ 61 h 712"/>
                  <a:gd name="T72" fmla="*/ 227 w 1321"/>
                  <a:gd name="T73" fmla="*/ 43 h 712"/>
                  <a:gd name="T74" fmla="*/ 287 w 1321"/>
                  <a:gd name="T75" fmla="*/ 29 h 712"/>
                  <a:gd name="T76" fmla="*/ 349 w 1321"/>
                  <a:gd name="T77" fmla="*/ 16 h 712"/>
                  <a:gd name="T78" fmla="*/ 419 w 1321"/>
                  <a:gd name="T79" fmla="*/ 8 h 712"/>
                  <a:gd name="T80" fmla="*/ 489 w 1321"/>
                  <a:gd name="T81" fmla="*/ 4 h 712"/>
                  <a:gd name="T82" fmla="*/ 562 w 1321"/>
                  <a:gd name="T83" fmla="*/ 0 h 712"/>
                  <a:gd name="T84" fmla="*/ 562 w 1321"/>
                  <a:gd name="T85" fmla="*/ 0 h 712"/>
                  <a:gd name="T86" fmla="*/ 639 w 1321"/>
                  <a:gd name="T87" fmla="*/ 4 h 712"/>
                  <a:gd name="T88" fmla="*/ 713 w 1321"/>
                  <a:gd name="T89" fmla="*/ 8 h 712"/>
                  <a:gd name="T90" fmla="*/ 785 w 1321"/>
                  <a:gd name="T91" fmla="*/ 18 h 712"/>
                  <a:gd name="T92" fmla="*/ 851 w 1321"/>
                  <a:gd name="T93" fmla="*/ 32 h 712"/>
                  <a:gd name="T94" fmla="*/ 911 w 1321"/>
                  <a:gd name="T95" fmla="*/ 48 h 712"/>
                  <a:gd name="T96" fmla="*/ 967 w 1321"/>
                  <a:gd name="T97" fmla="*/ 69 h 712"/>
                  <a:gd name="T98" fmla="*/ 1017 w 1321"/>
                  <a:gd name="T99" fmla="*/ 90 h 712"/>
                  <a:gd name="T100" fmla="*/ 1060 w 1321"/>
                  <a:gd name="T101" fmla="*/ 114 h 712"/>
                  <a:gd name="T102" fmla="*/ 1095 w 1321"/>
                  <a:gd name="T103" fmla="*/ 141 h 712"/>
                  <a:gd name="T104" fmla="*/ 1095 w 1321"/>
                  <a:gd name="T105" fmla="*/ 141 h 712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1321"/>
                  <a:gd name="T160" fmla="*/ 0 h 712"/>
                  <a:gd name="T161" fmla="*/ 1321 w 1321"/>
                  <a:gd name="T162" fmla="*/ 712 h 712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chemeClr val="folHlink"/>
                  </a:gs>
                </a:gsLst>
                <a:lin ang="5400000" scaled="1"/>
              </a:gradFill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l"/>
                <a:endParaRPr lang="th-TH" sz="3200" b="1">
                  <a:latin typeface="BrowalliaUPC" pitchFamily="34" charset="-34"/>
                  <a:cs typeface="BrowalliaUPC" pitchFamily="34" charset="-34"/>
                </a:endParaRPr>
              </a:p>
            </p:txBody>
          </p:sp>
        </p:grpSp>
        <p:grpSp>
          <p:nvGrpSpPr>
            <p:cNvPr id="6" name="Group 25"/>
            <p:cNvGrpSpPr>
              <a:grpSpLocks/>
            </p:cNvGrpSpPr>
            <p:nvPr/>
          </p:nvGrpSpPr>
          <p:grpSpPr bwMode="auto">
            <a:xfrm>
              <a:off x="1111" y="1973"/>
              <a:ext cx="363" cy="564"/>
              <a:chOff x="3938" y="2025"/>
              <a:chExt cx="430" cy="681"/>
            </a:xfrm>
          </p:grpSpPr>
          <p:grpSp>
            <p:nvGrpSpPr>
              <p:cNvPr id="7" name="Group 26"/>
              <p:cNvGrpSpPr>
                <a:grpSpLocks/>
              </p:cNvGrpSpPr>
              <p:nvPr/>
            </p:nvGrpSpPr>
            <p:grpSpPr bwMode="auto">
              <a:xfrm>
                <a:off x="3938" y="2251"/>
                <a:ext cx="430" cy="455"/>
                <a:chOff x="2016" y="3021"/>
                <a:chExt cx="1680" cy="1756"/>
              </a:xfrm>
            </p:grpSpPr>
            <p:sp>
              <p:nvSpPr>
                <p:cNvPr id="136219" name="Oval 27"/>
                <p:cNvSpPr>
                  <a:spLocks noChangeArrowheads="1"/>
                </p:cNvSpPr>
                <p:nvPr/>
              </p:nvSpPr>
              <p:spPr bwMode="gray">
                <a:xfrm>
                  <a:off x="2016" y="3095"/>
                  <a:ext cx="1680" cy="1682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hlink">
                        <a:gamma/>
                        <a:shade val="62353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l">
                    <a:defRPr/>
                  </a:pPr>
                  <a:endParaRPr lang="en-US" sz="3200" b="1">
                    <a:latin typeface="BrowalliaUPC" pitchFamily="34" charset="-34"/>
                    <a:cs typeface="BrowalliaUPC" pitchFamily="34" charset="-34"/>
                  </a:endParaRPr>
                </a:p>
              </p:txBody>
            </p:sp>
            <p:sp>
              <p:nvSpPr>
                <p:cNvPr id="63501" name="Freeform 28"/>
                <p:cNvSpPr>
                  <a:spLocks/>
                </p:cNvSpPr>
                <p:nvPr/>
              </p:nvSpPr>
              <p:spPr bwMode="gray">
                <a:xfrm>
                  <a:off x="2208" y="3021"/>
                  <a:ext cx="1296" cy="638"/>
                </a:xfrm>
                <a:custGeom>
                  <a:avLst/>
                  <a:gdLst>
                    <a:gd name="T0" fmla="*/ 1095 w 1321"/>
                    <a:gd name="T1" fmla="*/ 141 h 712"/>
                    <a:gd name="T2" fmla="*/ 1109 w 1321"/>
                    <a:gd name="T3" fmla="*/ 156 h 712"/>
                    <a:gd name="T4" fmla="*/ 1112 w 1321"/>
                    <a:gd name="T5" fmla="*/ 170 h 712"/>
                    <a:gd name="T6" fmla="*/ 1107 w 1321"/>
                    <a:gd name="T7" fmla="*/ 182 h 712"/>
                    <a:gd name="T8" fmla="*/ 1093 w 1321"/>
                    <a:gd name="T9" fmla="*/ 192 h 712"/>
                    <a:gd name="T10" fmla="*/ 1071 w 1321"/>
                    <a:gd name="T11" fmla="*/ 204 h 712"/>
                    <a:gd name="T12" fmla="*/ 1043 w 1321"/>
                    <a:gd name="T13" fmla="*/ 213 h 712"/>
                    <a:gd name="T14" fmla="*/ 1007 w 1321"/>
                    <a:gd name="T15" fmla="*/ 221 h 712"/>
                    <a:gd name="T16" fmla="*/ 966 w 1321"/>
                    <a:gd name="T17" fmla="*/ 229 h 712"/>
                    <a:gd name="T18" fmla="*/ 919 w 1321"/>
                    <a:gd name="T19" fmla="*/ 235 h 712"/>
                    <a:gd name="T20" fmla="*/ 868 w 1321"/>
                    <a:gd name="T21" fmla="*/ 240 h 712"/>
                    <a:gd name="T22" fmla="*/ 814 w 1321"/>
                    <a:gd name="T23" fmla="*/ 243 h 712"/>
                    <a:gd name="T24" fmla="*/ 754 w 1321"/>
                    <a:gd name="T25" fmla="*/ 248 h 712"/>
                    <a:gd name="T26" fmla="*/ 694 w 1321"/>
                    <a:gd name="T27" fmla="*/ 249 h 712"/>
                    <a:gd name="T28" fmla="*/ 670 w 1321"/>
                    <a:gd name="T29" fmla="*/ 250 h 712"/>
                    <a:gd name="T30" fmla="*/ 401 w 1321"/>
                    <a:gd name="T31" fmla="*/ 250 h 712"/>
                    <a:gd name="T32" fmla="*/ 397 w 1321"/>
                    <a:gd name="T33" fmla="*/ 250 h 712"/>
                    <a:gd name="T34" fmla="*/ 344 w 1321"/>
                    <a:gd name="T35" fmla="*/ 249 h 712"/>
                    <a:gd name="T36" fmla="*/ 293 w 1321"/>
                    <a:gd name="T37" fmla="*/ 248 h 712"/>
                    <a:gd name="T38" fmla="*/ 245 w 1321"/>
                    <a:gd name="T39" fmla="*/ 245 h 712"/>
                    <a:gd name="T40" fmla="*/ 199 w 1321"/>
                    <a:gd name="T41" fmla="*/ 242 h 712"/>
                    <a:gd name="T42" fmla="*/ 158 w 1321"/>
                    <a:gd name="T43" fmla="*/ 238 h 712"/>
                    <a:gd name="T44" fmla="*/ 120 w 1321"/>
                    <a:gd name="T45" fmla="*/ 232 h 712"/>
                    <a:gd name="T46" fmla="*/ 84 w 1321"/>
                    <a:gd name="T47" fmla="*/ 228 h 712"/>
                    <a:gd name="T48" fmla="*/ 58 w 1321"/>
                    <a:gd name="T49" fmla="*/ 222 h 712"/>
                    <a:gd name="T50" fmla="*/ 30 w 1321"/>
                    <a:gd name="T51" fmla="*/ 214 h 712"/>
                    <a:gd name="T52" fmla="*/ 18 w 1321"/>
                    <a:gd name="T53" fmla="*/ 205 h 712"/>
                    <a:gd name="T54" fmla="*/ 6 w 1321"/>
                    <a:gd name="T55" fmla="*/ 195 h 712"/>
                    <a:gd name="T56" fmla="*/ 0 w 1321"/>
                    <a:gd name="T57" fmla="*/ 184 h 712"/>
                    <a:gd name="T58" fmla="*/ 0 w 1321"/>
                    <a:gd name="T59" fmla="*/ 183 h 712"/>
                    <a:gd name="T60" fmla="*/ 4 w 1321"/>
                    <a:gd name="T61" fmla="*/ 170 h 712"/>
                    <a:gd name="T62" fmla="*/ 16 w 1321"/>
                    <a:gd name="T63" fmla="*/ 157 h 712"/>
                    <a:gd name="T64" fmla="*/ 42 w 1321"/>
                    <a:gd name="T65" fmla="*/ 130 h 712"/>
                    <a:gd name="T66" fmla="*/ 77 w 1321"/>
                    <a:gd name="T67" fmla="*/ 105 h 712"/>
                    <a:gd name="T68" fmla="*/ 124 w 1321"/>
                    <a:gd name="T69" fmla="*/ 83 h 712"/>
                    <a:gd name="T70" fmla="*/ 172 w 1321"/>
                    <a:gd name="T71" fmla="*/ 61 h 712"/>
                    <a:gd name="T72" fmla="*/ 227 w 1321"/>
                    <a:gd name="T73" fmla="*/ 43 h 712"/>
                    <a:gd name="T74" fmla="*/ 287 w 1321"/>
                    <a:gd name="T75" fmla="*/ 29 h 712"/>
                    <a:gd name="T76" fmla="*/ 349 w 1321"/>
                    <a:gd name="T77" fmla="*/ 16 h 712"/>
                    <a:gd name="T78" fmla="*/ 419 w 1321"/>
                    <a:gd name="T79" fmla="*/ 8 h 712"/>
                    <a:gd name="T80" fmla="*/ 489 w 1321"/>
                    <a:gd name="T81" fmla="*/ 4 h 712"/>
                    <a:gd name="T82" fmla="*/ 562 w 1321"/>
                    <a:gd name="T83" fmla="*/ 0 h 712"/>
                    <a:gd name="T84" fmla="*/ 562 w 1321"/>
                    <a:gd name="T85" fmla="*/ 0 h 712"/>
                    <a:gd name="T86" fmla="*/ 639 w 1321"/>
                    <a:gd name="T87" fmla="*/ 4 h 712"/>
                    <a:gd name="T88" fmla="*/ 713 w 1321"/>
                    <a:gd name="T89" fmla="*/ 8 h 712"/>
                    <a:gd name="T90" fmla="*/ 785 w 1321"/>
                    <a:gd name="T91" fmla="*/ 18 h 712"/>
                    <a:gd name="T92" fmla="*/ 851 w 1321"/>
                    <a:gd name="T93" fmla="*/ 32 h 712"/>
                    <a:gd name="T94" fmla="*/ 911 w 1321"/>
                    <a:gd name="T95" fmla="*/ 48 h 712"/>
                    <a:gd name="T96" fmla="*/ 967 w 1321"/>
                    <a:gd name="T97" fmla="*/ 69 h 712"/>
                    <a:gd name="T98" fmla="*/ 1017 w 1321"/>
                    <a:gd name="T99" fmla="*/ 90 h 712"/>
                    <a:gd name="T100" fmla="*/ 1060 w 1321"/>
                    <a:gd name="T101" fmla="*/ 114 h 712"/>
                    <a:gd name="T102" fmla="*/ 1095 w 1321"/>
                    <a:gd name="T103" fmla="*/ 141 h 712"/>
                    <a:gd name="T104" fmla="*/ 1095 w 1321"/>
                    <a:gd name="T105" fmla="*/ 141 h 712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1321"/>
                    <a:gd name="T160" fmla="*/ 0 h 712"/>
                    <a:gd name="T161" fmla="*/ 1321 w 1321"/>
                    <a:gd name="T162" fmla="*/ 712 h 712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1321" h="712">
                      <a:moveTo>
                        <a:pt x="1301" y="401"/>
                      </a:moveTo>
                      <a:lnTo>
                        <a:pt x="1317" y="442"/>
                      </a:lnTo>
                      <a:lnTo>
                        <a:pt x="1321" y="481"/>
                      </a:lnTo>
                      <a:lnTo>
                        <a:pt x="1315" y="516"/>
                      </a:lnTo>
                      <a:lnTo>
                        <a:pt x="1298" y="550"/>
                      </a:lnTo>
                      <a:lnTo>
                        <a:pt x="1272" y="579"/>
                      </a:lnTo>
                      <a:lnTo>
                        <a:pt x="1239" y="604"/>
                      </a:lnTo>
                      <a:lnTo>
                        <a:pt x="1196" y="628"/>
                      </a:lnTo>
                      <a:lnTo>
                        <a:pt x="1147" y="649"/>
                      </a:lnTo>
                      <a:lnTo>
                        <a:pt x="1092" y="667"/>
                      </a:lnTo>
                      <a:lnTo>
                        <a:pt x="1031" y="683"/>
                      </a:lnTo>
                      <a:lnTo>
                        <a:pt x="967" y="694"/>
                      </a:lnTo>
                      <a:lnTo>
                        <a:pt x="896" y="704"/>
                      </a:lnTo>
                      <a:lnTo>
                        <a:pt x="824" y="710"/>
                      </a:lnTo>
                      <a:lnTo>
                        <a:pt x="795" y="712"/>
                      </a:lnTo>
                      <a:lnTo>
                        <a:pt x="476" y="712"/>
                      </a:lnTo>
                      <a:lnTo>
                        <a:pt x="472" y="712"/>
                      </a:lnTo>
                      <a:lnTo>
                        <a:pt x="409" y="708"/>
                      </a:lnTo>
                      <a:lnTo>
                        <a:pt x="348" y="704"/>
                      </a:lnTo>
                      <a:lnTo>
                        <a:pt x="290" y="696"/>
                      </a:lnTo>
                      <a:lnTo>
                        <a:pt x="235" y="689"/>
                      </a:lnTo>
                      <a:lnTo>
                        <a:pt x="186" y="677"/>
                      </a:lnTo>
                      <a:lnTo>
                        <a:pt x="141" y="663"/>
                      </a:lnTo>
                      <a:lnTo>
                        <a:pt x="102" y="648"/>
                      </a:lnTo>
                      <a:lnTo>
                        <a:pt x="67" y="630"/>
                      </a:lnTo>
                      <a:lnTo>
                        <a:pt x="39" y="608"/>
                      </a:lnTo>
                      <a:lnTo>
                        <a:pt x="18" y="583"/>
                      </a:lnTo>
                      <a:lnTo>
                        <a:pt x="6" y="554"/>
                      </a:lnTo>
                      <a:lnTo>
                        <a:pt x="0" y="524"/>
                      </a:lnTo>
                      <a:lnTo>
                        <a:pt x="0" y="520"/>
                      </a:lnTo>
                      <a:lnTo>
                        <a:pt x="4" y="487"/>
                      </a:lnTo>
                      <a:lnTo>
                        <a:pt x="16" y="446"/>
                      </a:lnTo>
                      <a:lnTo>
                        <a:pt x="51" y="370"/>
                      </a:lnTo>
                      <a:lnTo>
                        <a:pt x="94" y="299"/>
                      </a:lnTo>
                      <a:lnTo>
                        <a:pt x="147" y="235"/>
                      </a:lnTo>
                      <a:lnTo>
                        <a:pt x="204" y="176"/>
                      </a:lnTo>
                      <a:lnTo>
                        <a:pt x="270" y="125"/>
                      </a:lnTo>
                      <a:lnTo>
                        <a:pt x="341" y="82"/>
                      </a:lnTo>
                      <a:lnTo>
                        <a:pt x="415" y="47"/>
                      </a:lnTo>
                      <a:lnTo>
                        <a:pt x="497" y="21"/>
                      </a:lnTo>
                      <a:lnTo>
                        <a:pt x="581" y="6"/>
                      </a:lnTo>
                      <a:lnTo>
                        <a:pt x="667" y="0"/>
                      </a:lnTo>
                      <a:lnTo>
                        <a:pt x="759" y="6"/>
                      </a:lnTo>
                      <a:lnTo>
                        <a:pt x="847" y="23"/>
                      </a:lnTo>
                      <a:lnTo>
                        <a:pt x="932" y="53"/>
                      </a:lnTo>
                      <a:lnTo>
                        <a:pt x="1010" y="90"/>
                      </a:lnTo>
                      <a:lnTo>
                        <a:pt x="1082" y="137"/>
                      </a:lnTo>
                      <a:lnTo>
                        <a:pt x="1149" y="194"/>
                      </a:lnTo>
                      <a:lnTo>
                        <a:pt x="1208" y="256"/>
                      </a:lnTo>
                      <a:lnTo>
                        <a:pt x="1258" y="325"/>
                      </a:lnTo>
                      <a:lnTo>
                        <a:pt x="1301" y="40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100000">
                      <a:schemeClr val="hlink"/>
                    </a:gs>
                  </a:gsLst>
                  <a:lin ang="5400000" scaled="1"/>
                </a:gradFill>
                <a:ln w="0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l"/>
                  <a:endParaRPr lang="th-TH" sz="3200" b="1">
                    <a:latin typeface="BrowalliaUPC" pitchFamily="34" charset="-34"/>
                    <a:cs typeface="BrowalliaUPC" pitchFamily="34" charset="-34"/>
                  </a:endParaRPr>
                </a:p>
              </p:txBody>
            </p:sp>
          </p:grpSp>
          <p:sp>
            <p:nvSpPr>
              <p:cNvPr id="63499" name="Text Box 29"/>
              <p:cNvSpPr txBox="1">
                <a:spLocks noChangeArrowheads="1"/>
              </p:cNvSpPr>
              <p:nvPr/>
            </p:nvSpPr>
            <p:spPr bwMode="gray">
              <a:xfrm>
                <a:off x="4086" y="2025"/>
                <a:ext cx="137" cy="443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l" eaLnBrk="0" hangingPunct="0"/>
                <a:endParaRPr lang="en-US" sz="3200" b="1">
                  <a:solidFill>
                    <a:srgbClr val="FFFFFF"/>
                  </a:solidFill>
                  <a:latin typeface="BrowalliaUPC" pitchFamily="34" charset="-34"/>
                  <a:cs typeface="BrowalliaUPC" pitchFamily="34" charset="-34"/>
                </a:endParaRPr>
              </a:p>
            </p:txBody>
          </p:sp>
        </p:grpSp>
      </p:grpSp>
    </p:spTree>
    <p:extLst>
      <p:ext uri="{BB962C8B-B14F-4D97-AF65-F5344CB8AC3E}">
        <p14:creationId xmlns="" xmlns:p14="http://schemas.microsoft.com/office/powerpoint/2010/main" val="2070703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04852"/>
          </a:xfrm>
          <a:solidFill>
            <a:srgbClr val="0000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/>
          </a:bodyPr>
          <a:lstStyle/>
          <a:p>
            <a:pPr algn="ctr"/>
            <a:r>
              <a:rPr lang="th-TH" sz="5400" b="1" dirty="0" smtClean="0">
                <a:solidFill>
                  <a:schemeClr val="bg1"/>
                </a:solidFill>
                <a:latin typeface="Browallia New" pitchFamily="34" charset="-34"/>
                <a:cs typeface="Browallia New" pitchFamily="34" charset="-34"/>
              </a:rPr>
              <a:t>เงื่อนไขในการจัดหา</a:t>
            </a:r>
            <a:endParaRPr lang="th-TH" sz="5400" b="1" dirty="0">
              <a:solidFill>
                <a:schemeClr val="bg1"/>
              </a:solidFill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4" name="มนมุมสี่เหลี่ยมด้านเดียวกัน 3"/>
          <p:cNvSpPr/>
          <p:nvPr/>
        </p:nvSpPr>
        <p:spPr>
          <a:xfrm>
            <a:off x="500034" y="1500174"/>
            <a:ext cx="2643206" cy="1214446"/>
          </a:xfrm>
          <a:prstGeom prst="round2Same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800" b="1" dirty="0" smtClean="0">
                <a:solidFill>
                  <a:schemeClr val="tx1"/>
                </a:solidFill>
                <a:latin typeface="Browallia New" pitchFamily="34" charset="-34"/>
                <a:cs typeface="Browallia New" pitchFamily="34" charset="-34"/>
              </a:rPr>
              <a:t>ดุลยพินิจ</a:t>
            </a:r>
          </a:p>
          <a:p>
            <a:pPr algn="ctr"/>
            <a:r>
              <a:rPr lang="th-TH" sz="2800" b="1" dirty="0" smtClean="0">
                <a:solidFill>
                  <a:schemeClr val="tx1"/>
                </a:solidFill>
                <a:latin typeface="Browallia New" pitchFamily="34" charset="-34"/>
                <a:cs typeface="Browallia New" pitchFamily="34" charset="-34"/>
              </a:rPr>
              <a:t>ของหน่วยงาน</a:t>
            </a:r>
            <a:endParaRPr lang="th-TH" sz="2800" b="1" dirty="0">
              <a:solidFill>
                <a:schemeClr val="tx1"/>
              </a:solidFill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5" name="มนมุมสี่เหลี่ยมด้านเดียวกัน 4"/>
          <p:cNvSpPr/>
          <p:nvPr/>
        </p:nvSpPr>
        <p:spPr>
          <a:xfrm>
            <a:off x="3286116" y="1500174"/>
            <a:ext cx="2643206" cy="1214446"/>
          </a:xfrm>
          <a:prstGeom prst="round2Same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800" b="1" dirty="0" smtClean="0">
                <a:solidFill>
                  <a:schemeClr val="tx1"/>
                </a:solidFill>
                <a:latin typeface="Browallia New" pitchFamily="34" charset="-34"/>
                <a:cs typeface="Browallia New" pitchFamily="34" charset="-34"/>
              </a:rPr>
              <a:t>ระเบียบฯ </a:t>
            </a:r>
            <a:r>
              <a:rPr lang="en-US" sz="2800" b="1" dirty="0" smtClean="0">
                <a:solidFill>
                  <a:schemeClr val="tx1"/>
                </a:solidFill>
                <a:latin typeface="Browallia New" pitchFamily="34" charset="-34"/>
                <a:cs typeface="Browallia New" pitchFamily="34" charset="-34"/>
              </a:rPr>
              <a:t>+ </a:t>
            </a:r>
            <a:r>
              <a:rPr lang="th-TH" sz="2800" b="1" dirty="0" smtClean="0">
                <a:solidFill>
                  <a:schemeClr val="tx1"/>
                </a:solidFill>
                <a:latin typeface="Browallia New" pitchFamily="34" charset="-34"/>
                <a:cs typeface="Browallia New" pitchFamily="34" charset="-34"/>
              </a:rPr>
              <a:t>หนังสือเวียน</a:t>
            </a:r>
            <a:endParaRPr lang="th-TH" sz="2800" b="1" dirty="0">
              <a:solidFill>
                <a:schemeClr val="tx1"/>
              </a:solidFill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6" name="มนมุมสี่เหลี่ยมด้านเดียวกัน 5"/>
          <p:cNvSpPr/>
          <p:nvPr/>
        </p:nvSpPr>
        <p:spPr>
          <a:xfrm>
            <a:off x="6072198" y="1500174"/>
            <a:ext cx="2643206" cy="1214446"/>
          </a:xfrm>
          <a:prstGeom prst="round2Same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800" b="1" dirty="0" smtClean="0">
                <a:solidFill>
                  <a:schemeClr val="tx1"/>
                </a:solidFill>
                <a:latin typeface="Browallia New" pitchFamily="34" charset="-34"/>
                <a:cs typeface="Browallia New" pitchFamily="34" charset="-34"/>
              </a:rPr>
              <a:t>กฎหมาย</a:t>
            </a:r>
          </a:p>
          <a:p>
            <a:pPr algn="ctr"/>
            <a:r>
              <a:rPr lang="th-TH" sz="2800" b="1" dirty="0" smtClean="0">
                <a:solidFill>
                  <a:schemeClr val="tx1"/>
                </a:solidFill>
                <a:latin typeface="Browallia New" pitchFamily="34" charset="-34"/>
                <a:cs typeface="Browallia New" pitchFamily="34" charset="-34"/>
              </a:rPr>
              <a:t>ที่เกี่ยวข้อง</a:t>
            </a:r>
            <a:endParaRPr lang="th-TH" sz="2800" b="1" dirty="0">
              <a:solidFill>
                <a:schemeClr val="tx1"/>
              </a:solidFill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500034" y="2857496"/>
            <a:ext cx="2643206" cy="385765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l">
              <a:buFontTx/>
              <a:buChar char="-"/>
            </a:pPr>
            <a:r>
              <a:rPr lang="th-TH" b="1" dirty="0" smtClean="0">
                <a:latin typeface="Browallia New" pitchFamily="34" charset="-34"/>
                <a:cs typeface="Browallia New" pitchFamily="34" charset="-34"/>
              </a:rPr>
              <a:t> การพิจารณาราคารวม / ราคาต่อรายการ / ราคา</a:t>
            </a:r>
          </a:p>
          <a:p>
            <a:pPr algn="l"/>
            <a:r>
              <a:rPr lang="th-TH" b="1" dirty="0" smtClean="0">
                <a:latin typeface="Browallia New" pitchFamily="34" charset="-34"/>
                <a:cs typeface="Browallia New" pitchFamily="34" charset="-34"/>
              </a:rPr>
              <a:t>ต่อหน่วย</a:t>
            </a:r>
          </a:p>
          <a:p>
            <a:pPr algn="l">
              <a:buFontTx/>
              <a:buChar char="-"/>
            </a:pPr>
            <a:r>
              <a:rPr lang="th-TH" b="1" dirty="0" smtClean="0">
                <a:latin typeface="Browallia New" pitchFamily="34" charset="-34"/>
                <a:cs typeface="Browallia New" pitchFamily="34" charset="-34"/>
              </a:rPr>
              <a:t> การยืนราคา</a:t>
            </a:r>
          </a:p>
          <a:p>
            <a:pPr algn="l">
              <a:buFontTx/>
              <a:buChar char="-"/>
            </a:pPr>
            <a:r>
              <a:rPr lang="th-TH" b="1" dirty="0" smtClean="0">
                <a:latin typeface="Browallia New" pitchFamily="34" charset="-34"/>
                <a:cs typeface="Browallia New" pitchFamily="34" charset="-34"/>
              </a:rPr>
              <a:t> การให้หรือขายเอกสาร / แบบรูป</a:t>
            </a:r>
          </a:p>
          <a:p>
            <a:pPr algn="l">
              <a:buFontTx/>
              <a:buChar char="-"/>
            </a:pPr>
            <a:r>
              <a:rPr lang="th-TH" b="1" dirty="0" smtClean="0">
                <a:latin typeface="Browallia New" pitchFamily="34" charset="-34"/>
                <a:cs typeface="Browallia New" pitchFamily="34" charset="-34"/>
              </a:rPr>
              <a:t> ระยะเวลาเข้าทำสัญญา</a:t>
            </a:r>
          </a:p>
          <a:p>
            <a:pPr algn="l">
              <a:buFontTx/>
              <a:buChar char="-"/>
            </a:pPr>
            <a:r>
              <a:rPr lang="th-TH" b="1" dirty="0" smtClean="0">
                <a:latin typeface="Browallia New" pitchFamily="34" charset="-34"/>
                <a:cs typeface="Browallia New" pitchFamily="34" charset="-34"/>
              </a:rPr>
              <a:t> การแบ่งงวดงาน/เงิน</a:t>
            </a:r>
          </a:p>
          <a:p>
            <a:pPr algn="l">
              <a:buFontTx/>
              <a:buChar char="-"/>
            </a:pPr>
            <a:r>
              <a:rPr lang="th-TH" b="1" dirty="0" smtClean="0">
                <a:latin typeface="Browallia New" pitchFamily="34" charset="-34"/>
                <a:cs typeface="Browallia New" pitchFamily="34" charset="-34"/>
              </a:rPr>
              <a:t> การส่งมอบงานข้ามงวด</a:t>
            </a:r>
          </a:p>
          <a:p>
            <a:pPr algn="ctr"/>
            <a:r>
              <a:rPr lang="th-TH" b="1" dirty="0" smtClean="0">
                <a:latin typeface="Browallia New" pitchFamily="34" charset="-34"/>
                <a:cs typeface="Browallia New" pitchFamily="34" charset="-34"/>
              </a:rPr>
              <a:t>ฯลฯ</a:t>
            </a:r>
            <a:endParaRPr lang="th-TH" b="1" dirty="0"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3286116" y="2857496"/>
            <a:ext cx="2643206" cy="385765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l">
              <a:buFontTx/>
              <a:buChar char="-"/>
            </a:pPr>
            <a:r>
              <a:rPr lang="th-TH" b="1" dirty="0" smtClean="0">
                <a:latin typeface="Browallia New" pitchFamily="34" charset="-34"/>
                <a:cs typeface="Browallia New" pitchFamily="34" charset="-34"/>
              </a:rPr>
              <a:t> ค่าปรับ</a:t>
            </a:r>
          </a:p>
          <a:p>
            <a:pPr algn="l">
              <a:buFontTx/>
              <a:buChar char="-"/>
            </a:pPr>
            <a:r>
              <a:rPr lang="th-TH" b="1" dirty="0" smtClean="0">
                <a:latin typeface="Browallia New" pitchFamily="34" charset="-34"/>
                <a:cs typeface="Browallia New" pitchFamily="34" charset="-34"/>
              </a:rPr>
              <a:t> การประกันความชำรุดบกพร่อง</a:t>
            </a:r>
          </a:p>
          <a:p>
            <a:pPr algn="l">
              <a:buFontTx/>
              <a:buChar char="-"/>
            </a:pPr>
            <a:r>
              <a:rPr lang="th-TH" b="1" dirty="0" smtClean="0">
                <a:latin typeface="Browallia New" pitchFamily="34" charset="-34"/>
                <a:cs typeface="Browallia New" pitchFamily="34" charset="-34"/>
              </a:rPr>
              <a:t> การจ่ายเงินล่วงหน้า</a:t>
            </a:r>
          </a:p>
          <a:p>
            <a:pPr algn="l">
              <a:buFontTx/>
              <a:buChar char="-"/>
            </a:pPr>
            <a:r>
              <a:rPr lang="th-TH" b="1" dirty="0" smtClean="0">
                <a:latin typeface="Browallia New" pitchFamily="34" charset="-34"/>
                <a:cs typeface="Browallia New" pitchFamily="34" charset="-34"/>
              </a:rPr>
              <a:t> หลักประกัน</a:t>
            </a:r>
          </a:p>
          <a:p>
            <a:pPr algn="l">
              <a:buFontTx/>
              <a:buChar char="-"/>
            </a:pPr>
            <a:r>
              <a:rPr lang="th-TH" b="1" dirty="0" smtClean="0">
                <a:latin typeface="Browallia New" pitchFamily="34" charset="-34"/>
                <a:cs typeface="Browallia New" pitchFamily="34" charset="-34"/>
              </a:rPr>
              <a:t> การยึดหลักประกันซอง</a:t>
            </a:r>
          </a:p>
          <a:p>
            <a:pPr algn="l">
              <a:buFontTx/>
              <a:buChar char="-"/>
            </a:pPr>
            <a:r>
              <a:rPr lang="th-TH" b="1" dirty="0" smtClean="0">
                <a:latin typeface="Browallia New" pitchFamily="34" charset="-34"/>
                <a:cs typeface="Browallia New" pitchFamily="34" charset="-34"/>
              </a:rPr>
              <a:t> เงื่อนไขตามตัวอย่างเอกสารประกวดราคา ของ </a:t>
            </a:r>
            <a:r>
              <a:rPr lang="th-TH" b="1" dirty="0" err="1" smtClean="0">
                <a:latin typeface="Browallia New" pitchFamily="34" charset="-34"/>
                <a:cs typeface="Browallia New" pitchFamily="34" charset="-34"/>
              </a:rPr>
              <a:t>กวพ.</a:t>
            </a:r>
            <a:r>
              <a:rPr lang="th-TH" b="1" dirty="0" smtClean="0">
                <a:latin typeface="Browallia New" pitchFamily="34" charset="-34"/>
                <a:cs typeface="Browallia New" pitchFamily="34" charset="-34"/>
              </a:rPr>
              <a:t> / </a:t>
            </a:r>
            <a:r>
              <a:rPr lang="th-TH" b="1" dirty="0" err="1" smtClean="0">
                <a:latin typeface="Browallia New" pitchFamily="34" charset="-34"/>
                <a:cs typeface="Browallia New" pitchFamily="34" charset="-34"/>
              </a:rPr>
              <a:t>กว</a:t>
            </a:r>
            <a:r>
              <a:rPr lang="th-TH" b="1" dirty="0" smtClean="0">
                <a:latin typeface="Browallia New" pitchFamily="34" charset="-34"/>
                <a:cs typeface="Browallia New" pitchFamily="34" charset="-34"/>
              </a:rPr>
              <a:t>พ.อ.</a:t>
            </a:r>
          </a:p>
          <a:p>
            <a:pPr algn="ctr"/>
            <a:r>
              <a:rPr lang="th-TH" b="1" dirty="0" smtClean="0">
                <a:latin typeface="Browallia New" pitchFamily="34" charset="-34"/>
                <a:cs typeface="Browallia New" pitchFamily="34" charset="-34"/>
              </a:rPr>
              <a:t>ฯลฯ</a:t>
            </a:r>
            <a:endParaRPr lang="th-TH" b="1" dirty="0"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6072198" y="2857496"/>
            <a:ext cx="2643206" cy="385765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l">
              <a:buFontTx/>
              <a:buChar char="-"/>
            </a:pPr>
            <a:r>
              <a:rPr lang="th-TH" b="1" dirty="0" smtClean="0">
                <a:latin typeface="Browallia New" pitchFamily="34" charset="-34"/>
                <a:cs typeface="Browallia New" pitchFamily="34" charset="-34"/>
              </a:rPr>
              <a:t> วิธีการรับจ่ายเงิน ตามประกาศ </a:t>
            </a:r>
            <a:r>
              <a:rPr lang="th-TH" b="1" dirty="0" err="1" smtClean="0">
                <a:latin typeface="Browallia New" pitchFamily="34" charset="-34"/>
                <a:cs typeface="Browallia New" pitchFamily="34" charset="-34"/>
              </a:rPr>
              <a:t>ปปช.</a:t>
            </a:r>
            <a:endParaRPr lang="th-TH" b="1" dirty="0" smtClean="0">
              <a:latin typeface="Browallia New" pitchFamily="34" charset="-34"/>
              <a:cs typeface="Browallia New" pitchFamily="34" charset="-34"/>
            </a:endParaRPr>
          </a:p>
          <a:p>
            <a:pPr algn="l">
              <a:buFontTx/>
              <a:buChar char="-"/>
            </a:pPr>
            <a:r>
              <a:rPr lang="th-TH" b="1" dirty="0" smtClean="0">
                <a:latin typeface="Browallia New" pitchFamily="34" charset="-34"/>
                <a:cs typeface="Browallia New" pitchFamily="34" charset="-34"/>
              </a:rPr>
              <a:t> งวดงาน/เงินต้องสัมพันธ์กัน</a:t>
            </a:r>
          </a:p>
          <a:p>
            <a:pPr algn="ctr"/>
            <a:r>
              <a:rPr lang="th-TH" b="1" dirty="0" smtClean="0">
                <a:latin typeface="Browallia New" pitchFamily="34" charset="-34"/>
                <a:cs typeface="Browallia New" pitchFamily="34" charset="-34"/>
              </a:rPr>
              <a:t>ฯลฯ</a:t>
            </a:r>
          </a:p>
          <a:p>
            <a:pPr algn="l"/>
            <a:endParaRPr lang="th-TH" b="1" dirty="0" smtClean="0">
              <a:latin typeface="Browallia New" pitchFamily="34" charset="-34"/>
              <a:cs typeface="Browallia New" pitchFamily="34" charset="-34"/>
            </a:endParaRPr>
          </a:p>
          <a:p>
            <a:pPr algn="l"/>
            <a:endParaRPr lang="th-TH" b="1" dirty="0" smtClean="0">
              <a:latin typeface="Browallia New" pitchFamily="34" charset="-34"/>
              <a:cs typeface="Browallia New" pitchFamily="34" charset="-34"/>
            </a:endParaRPr>
          </a:p>
          <a:p>
            <a:pPr algn="l"/>
            <a:endParaRPr lang="th-TH" b="1" dirty="0" smtClean="0">
              <a:latin typeface="Browallia New" pitchFamily="34" charset="-34"/>
              <a:cs typeface="Browallia New" pitchFamily="34" charset="-34"/>
            </a:endParaRPr>
          </a:p>
          <a:p>
            <a:pPr algn="l"/>
            <a:endParaRPr lang="th-TH" b="1" dirty="0">
              <a:latin typeface="Browallia New" pitchFamily="34" charset="-34"/>
              <a:cs typeface="Browallia New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  <a:gradFill rotWithShape="1">
            <a:gsLst>
              <a:gs pos="0">
                <a:srgbClr val="3366FF"/>
              </a:gs>
              <a:gs pos="100000">
                <a:srgbClr val="3366FF">
                  <a:gamma/>
                  <a:shade val="46275"/>
                  <a:invGamma/>
                </a:srgbClr>
              </a:gs>
            </a:gsLst>
            <a:lin ang="5400000" scaled="1"/>
          </a:gradFill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th-TH" sz="320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มติ ครม. เกี่ยวกับการจัดซื้อจัดจ้าง</a:t>
            </a:r>
            <a:br>
              <a:rPr lang="th-TH" sz="320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</a:br>
            <a:r>
              <a:rPr lang="th-TH" sz="320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ในมิติด้านการป้องกันหรือลดโอกาสในการสมยอมกันในการเสนอราคา</a:t>
            </a:r>
          </a:p>
        </p:txBody>
      </p:sp>
      <p:sp>
        <p:nvSpPr>
          <p:cNvPr id="59394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801DC776-AD1E-4841-9288-5099EED85918}" type="slidenum">
              <a:rPr lang="en-US"/>
              <a:pPr/>
              <a:t>44</a:t>
            </a:fld>
            <a:endParaRPr lang="th-TH"/>
          </a:p>
        </p:txBody>
      </p:sp>
      <p:sp>
        <p:nvSpPr>
          <p:cNvPr id="59396" name="Rectangle 4"/>
          <p:cNvSpPr>
            <a:spLocks noChangeArrowheads="1"/>
          </p:cNvSpPr>
          <p:nvPr/>
        </p:nvSpPr>
        <p:spPr bwMode="auto">
          <a:xfrm>
            <a:off x="2209800" y="1371600"/>
            <a:ext cx="1219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th-TH" b="1"/>
              <a:t> </a:t>
            </a:r>
            <a:r>
              <a:rPr lang="th-TH" b="1">
                <a:cs typeface="EucrosiaUPC" pitchFamily="18" charset="-34"/>
              </a:rPr>
              <a:t>28 ธ.ค. 36</a:t>
            </a:r>
          </a:p>
        </p:txBody>
      </p:sp>
      <p:sp>
        <p:nvSpPr>
          <p:cNvPr id="59397" name="Rectangle 5"/>
          <p:cNvSpPr>
            <a:spLocks noChangeArrowheads="1"/>
          </p:cNvSpPr>
          <p:nvPr/>
        </p:nvSpPr>
        <p:spPr bwMode="auto">
          <a:xfrm>
            <a:off x="5105400" y="1371600"/>
            <a:ext cx="3276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th-TH" b="1">
                <a:cs typeface="EucrosiaUPC" pitchFamily="18" charset="-34"/>
              </a:rPr>
              <a:t>ที่ นร </a:t>
            </a:r>
            <a:r>
              <a:rPr lang="en-US" b="1">
                <a:cs typeface="EucrosiaUPC" pitchFamily="18" charset="-34"/>
              </a:rPr>
              <a:t>0202</a:t>
            </a:r>
            <a:r>
              <a:rPr lang="th-TH" b="1">
                <a:cs typeface="EucrosiaUPC" pitchFamily="18" charset="-34"/>
              </a:rPr>
              <a:t>/ว 1 ลว. </a:t>
            </a:r>
            <a:r>
              <a:rPr lang="en-US" b="1">
                <a:cs typeface="EucrosiaUPC" pitchFamily="18" charset="-34"/>
              </a:rPr>
              <a:t>3</a:t>
            </a:r>
            <a:r>
              <a:rPr lang="th-TH" b="1">
                <a:cs typeface="EucrosiaUPC" pitchFamily="18" charset="-34"/>
              </a:rPr>
              <a:t> ม.ค. </a:t>
            </a:r>
            <a:r>
              <a:rPr lang="en-US" b="1">
                <a:cs typeface="EucrosiaUPC" pitchFamily="18" charset="-34"/>
              </a:rPr>
              <a:t>37</a:t>
            </a:r>
            <a:endParaRPr lang="th-TH" b="1">
              <a:cs typeface="EucrosiaUPC" pitchFamily="18" charset="-34"/>
            </a:endParaRPr>
          </a:p>
        </p:txBody>
      </p:sp>
      <p:sp>
        <p:nvSpPr>
          <p:cNvPr id="169990" name="Rectangle 6"/>
          <p:cNvSpPr>
            <a:spLocks noChangeArrowheads="1"/>
          </p:cNvSpPr>
          <p:nvPr/>
        </p:nvSpPr>
        <p:spPr bwMode="auto">
          <a:xfrm>
            <a:off x="533400" y="3429000"/>
            <a:ext cx="83058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thaiDist">
              <a:defRPr/>
            </a:pPr>
            <a:endParaRPr lang="th-TH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9399" name="Rectangle 10"/>
          <p:cNvSpPr>
            <a:spLocks noChangeArrowheads="1"/>
          </p:cNvSpPr>
          <p:nvPr/>
        </p:nvSpPr>
        <p:spPr bwMode="auto">
          <a:xfrm>
            <a:off x="762000" y="2743200"/>
            <a:ext cx="81534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thaiDist"/>
            <a:r>
              <a:rPr lang="th-TH" sz="2200" b="1" dirty="0">
                <a:solidFill>
                  <a:srgbClr val="0000FF"/>
                </a:solidFill>
                <a:cs typeface="EucrosiaUPC" pitchFamily="18" charset="-34"/>
              </a:rPr>
              <a:t>1. การประกวดราคา ให้ผู้ยื่นซองเสนอแผนการทำงานรวมทั้งแผนเวลาในการจัดหาวัสดุ</a:t>
            </a:r>
          </a:p>
          <a:p>
            <a:pPr algn="thaiDist"/>
            <a:r>
              <a:rPr lang="th-TH" sz="2200" b="1" dirty="0">
                <a:solidFill>
                  <a:srgbClr val="0000FF"/>
                </a:solidFill>
                <a:cs typeface="EucrosiaUPC" pitchFamily="18" charset="-34"/>
              </a:rPr>
              <a:t>อุปกรณ์ก่อสร้าง กรณีไม่ได้กำหนดงวดงานในเอกสารประกวดราคา และถือเป็นส่วนหนึ่งของสัญญา</a:t>
            </a:r>
          </a:p>
          <a:p>
            <a:pPr algn="thaiDist"/>
            <a:r>
              <a:rPr lang="th-TH" sz="2200" b="1" dirty="0">
                <a:solidFill>
                  <a:srgbClr val="009900"/>
                </a:solidFill>
                <a:cs typeface="EucrosiaUPC" pitchFamily="18" charset="-34"/>
              </a:rPr>
              <a:t>2. ให้กำหนดระยะเวลารับประกันความชำรุดบกพร่อง อย่างน้อย 2 ปี ยกเว้น ถนนลูกรัง ถนนดิน </a:t>
            </a:r>
          </a:p>
          <a:p>
            <a:pPr algn="thaiDist"/>
            <a:r>
              <a:rPr lang="th-TH" sz="2200" b="1" dirty="0">
                <a:solidFill>
                  <a:srgbClr val="009900"/>
                </a:solidFill>
                <a:cs typeface="EucrosiaUPC" pitchFamily="18" charset="-34"/>
              </a:rPr>
              <a:t>งานขุด ขุดลอกคู คลอง สระ หนอง ซึ่งเป็นงานดินที่ไม่มีการดาดคอนกรีต</a:t>
            </a:r>
          </a:p>
          <a:p>
            <a:pPr algn="thaiDist"/>
            <a:r>
              <a:rPr lang="th-TH" sz="2200" b="1" dirty="0">
                <a:solidFill>
                  <a:srgbClr val="FF0000"/>
                </a:solidFill>
                <a:cs typeface="EucrosiaUPC" pitchFamily="18" charset="-34"/>
              </a:rPr>
              <a:t>3. กำหนดผลงานของผู้เสนอราคาได้ไม่เกิน 50% ของวงเงินที่จะจ้าง</a:t>
            </a:r>
          </a:p>
          <a:p>
            <a:pPr algn="thaiDist"/>
            <a:r>
              <a:rPr lang="th-TH" sz="2200" b="1" dirty="0">
                <a:solidFill>
                  <a:srgbClr val="009900"/>
                </a:solidFill>
                <a:cs typeface="EucrosiaUPC" pitchFamily="18" charset="-34"/>
              </a:rPr>
              <a:t>4. การปิดประกาศ ให้ทำ ณ สถานที่ซึ่งบุคคลภายนอกเข้าถึง ส่วนภูมิภาคให้ปิดที่ศาลากลางด้วย</a:t>
            </a:r>
          </a:p>
          <a:p>
            <a:pPr algn="thaiDist"/>
            <a:r>
              <a:rPr lang="th-TH" sz="2200" b="1" dirty="0">
                <a:solidFill>
                  <a:srgbClr val="0000FF"/>
                </a:solidFill>
                <a:cs typeface="EucrosiaUPC" pitchFamily="18" charset="-34"/>
              </a:rPr>
              <a:t>5. ให้กรมประชาสัมพันธ์ และ อ.</a:t>
            </a:r>
            <a:r>
              <a:rPr lang="th-TH" sz="2200" b="1" dirty="0" err="1">
                <a:solidFill>
                  <a:srgbClr val="0000FF"/>
                </a:solidFill>
                <a:cs typeface="EucrosiaUPC" pitchFamily="18" charset="-34"/>
              </a:rPr>
              <a:t>ส.ม.ท.</a:t>
            </a:r>
            <a:r>
              <a:rPr lang="th-TH" sz="2200" b="1" dirty="0">
                <a:solidFill>
                  <a:srgbClr val="0000FF"/>
                </a:solidFill>
                <a:cs typeface="EucrosiaUPC" pitchFamily="18" charset="-34"/>
              </a:rPr>
              <a:t> จัดทำทะเบียนการรับทะเบียนการประกาศข่างประกวดราคา</a:t>
            </a:r>
          </a:p>
          <a:p>
            <a:pPr algn="thaiDist"/>
            <a:r>
              <a:rPr lang="th-TH" sz="2200" b="1" dirty="0">
                <a:solidFill>
                  <a:srgbClr val="0000FF"/>
                </a:solidFill>
                <a:cs typeface="EucrosiaUPC" pitchFamily="18" charset="-34"/>
              </a:rPr>
              <a:t>และบันทึกเทปการออกอากาศเก็บรักษาไว้เพื่อการตรวจสอบไม่ต่ำกว่า 90 วัน และแจ้งรายชื่อ</a:t>
            </a:r>
          </a:p>
          <a:p>
            <a:pPr algn="thaiDist"/>
            <a:r>
              <a:rPr lang="th-TH" sz="2200" b="1" dirty="0">
                <a:solidFill>
                  <a:srgbClr val="0000FF"/>
                </a:solidFill>
                <a:cs typeface="EucrosiaUPC" pitchFamily="18" charset="-34"/>
              </a:rPr>
              <a:t>ส่วนราชการที่ส่งข่าวประกวดราคาล้าช้าให้ </a:t>
            </a:r>
            <a:r>
              <a:rPr lang="th-TH" sz="2200" b="1" dirty="0" err="1">
                <a:solidFill>
                  <a:srgbClr val="0000FF"/>
                </a:solidFill>
                <a:cs typeface="EucrosiaUPC" pitchFamily="18" charset="-34"/>
              </a:rPr>
              <a:t>สตง.</a:t>
            </a:r>
            <a:r>
              <a:rPr lang="th-TH" sz="2200" b="1" dirty="0">
                <a:solidFill>
                  <a:srgbClr val="0000FF"/>
                </a:solidFill>
                <a:cs typeface="EucrosiaUPC" pitchFamily="18" charset="-34"/>
              </a:rPr>
              <a:t> ทุกรอบ 6 เดือน</a:t>
            </a:r>
          </a:p>
          <a:p>
            <a:pPr algn="thaiDist"/>
            <a:r>
              <a:rPr lang="th-TH" sz="2200" b="1" dirty="0">
                <a:cs typeface="EucrosiaUPC" pitchFamily="18" charset="-34"/>
              </a:rPr>
              <a:t>6. ให้ผู้รักษาการตามระเบียบพัสดุ ส่งเสริมให้เจ้าหน้าที่ของทางราชการมีความรู้ด้านการพัสดุ</a:t>
            </a:r>
          </a:p>
        </p:txBody>
      </p:sp>
      <p:sp>
        <p:nvSpPr>
          <p:cNvPr id="59400" name="Rectangle 11"/>
          <p:cNvSpPr>
            <a:spLocks noChangeArrowheads="1"/>
          </p:cNvSpPr>
          <p:nvPr/>
        </p:nvSpPr>
        <p:spPr bwMode="auto">
          <a:xfrm>
            <a:off x="1828800" y="2209800"/>
            <a:ext cx="3276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th-TH" b="1">
                <a:solidFill>
                  <a:srgbClr val="FF0000"/>
                </a:solidFill>
                <a:cs typeface="EucrosiaUPC" pitchFamily="18" charset="-34"/>
              </a:rPr>
              <a:t>กรณีการจ้างเหมาก่อสร้าง</a:t>
            </a:r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762000" y="1371600"/>
            <a:ext cx="1295400" cy="533400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/>
          <a:lstStyle/>
          <a:p>
            <a:pPr algn="ctr">
              <a:defRPr/>
            </a:pPr>
            <a:r>
              <a:rPr lang="th-TH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JasmineUPC" pitchFamily="18" charset="-34"/>
                <a:cs typeface="JasmineUPC" pitchFamily="18" charset="-34"/>
              </a:rPr>
              <a:t>มติ</a:t>
            </a:r>
          </a:p>
        </p:txBody>
      </p:sp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3886200" y="1371600"/>
            <a:ext cx="1295400" cy="533400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/>
          <a:lstStyle/>
          <a:p>
            <a:pPr algn="ctr">
              <a:defRPr/>
            </a:pPr>
            <a:r>
              <a:rPr lang="th-TH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JasmineUPC" pitchFamily="18" charset="-34"/>
                <a:cs typeface="JasmineUPC" pitchFamily="18" charset="-34"/>
              </a:rPr>
              <a:t>หนังสือ</a:t>
            </a:r>
          </a:p>
        </p:txBody>
      </p:sp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762000" y="2209800"/>
            <a:ext cx="1295400" cy="533400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/>
          <a:lstStyle/>
          <a:p>
            <a:pPr algn="ctr">
              <a:defRPr/>
            </a:pPr>
            <a:r>
              <a:rPr lang="th-TH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JasmineUPC" pitchFamily="18" charset="-34"/>
                <a:cs typeface="JasmineUPC" pitchFamily="18" charset="-34"/>
              </a:rPr>
              <a:t>สาระสำคัญ</a:t>
            </a:r>
          </a:p>
        </p:txBody>
      </p:sp>
    </p:spTree>
    <p:extLst>
      <p:ext uri="{BB962C8B-B14F-4D97-AF65-F5344CB8AC3E}">
        <p14:creationId xmlns="" xmlns:p14="http://schemas.microsoft.com/office/powerpoint/2010/main" val="1183511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0600"/>
          </a:xfrm>
          <a:gradFill rotWithShape="1">
            <a:gsLst>
              <a:gs pos="0">
                <a:srgbClr val="3366FF"/>
              </a:gs>
              <a:gs pos="100000">
                <a:srgbClr val="3366FF">
                  <a:gamma/>
                  <a:shade val="46275"/>
                  <a:invGamma/>
                </a:srgbClr>
              </a:gs>
            </a:gsLst>
            <a:lin ang="5400000" scaled="1"/>
          </a:gradFill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th-TH" sz="3200" b="1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มติ ครม. เกี่ยวกับการจัดซื้อจัดจ้าง</a:t>
            </a:r>
            <a:br>
              <a:rPr lang="th-TH" sz="3200" b="1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</a:br>
            <a:r>
              <a:rPr lang="th-TH" sz="3200" b="1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ในมิติด้านการป้องกันการทุจริตและประพฤติมิชอบเกี่ยวกับการประกวดราคา </a:t>
            </a:r>
          </a:p>
        </p:txBody>
      </p:sp>
      <p:sp>
        <p:nvSpPr>
          <p:cNvPr id="60418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12E900B9-CDE0-48DB-A8B8-D4FA22D95EA7}" type="slidenum">
              <a:rPr lang="en-US"/>
              <a:pPr/>
              <a:t>45</a:t>
            </a:fld>
            <a:endParaRPr lang="th-TH"/>
          </a:p>
        </p:txBody>
      </p:sp>
      <p:sp>
        <p:nvSpPr>
          <p:cNvPr id="60420" name="Rectangle 4"/>
          <p:cNvSpPr>
            <a:spLocks noChangeArrowheads="1"/>
          </p:cNvSpPr>
          <p:nvPr/>
        </p:nvSpPr>
        <p:spPr bwMode="auto">
          <a:xfrm>
            <a:off x="2209800" y="1143000"/>
            <a:ext cx="1219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th-TH" b="1"/>
              <a:t> </a:t>
            </a:r>
            <a:r>
              <a:rPr lang="th-TH" b="1">
                <a:cs typeface="EucrosiaUPC" pitchFamily="18" charset="-34"/>
              </a:rPr>
              <a:t>28 ธ.ค. 36</a:t>
            </a:r>
          </a:p>
        </p:txBody>
      </p:sp>
      <p:sp>
        <p:nvSpPr>
          <p:cNvPr id="60421" name="Rectangle 5"/>
          <p:cNvSpPr>
            <a:spLocks noChangeArrowheads="1"/>
          </p:cNvSpPr>
          <p:nvPr/>
        </p:nvSpPr>
        <p:spPr bwMode="auto">
          <a:xfrm>
            <a:off x="5105400" y="1143000"/>
            <a:ext cx="3276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th-TH" b="1">
                <a:cs typeface="EucrosiaUPC" pitchFamily="18" charset="-34"/>
              </a:rPr>
              <a:t>ที่ นร </a:t>
            </a:r>
            <a:r>
              <a:rPr lang="en-US" b="1">
                <a:cs typeface="EucrosiaUPC" pitchFamily="18" charset="-34"/>
              </a:rPr>
              <a:t>0202</a:t>
            </a:r>
            <a:r>
              <a:rPr lang="th-TH" b="1">
                <a:cs typeface="EucrosiaUPC" pitchFamily="18" charset="-34"/>
              </a:rPr>
              <a:t>/ว 1 ลว. </a:t>
            </a:r>
            <a:r>
              <a:rPr lang="en-US" b="1">
                <a:cs typeface="EucrosiaUPC" pitchFamily="18" charset="-34"/>
              </a:rPr>
              <a:t>3</a:t>
            </a:r>
            <a:r>
              <a:rPr lang="th-TH" b="1">
                <a:cs typeface="EucrosiaUPC" pitchFamily="18" charset="-34"/>
              </a:rPr>
              <a:t> ม.ค. </a:t>
            </a:r>
            <a:r>
              <a:rPr lang="en-US" b="1">
                <a:cs typeface="EucrosiaUPC" pitchFamily="18" charset="-34"/>
              </a:rPr>
              <a:t>37</a:t>
            </a:r>
            <a:endParaRPr lang="th-TH" b="1">
              <a:cs typeface="EucrosiaUPC" pitchFamily="18" charset="-34"/>
            </a:endParaRPr>
          </a:p>
        </p:txBody>
      </p:sp>
      <p:sp>
        <p:nvSpPr>
          <p:cNvPr id="172038" name="Rectangle 6"/>
          <p:cNvSpPr>
            <a:spLocks noChangeArrowheads="1"/>
          </p:cNvSpPr>
          <p:nvPr/>
        </p:nvSpPr>
        <p:spPr bwMode="auto">
          <a:xfrm>
            <a:off x="533400" y="3429000"/>
            <a:ext cx="83058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thaiDist">
              <a:defRPr/>
            </a:pPr>
            <a:endParaRPr lang="th-TH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0423" name="Rectangle 9"/>
          <p:cNvSpPr>
            <a:spLocks noChangeArrowheads="1"/>
          </p:cNvSpPr>
          <p:nvPr/>
        </p:nvSpPr>
        <p:spPr bwMode="auto">
          <a:xfrm>
            <a:off x="685800" y="2743200"/>
            <a:ext cx="82296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thaiDist"/>
            <a:r>
              <a:rPr lang="th-TH" sz="2200" b="1" dirty="0">
                <a:solidFill>
                  <a:srgbClr val="009900"/>
                </a:solidFill>
                <a:cs typeface="EucrosiaUPC" pitchFamily="18" charset="-34"/>
              </a:rPr>
              <a:t>1. ข้อกำหนด เงื่อนไข ในการประกาศแจ้งความประกวดราคา</a:t>
            </a:r>
          </a:p>
          <a:p>
            <a:pPr algn="thaiDist"/>
            <a:r>
              <a:rPr lang="th-TH" sz="2200" b="1" dirty="0">
                <a:solidFill>
                  <a:srgbClr val="009900"/>
                </a:solidFill>
                <a:cs typeface="EucrosiaUPC" pitchFamily="18" charset="-34"/>
              </a:rPr>
              <a:t>   1.1 ให้ส่วนราชการ หน่วยงานของรัฐ และรัฐวิสาหกิจ เป็นผู้ออกแบบบัญชีรายการก่อสร้าง เพื่อให้</a:t>
            </a:r>
          </a:p>
          <a:p>
            <a:pPr algn="thaiDist"/>
            <a:r>
              <a:rPr lang="th-TH" sz="2200" b="1" dirty="0">
                <a:solidFill>
                  <a:srgbClr val="009900"/>
                </a:solidFill>
                <a:cs typeface="EucrosiaUPC" pitchFamily="18" charset="-34"/>
              </a:rPr>
              <a:t>ผู้เข้าประกวดราคากรอกปริมาณวัสดุและราคา เพื่อใช้ตรวจสอบเปรียบเทียบกับราคากลาง และราคา</a:t>
            </a:r>
          </a:p>
          <a:p>
            <a:pPr algn="thaiDist"/>
            <a:r>
              <a:rPr lang="th-TH" sz="2200" b="1" dirty="0">
                <a:solidFill>
                  <a:srgbClr val="009900"/>
                </a:solidFill>
                <a:cs typeface="EucrosiaUPC" pitchFamily="18" charset="-34"/>
              </a:rPr>
              <a:t>ของรายอื่นๆ</a:t>
            </a:r>
          </a:p>
          <a:p>
            <a:pPr algn="thaiDist"/>
            <a:r>
              <a:rPr lang="th-TH" sz="2200" b="1" dirty="0">
                <a:solidFill>
                  <a:srgbClr val="009900"/>
                </a:solidFill>
                <a:cs typeface="EucrosiaUPC" pitchFamily="18" charset="-34"/>
              </a:rPr>
              <a:t>   1.2 ให้กำหนดเวลาการก่อสร้างแล้วเสร็จไว้ในประกาศประกวดราคา เว้นแต่ไม่สามารถกำหนดได้</a:t>
            </a:r>
          </a:p>
          <a:p>
            <a:pPr algn="thaiDist"/>
            <a:r>
              <a:rPr lang="th-TH" sz="2200" b="1" dirty="0">
                <a:solidFill>
                  <a:srgbClr val="FF0000"/>
                </a:solidFill>
                <a:cs typeface="EucrosiaUPC" pitchFamily="18" charset="-34"/>
              </a:rPr>
              <a:t>2. การกำหนดคุณสมบัติของผู้เข้าประกวดราคา</a:t>
            </a:r>
          </a:p>
          <a:p>
            <a:pPr algn="thaiDist"/>
            <a:r>
              <a:rPr lang="th-TH" sz="2200" b="1" dirty="0">
                <a:solidFill>
                  <a:srgbClr val="FF0000"/>
                </a:solidFill>
                <a:cs typeface="EucrosiaUPC" pitchFamily="18" charset="-34"/>
              </a:rPr>
              <a:t>   2.1 การประกวดราคาวงเงินตั้งแต่ 1 ล้านบาทขึ้นไป ผู้เสนอราคาต้องเป็นนิติบุคคล ไม่รวมถึง</a:t>
            </a:r>
          </a:p>
          <a:p>
            <a:pPr algn="thaiDist"/>
            <a:r>
              <a:rPr lang="th-TH" sz="2200" b="1" dirty="0">
                <a:solidFill>
                  <a:srgbClr val="FF0000"/>
                </a:solidFill>
                <a:cs typeface="EucrosiaUPC" pitchFamily="18" charset="-34"/>
              </a:rPr>
              <a:t>การประกวดราคาระหว่างประเทศ การประกวดราคาโครงการเงินกู้จากต่างประเทศ เว้นแต่ การทำ</a:t>
            </a:r>
          </a:p>
          <a:p>
            <a:pPr algn="thaiDist"/>
            <a:r>
              <a:rPr lang="th-TH" sz="2200" b="1" dirty="0">
                <a:solidFill>
                  <a:srgbClr val="FF0000"/>
                </a:solidFill>
                <a:cs typeface="EucrosiaUPC" pitchFamily="18" charset="-34"/>
              </a:rPr>
              <a:t>สัญญาซึ่งบริษัทต่างประเทศจะต้องตั้งตัวแทนจดทะเบียนเป็นนิติบุคคลตามกฎหมายไทย</a:t>
            </a:r>
          </a:p>
          <a:p>
            <a:pPr algn="thaiDist"/>
            <a:r>
              <a:rPr lang="th-TH" sz="2200" b="1" dirty="0">
                <a:solidFill>
                  <a:srgbClr val="FF0000"/>
                </a:solidFill>
                <a:cs typeface="EucrosiaUPC" pitchFamily="18" charset="-34"/>
              </a:rPr>
              <a:t>   2.2 ต้องมีวัตถุประสงค์ทำการรับเหมาก่อสร้าง</a:t>
            </a:r>
          </a:p>
          <a:p>
            <a:pPr algn="thaiDist"/>
            <a:r>
              <a:rPr lang="th-TH" sz="2200" b="1" dirty="0">
                <a:solidFill>
                  <a:srgbClr val="FF0000"/>
                </a:solidFill>
                <a:cs typeface="EucrosiaUPC" pitchFamily="18" charset="-34"/>
              </a:rPr>
              <a:t>   2.3 กรณีจำเป็นต้องกำหนดผลงานและความชำนาญ ให้กำหนดตามความจำเป็น โดยคำนึงถึง</a:t>
            </a:r>
          </a:p>
          <a:p>
            <a:pPr algn="thaiDist"/>
            <a:r>
              <a:rPr lang="th-TH" sz="2200" b="1" dirty="0">
                <a:solidFill>
                  <a:srgbClr val="FF0000"/>
                </a:solidFill>
                <a:cs typeface="EucrosiaUPC" pitchFamily="18" charset="-34"/>
              </a:rPr>
              <a:t>ลักษณะสภาพของงาน ใบรับรองผลงานต้องเป็นคู่สัญญาโดยตรงกับทางราชการ องค์การ หรือ</a:t>
            </a:r>
          </a:p>
          <a:p>
            <a:pPr algn="thaiDist"/>
            <a:r>
              <a:rPr lang="th-TH" sz="2200" b="1" dirty="0">
                <a:solidFill>
                  <a:srgbClr val="FF0000"/>
                </a:solidFill>
                <a:cs typeface="EucrosiaUPC" pitchFamily="18" charset="-34"/>
              </a:rPr>
              <a:t>หน่วยงานของรัฐ หรือเอกชนที่รัฐเชื่อถือ และเป็นผลงานประเภทเดียวกัน  </a:t>
            </a:r>
          </a:p>
        </p:txBody>
      </p:sp>
      <p:sp>
        <p:nvSpPr>
          <p:cNvPr id="60424" name="Rectangle 10"/>
          <p:cNvSpPr>
            <a:spLocks noChangeArrowheads="1"/>
          </p:cNvSpPr>
          <p:nvPr/>
        </p:nvSpPr>
        <p:spPr bwMode="auto">
          <a:xfrm>
            <a:off x="1905000" y="1752600"/>
            <a:ext cx="3276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th-TH" b="1" dirty="0">
                <a:solidFill>
                  <a:srgbClr val="FF0000"/>
                </a:solidFill>
                <a:cs typeface="EucrosiaUPC" pitchFamily="18" charset="-34"/>
              </a:rPr>
              <a:t>กรณีการประกวดราคาก่อสร้าง</a:t>
            </a:r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685800" y="1066800"/>
            <a:ext cx="1295400" cy="533400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/>
          <a:lstStyle/>
          <a:p>
            <a:pPr algn="ctr">
              <a:defRPr/>
            </a:pPr>
            <a:r>
              <a:rPr lang="th-TH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JasmineUPC" pitchFamily="18" charset="-34"/>
                <a:cs typeface="JasmineUPC" pitchFamily="18" charset="-34"/>
              </a:rPr>
              <a:t>มติ</a:t>
            </a:r>
          </a:p>
        </p:txBody>
      </p:sp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3810000" y="1066800"/>
            <a:ext cx="1295400" cy="533400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/>
          <a:lstStyle/>
          <a:p>
            <a:pPr algn="ctr">
              <a:defRPr/>
            </a:pPr>
            <a:r>
              <a:rPr lang="th-TH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JasmineUPC" pitchFamily="18" charset="-34"/>
                <a:cs typeface="JasmineUPC" pitchFamily="18" charset="-34"/>
              </a:rPr>
              <a:t>หนังสือ</a:t>
            </a:r>
          </a:p>
        </p:txBody>
      </p:sp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685800" y="1752600"/>
            <a:ext cx="1295400" cy="533400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/>
          <a:lstStyle/>
          <a:p>
            <a:pPr algn="ctr">
              <a:defRPr/>
            </a:pPr>
            <a:r>
              <a:rPr lang="th-TH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JasmineUPC" pitchFamily="18" charset="-34"/>
                <a:cs typeface="JasmineUPC" pitchFamily="18" charset="-34"/>
              </a:rPr>
              <a:t>สาระสำคัญ</a:t>
            </a:r>
          </a:p>
        </p:txBody>
      </p:sp>
    </p:spTree>
    <p:extLst>
      <p:ext uri="{BB962C8B-B14F-4D97-AF65-F5344CB8AC3E}">
        <p14:creationId xmlns="" xmlns:p14="http://schemas.microsoft.com/office/powerpoint/2010/main" val="1227862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0600"/>
          </a:xfrm>
          <a:gradFill rotWithShape="1">
            <a:gsLst>
              <a:gs pos="0">
                <a:srgbClr val="3366FF"/>
              </a:gs>
              <a:gs pos="100000">
                <a:srgbClr val="3366FF">
                  <a:gamma/>
                  <a:shade val="46275"/>
                  <a:invGamma/>
                </a:srgbClr>
              </a:gs>
            </a:gsLst>
            <a:lin ang="5400000" scaled="1"/>
          </a:gradFill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th-TH" sz="3200" b="1" dirty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มติ ครม. เกี่ยวกับการจัดซื้อจัดจ้าง</a:t>
            </a:r>
            <a:br>
              <a:rPr lang="th-TH" sz="3200" b="1" dirty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</a:br>
            <a:r>
              <a:rPr lang="th-TH" sz="3200" b="1" dirty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ในมิติด้านการป้องกันการทุจริตและประพฤติมิชอบเกี่ยวกับการประกวดราคา </a:t>
            </a:r>
          </a:p>
        </p:txBody>
      </p:sp>
      <p:sp>
        <p:nvSpPr>
          <p:cNvPr id="61442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535EFC47-EA0B-4B64-8C16-CB2D0C895CD8}" type="slidenum">
              <a:rPr lang="en-US"/>
              <a:pPr/>
              <a:t>46</a:t>
            </a:fld>
            <a:endParaRPr lang="th-TH"/>
          </a:p>
        </p:txBody>
      </p:sp>
      <p:sp>
        <p:nvSpPr>
          <p:cNvPr id="61444" name="Rectangle 4"/>
          <p:cNvSpPr>
            <a:spLocks noChangeArrowheads="1"/>
          </p:cNvSpPr>
          <p:nvPr/>
        </p:nvSpPr>
        <p:spPr bwMode="auto">
          <a:xfrm>
            <a:off x="2438400" y="1143000"/>
            <a:ext cx="1219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th-TH" b="1"/>
              <a:t> </a:t>
            </a:r>
            <a:r>
              <a:rPr lang="th-TH" b="1">
                <a:cs typeface="EucrosiaUPC" pitchFamily="18" charset="-34"/>
              </a:rPr>
              <a:t>28 ธ.ค. 36</a:t>
            </a:r>
          </a:p>
        </p:txBody>
      </p:sp>
      <p:sp>
        <p:nvSpPr>
          <p:cNvPr id="61445" name="Rectangle 5"/>
          <p:cNvSpPr>
            <a:spLocks noChangeArrowheads="1"/>
          </p:cNvSpPr>
          <p:nvPr/>
        </p:nvSpPr>
        <p:spPr bwMode="auto">
          <a:xfrm>
            <a:off x="5334000" y="1143000"/>
            <a:ext cx="3276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th-TH" b="1">
                <a:cs typeface="EucrosiaUPC" pitchFamily="18" charset="-34"/>
              </a:rPr>
              <a:t>ที่ นร </a:t>
            </a:r>
            <a:r>
              <a:rPr lang="en-US" b="1">
                <a:cs typeface="EucrosiaUPC" pitchFamily="18" charset="-34"/>
              </a:rPr>
              <a:t>0202</a:t>
            </a:r>
            <a:r>
              <a:rPr lang="th-TH" b="1">
                <a:cs typeface="EucrosiaUPC" pitchFamily="18" charset="-34"/>
              </a:rPr>
              <a:t>/ว 1 ลว. </a:t>
            </a:r>
            <a:r>
              <a:rPr lang="en-US" b="1">
                <a:cs typeface="EucrosiaUPC" pitchFamily="18" charset="-34"/>
              </a:rPr>
              <a:t>3</a:t>
            </a:r>
            <a:r>
              <a:rPr lang="th-TH" b="1">
                <a:cs typeface="EucrosiaUPC" pitchFamily="18" charset="-34"/>
              </a:rPr>
              <a:t> ม.ค. </a:t>
            </a:r>
            <a:r>
              <a:rPr lang="en-US" b="1">
                <a:cs typeface="EucrosiaUPC" pitchFamily="18" charset="-34"/>
              </a:rPr>
              <a:t>37</a:t>
            </a:r>
            <a:endParaRPr lang="th-TH" b="1">
              <a:cs typeface="EucrosiaUPC" pitchFamily="18" charset="-34"/>
            </a:endParaRPr>
          </a:p>
        </p:txBody>
      </p:sp>
      <p:sp>
        <p:nvSpPr>
          <p:cNvPr id="171014" name="Rectangle 6"/>
          <p:cNvSpPr>
            <a:spLocks noChangeArrowheads="1"/>
          </p:cNvSpPr>
          <p:nvPr/>
        </p:nvSpPr>
        <p:spPr bwMode="auto">
          <a:xfrm>
            <a:off x="533400" y="3429000"/>
            <a:ext cx="83058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thaiDist">
              <a:defRPr/>
            </a:pPr>
            <a:endParaRPr lang="th-TH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1447" name="Rectangle 9"/>
          <p:cNvSpPr>
            <a:spLocks noChangeArrowheads="1"/>
          </p:cNvSpPr>
          <p:nvPr/>
        </p:nvSpPr>
        <p:spPr bwMode="auto">
          <a:xfrm>
            <a:off x="533400" y="2590800"/>
            <a:ext cx="83820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thaiDist"/>
            <a:r>
              <a:rPr lang="th-TH" b="1" dirty="0">
                <a:solidFill>
                  <a:srgbClr val="009900"/>
                </a:solidFill>
                <a:cs typeface="EucrosiaUPC" pitchFamily="18" charset="-34"/>
              </a:rPr>
              <a:t>3. การแบ่งงวดงาน การจ่ายเงิน กำหนดเวลาแล้วเสร็จ และการส่งมอบงาน</a:t>
            </a:r>
          </a:p>
          <a:p>
            <a:pPr algn="thaiDist"/>
            <a:r>
              <a:rPr lang="th-TH" b="1" dirty="0">
                <a:solidFill>
                  <a:srgbClr val="009900"/>
                </a:solidFill>
                <a:cs typeface="EucrosiaUPC" pitchFamily="18" charset="-34"/>
              </a:rPr>
              <a:t>   3.1 ให้แบ่งงวดงานให้สัมพันธ์กับการจ่ายเงินแต่ละงวด</a:t>
            </a:r>
          </a:p>
          <a:p>
            <a:pPr algn="thaiDist"/>
            <a:r>
              <a:rPr lang="th-TH" b="1" dirty="0">
                <a:solidFill>
                  <a:srgbClr val="009900"/>
                </a:solidFill>
                <a:cs typeface="EucrosiaUPC" pitchFamily="18" charset="-34"/>
              </a:rPr>
              <a:t>   3.2 ให้กำหนดงวดงาน งวดการจ่ายเงิน ให้ชัดแจ้งในประกาศ และอยู่ในวิสัยที่จะปฏิบัติได้</a:t>
            </a:r>
          </a:p>
          <a:p>
            <a:pPr algn="thaiDist"/>
            <a:r>
              <a:rPr lang="th-TH" b="1" dirty="0">
                <a:solidFill>
                  <a:srgbClr val="009900"/>
                </a:solidFill>
                <a:cs typeface="EucrosiaUPC" pitchFamily="18" charset="-34"/>
              </a:rPr>
              <a:t>กรณีก่อหนี้ผูกพันข้ามปี ควรกำหนดเป็นอัตราร้อยละของจำนวนเงินที่ต้องจ่าย และแจ้งจำนวนปี</a:t>
            </a:r>
          </a:p>
          <a:p>
            <a:pPr algn="thaiDist"/>
            <a:r>
              <a:rPr lang="th-TH" b="1" dirty="0">
                <a:solidFill>
                  <a:srgbClr val="009900"/>
                </a:solidFill>
                <a:cs typeface="EucrosiaUPC" pitchFamily="18" charset="-34"/>
              </a:rPr>
              <a:t>ที่จะต้องก่อหนี้ผูกพันไว้ในประกาศด้วย</a:t>
            </a:r>
          </a:p>
          <a:p>
            <a:pPr algn="thaiDist"/>
            <a:r>
              <a:rPr lang="th-TH" b="1" dirty="0">
                <a:cs typeface="EucrosiaUPC" pitchFamily="18" charset="-34"/>
              </a:rPr>
              <a:t>4. วิธีประกาศประกวดราคา</a:t>
            </a:r>
          </a:p>
          <a:p>
            <a:pPr algn="thaiDist"/>
            <a:r>
              <a:rPr lang="th-TH" b="1" dirty="0">
                <a:cs typeface="EucrosiaUPC" pitchFamily="18" charset="-34"/>
              </a:rPr>
              <a:t>   ต้องปิดประกาศโดยเปิดเผย ณ หน่วยงานและหรือศาลากลางจังหวัด กรณีวงเงินค่าก่อสร้าง</a:t>
            </a:r>
          </a:p>
          <a:p>
            <a:pPr algn="thaiDist"/>
            <a:r>
              <a:rPr lang="th-TH" b="1" dirty="0">
                <a:cs typeface="EucrosiaUPC" pitchFamily="18" charset="-34"/>
              </a:rPr>
              <a:t>เกิน 1 ล้านบาท ให้ส่งประกาศไปให้ อ.</a:t>
            </a:r>
            <a:r>
              <a:rPr lang="th-TH" b="1" dirty="0" err="1">
                <a:cs typeface="EucrosiaUPC" pitchFamily="18" charset="-34"/>
              </a:rPr>
              <a:t>ส.ม.ท.</a:t>
            </a:r>
            <a:r>
              <a:rPr lang="th-TH" b="1" dirty="0">
                <a:cs typeface="EucrosiaUPC" pitchFamily="18" charset="-34"/>
              </a:rPr>
              <a:t> ภายใน 3 วันทำการ นับแต่วันที่ลงนามในประกาศ</a:t>
            </a:r>
          </a:p>
          <a:p>
            <a:pPr algn="thaiDist"/>
            <a:r>
              <a:rPr lang="th-TH" b="1" dirty="0">
                <a:cs typeface="EucrosiaUPC" pitchFamily="18" charset="-34"/>
              </a:rPr>
              <a:t>และส่งให้กรมประชาสัมพันธ์ด้วย</a:t>
            </a:r>
            <a:endParaRPr lang="th-TH" b="1" dirty="0">
              <a:solidFill>
                <a:schemeClr val="folHlink"/>
              </a:solidFill>
              <a:cs typeface="EucrosiaUPC" pitchFamily="18" charset="-34"/>
            </a:endParaRPr>
          </a:p>
        </p:txBody>
      </p:sp>
      <p:sp>
        <p:nvSpPr>
          <p:cNvPr id="61448" name="Rectangle 10"/>
          <p:cNvSpPr>
            <a:spLocks noChangeArrowheads="1"/>
          </p:cNvSpPr>
          <p:nvPr/>
        </p:nvSpPr>
        <p:spPr bwMode="auto">
          <a:xfrm>
            <a:off x="2209800" y="1981200"/>
            <a:ext cx="3276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th-TH" b="1">
                <a:solidFill>
                  <a:srgbClr val="FF0000"/>
                </a:solidFill>
                <a:cs typeface="EucrosiaUPC" pitchFamily="18" charset="-34"/>
              </a:rPr>
              <a:t>กรณีการประกวดราคาก่อสร้าง</a:t>
            </a:r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838200" y="1143000"/>
            <a:ext cx="1295400" cy="533400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/>
          <a:lstStyle/>
          <a:p>
            <a:pPr algn="ctr">
              <a:defRPr/>
            </a:pPr>
            <a:r>
              <a:rPr lang="th-TH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JasmineUPC" pitchFamily="18" charset="-34"/>
                <a:cs typeface="JasmineUPC" pitchFamily="18" charset="-34"/>
              </a:rPr>
              <a:t>มติ</a:t>
            </a:r>
          </a:p>
        </p:txBody>
      </p:sp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3962400" y="1143000"/>
            <a:ext cx="1295400" cy="533400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/>
          <a:lstStyle/>
          <a:p>
            <a:pPr algn="ctr">
              <a:defRPr/>
            </a:pPr>
            <a:r>
              <a:rPr lang="th-TH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JasmineUPC" pitchFamily="18" charset="-34"/>
                <a:cs typeface="JasmineUPC" pitchFamily="18" charset="-34"/>
              </a:rPr>
              <a:t>หนังสือ</a:t>
            </a:r>
          </a:p>
        </p:txBody>
      </p:sp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838200" y="1981200"/>
            <a:ext cx="1295400" cy="533400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/>
          <a:lstStyle/>
          <a:p>
            <a:pPr algn="ctr">
              <a:defRPr/>
            </a:pPr>
            <a:r>
              <a:rPr lang="th-TH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JasmineUPC" pitchFamily="18" charset="-34"/>
                <a:cs typeface="JasmineUPC" pitchFamily="18" charset="-34"/>
              </a:rPr>
              <a:t>สาระสำคัญ</a:t>
            </a:r>
          </a:p>
        </p:txBody>
      </p:sp>
    </p:spTree>
    <p:extLst>
      <p:ext uri="{BB962C8B-B14F-4D97-AF65-F5344CB8AC3E}">
        <p14:creationId xmlns="" xmlns:p14="http://schemas.microsoft.com/office/powerpoint/2010/main" val="938308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0600"/>
          </a:xfrm>
          <a:gradFill rotWithShape="1">
            <a:gsLst>
              <a:gs pos="0">
                <a:srgbClr val="3366FF"/>
              </a:gs>
              <a:gs pos="100000">
                <a:srgbClr val="3366FF">
                  <a:gamma/>
                  <a:shade val="46275"/>
                  <a:invGamma/>
                </a:srgbClr>
              </a:gs>
            </a:gsLst>
            <a:lin ang="5400000" scaled="1"/>
          </a:gradFill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th-TH" sz="3200" b="1" dirty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มติ ครม. เกี่ยวกับการจัดซื้อจัดจ้าง</a:t>
            </a:r>
            <a:br>
              <a:rPr lang="th-TH" sz="3200" b="1" dirty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</a:br>
            <a:r>
              <a:rPr lang="th-TH" sz="3200" b="1" dirty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ในมิติด้านการป้องกันการทุจริตและประพฤติมิชอบเกี่ยวกับการประกวดราคา </a:t>
            </a:r>
          </a:p>
        </p:txBody>
      </p:sp>
      <p:sp>
        <p:nvSpPr>
          <p:cNvPr id="6246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04B8299C-FEA6-49AA-A3D4-9A829C4FFDC2}" type="slidenum">
              <a:rPr lang="en-US"/>
              <a:pPr/>
              <a:t>47</a:t>
            </a:fld>
            <a:endParaRPr lang="th-TH"/>
          </a:p>
        </p:txBody>
      </p:sp>
      <p:sp>
        <p:nvSpPr>
          <p:cNvPr id="62468" name="Rectangle 4"/>
          <p:cNvSpPr>
            <a:spLocks noChangeArrowheads="1"/>
          </p:cNvSpPr>
          <p:nvPr/>
        </p:nvSpPr>
        <p:spPr bwMode="auto">
          <a:xfrm>
            <a:off x="2362200" y="1219200"/>
            <a:ext cx="1219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th-TH" b="1"/>
              <a:t> </a:t>
            </a:r>
            <a:r>
              <a:rPr lang="th-TH" b="1">
                <a:cs typeface="EucrosiaUPC" pitchFamily="18" charset="-34"/>
              </a:rPr>
              <a:t>28 ธ.ค. 36</a:t>
            </a:r>
          </a:p>
        </p:txBody>
      </p:sp>
      <p:sp>
        <p:nvSpPr>
          <p:cNvPr id="62469" name="Rectangle 5"/>
          <p:cNvSpPr>
            <a:spLocks noChangeArrowheads="1"/>
          </p:cNvSpPr>
          <p:nvPr/>
        </p:nvSpPr>
        <p:spPr bwMode="auto">
          <a:xfrm>
            <a:off x="5257800" y="1219200"/>
            <a:ext cx="3276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th-TH" b="1">
                <a:cs typeface="EucrosiaUPC" pitchFamily="18" charset="-34"/>
              </a:rPr>
              <a:t>ที่ นร </a:t>
            </a:r>
            <a:r>
              <a:rPr lang="en-US" b="1">
                <a:cs typeface="EucrosiaUPC" pitchFamily="18" charset="-34"/>
              </a:rPr>
              <a:t>0202</a:t>
            </a:r>
            <a:r>
              <a:rPr lang="th-TH" b="1">
                <a:cs typeface="EucrosiaUPC" pitchFamily="18" charset="-34"/>
              </a:rPr>
              <a:t>/ว 1 ลว. </a:t>
            </a:r>
            <a:r>
              <a:rPr lang="en-US" b="1">
                <a:cs typeface="EucrosiaUPC" pitchFamily="18" charset="-34"/>
              </a:rPr>
              <a:t>3</a:t>
            </a:r>
            <a:r>
              <a:rPr lang="th-TH" b="1">
                <a:cs typeface="EucrosiaUPC" pitchFamily="18" charset="-34"/>
              </a:rPr>
              <a:t> ม.ค. </a:t>
            </a:r>
            <a:r>
              <a:rPr lang="en-US" b="1">
                <a:cs typeface="EucrosiaUPC" pitchFamily="18" charset="-34"/>
              </a:rPr>
              <a:t>37</a:t>
            </a:r>
            <a:endParaRPr lang="th-TH" b="1">
              <a:cs typeface="EucrosiaUPC" pitchFamily="18" charset="-34"/>
            </a:endParaRPr>
          </a:p>
        </p:txBody>
      </p:sp>
      <p:sp>
        <p:nvSpPr>
          <p:cNvPr id="173062" name="Rectangle 6"/>
          <p:cNvSpPr>
            <a:spLocks noChangeArrowheads="1"/>
          </p:cNvSpPr>
          <p:nvPr/>
        </p:nvSpPr>
        <p:spPr bwMode="auto">
          <a:xfrm>
            <a:off x="533400" y="3429000"/>
            <a:ext cx="83058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thaiDist">
              <a:defRPr/>
            </a:pPr>
            <a:endParaRPr lang="th-TH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2471" name="Rectangle 9"/>
          <p:cNvSpPr>
            <a:spLocks noChangeArrowheads="1"/>
          </p:cNvSpPr>
          <p:nvPr/>
        </p:nvSpPr>
        <p:spPr bwMode="auto">
          <a:xfrm>
            <a:off x="609600" y="2743200"/>
            <a:ext cx="83820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thaiDist"/>
            <a:r>
              <a:rPr lang="th-TH" b="1" dirty="0">
                <a:solidFill>
                  <a:srgbClr val="FF0000"/>
                </a:solidFill>
                <a:cs typeface="EucrosiaUPC" pitchFamily="18" charset="-34"/>
              </a:rPr>
              <a:t>5. การขายแบบรูปรายการ</a:t>
            </a:r>
          </a:p>
          <a:p>
            <a:pPr algn="thaiDist"/>
            <a:r>
              <a:rPr lang="th-TH" b="1" dirty="0">
                <a:solidFill>
                  <a:schemeClr val="folHlink"/>
                </a:solidFill>
                <a:cs typeface="EucrosiaUPC" pitchFamily="18" charset="-34"/>
              </a:rPr>
              <a:t>   </a:t>
            </a:r>
            <a:r>
              <a:rPr lang="th-TH" b="1" dirty="0">
                <a:cs typeface="EucrosiaUPC" pitchFamily="18" charset="-34"/>
              </a:rPr>
              <a:t>5.1 ให้กำหนดราคาขายในราคาพอสมควร โดยไม่หวังส่วนเกินเพื่อเป็นรายได้ของหน่วยงาน</a:t>
            </a:r>
          </a:p>
          <a:p>
            <a:pPr algn="thaiDist"/>
            <a:r>
              <a:rPr lang="th-TH" b="1" dirty="0">
                <a:solidFill>
                  <a:schemeClr val="folHlink"/>
                </a:solidFill>
                <a:cs typeface="EucrosiaUPC" pitchFamily="18" charset="-34"/>
              </a:rPr>
              <a:t>   </a:t>
            </a:r>
            <a:r>
              <a:rPr lang="th-TH" b="1" dirty="0">
                <a:solidFill>
                  <a:srgbClr val="009900"/>
                </a:solidFill>
                <a:cs typeface="EucrosiaUPC" pitchFamily="18" charset="-34"/>
              </a:rPr>
              <a:t>5.2 ไม่กำหนดราคาขายในอัตราร้อยละของราคากลางหรือวงเงินงบประมาณ เพื่อหลีกเลี่ยงมิให้</a:t>
            </a:r>
          </a:p>
          <a:p>
            <a:pPr algn="thaiDist"/>
            <a:r>
              <a:rPr lang="th-TH" b="1" dirty="0">
                <a:solidFill>
                  <a:srgbClr val="009900"/>
                </a:solidFill>
                <a:cs typeface="EucrosiaUPC" pitchFamily="18" charset="-34"/>
              </a:rPr>
              <a:t>ผู้เข้าประกวดราคาทราบราคากลาง หรือวงเงินงบประมาณก่อสร้าง (ปัจจุบัน หลักการนี้คลายไป)</a:t>
            </a:r>
          </a:p>
          <a:p>
            <a:pPr algn="thaiDist"/>
            <a:r>
              <a:rPr lang="th-TH" b="1" dirty="0">
                <a:solidFill>
                  <a:schemeClr val="folHlink"/>
                </a:solidFill>
                <a:cs typeface="EucrosiaUPC" pitchFamily="18" charset="-34"/>
              </a:rPr>
              <a:t>   </a:t>
            </a:r>
            <a:r>
              <a:rPr lang="th-TH" b="1" dirty="0">
                <a:cs typeface="EucrosiaUPC" pitchFamily="18" charset="-34"/>
              </a:rPr>
              <a:t>5.3 ให้ขาย ณ หน่วยงานต้นสังกัด การขาย ณ หน่วยงานย่อยที่จะมีการก่อสร้างให้กระทำได้</a:t>
            </a:r>
          </a:p>
          <a:p>
            <a:pPr algn="thaiDist"/>
            <a:r>
              <a:rPr lang="th-TH" b="1" dirty="0">
                <a:solidFill>
                  <a:schemeClr val="folHlink"/>
                </a:solidFill>
                <a:cs typeface="EucrosiaUPC" pitchFamily="18" charset="-34"/>
              </a:rPr>
              <a:t>   </a:t>
            </a:r>
            <a:r>
              <a:rPr lang="th-TH" b="1" dirty="0">
                <a:solidFill>
                  <a:srgbClr val="009900"/>
                </a:solidFill>
                <a:cs typeface="EucrosiaUPC" pitchFamily="18" charset="-34"/>
              </a:rPr>
              <a:t>5.4 สถานที่ขาย ต้องเป็นที่สามารถติดต่อได้สะดวก ไม่ใช่เขตหวงห้าม</a:t>
            </a:r>
          </a:p>
          <a:p>
            <a:pPr algn="thaiDist"/>
            <a:r>
              <a:rPr lang="th-TH" b="1" dirty="0">
                <a:solidFill>
                  <a:schemeClr val="folHlink"/>
                </a:solidFill>
                <a:cs typeface="EucrosiaUPC" pitchFamily="18" charset="-34"/>
              </a:rPr>
              <a:t>   </a:t>
            </a:r>
            <a:r>
              <a:rPr lang="th-TH" b="1" dirty="0">
                <a:cs typeface="EucrosiaUPC" pitchFamily="18" charset="-34"/>
              </a:rPr>
              <a:t>5.5 เตรียมแบบรูปรายการไว้ให้มากเพียงพอกับความต้องการของผู้ที่จะซื้อแบบ</a:t>
            </a:r>
          </a:p>
          <a:p>
            <a:pPr algn="thaiDist"/>
            <a:r>
              <a:rPr lang="th-TH" b="1" dirty="0">
                <a:solidFill>
                  <a:srgbClr val="009900"/>
                </a:solidFill>
                <a:cs typeface="EucrosiaUPC" pitchFamily="18" charset="-34"/>
              </a:rPr>
              <a:t>   5.6 เปิดโอกาสให้ผู้ซื้อแบบที่มีคุณสมบัติตรงตามเงื่อนไขหรือข้อกำหนด ได้ซื้อแบบรูปรายการ</a:t>
            </a:r>
          </a:p>
          <a:p>
            <a:pPr algn="thaiDist"/>
            <a:r>
              <a:rPr lang="th-TH" b="1" dirty="0">
                <a:solidFill>
                  <a:srgbClr val="009900"/>
                </a:solidFill>
                <a:cs typeface="EucrosiaUPC" pitchFamily="18" charset="-34"/>
              </a:rPr>
              <a:t>ได้เท่าเทียมกัน</a:t>
            </a:r>
          </a:p>
          <a:p>
            <a:pPr algn="thaiDist"/>
            <a:r>
              <a:rPr lang="th-TH" b="1" dirty="0">
                <a:solidFill>
                  <a:srgbClr val="00B050"/>
                </a:solidFill>
                <a:cs typeface="EucrosiaUPC" pitchFamily="18" charset="-34"/>
              </a:rPr>
              <a:t> </a:t>
            </a:r>
          </a:p>
        </p:txBody>
      </p:sp>
      <p:sp>
        <p:nvSpPr>
          <p:cNvPr id="62472" name="Rectangle 10"/>
          <p:cNvSpPr>
            <a:spLocks noChangeArrowheads="1"/>
          </p:cNvSpPr>
          <p:nvPr/>
        </p:nvSpPr>
        <p:spPr bwMode="auto">
          <a:xfrm>
            <a:off x="2133600" y="2057400"/>
            <a:ext cx="3276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th-TH" b="1">
                <a:solidFill>
                  <a:srgbClr val="FF0000"/>
                </a:solidFill>
                <a:cs typeface="EucrosiaUPC" pitchFamily="18" charset="-34"/>
              </a:rPr>
              <a:t>กรณีการประกวดราคาก่อสร้าง</a:t>
            </a:r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838200" y="1219200"/>
            <a:ext cx="1295400" cy="533400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/>
          <a:lstStyle/>
          <a:p>
            <a:pPr algn="ctr">
              <a:defRPr/>
            </a:pPr>
            <a:r>
              <a:rPr lang="th-TH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JasmineUPC" pitchFamily="18" charset="-34"/>
                <a:cs typeface="JasmineUPC" pitchFamily="18" charset="-34"/>
              </a:rPr>
              <a:t>มติ</a:t>
            </a:r>
          </a:p>
        </p:txBody>
      </p:sp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3962400" y="1219200"/>
            <a:ext cx="1295400" cy="533400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/>
          <a:lstStyle/>
          <a:p>
            <a:pPr algn="ctr">
              <a:defRPr/>
            </a:pPr>
            <a:r>
              <a:rPr lang="th-TH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JasmineUPC" pitchFamily="18" charset="-34"/>
                <a:cs typeface="JasmineUPC" pitchFamily="18" charset="-34"/>
              </a:rPr>
              <a:t>หนังสือ</a:t>
            </a:r>
          </a:p>
        </p:txBody>
      </p:sp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838200" y="2057400"/>
            <a:ext cx="1295400" cy="533400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/>
          <a:lstStyle/>
          <a:p>
            <a:pPr algn="ctr">
              <a:defRPr/>
            </a:pPr>
            <a:r>
              <a:rPr lang="th-TH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JasmineUPC" pitchFamily="18" charset="-34"/>
                <a:cs typeface="JasmineUPC" pitchFamily="18" charset="-34"/>
              </a:rPr>
              <a:t>สาระสำคัญ</a:t>
            </a:r>
          </a:p>
        </p:txBody>
      </p:sp>
    </p:spTree>
    <p:extLst>
      <p:ext uri="{BB962C8B-B14F-4D97-AF65-F5344CB8AC3E}">
        <p14:creationId xmlns="" xmlns:p14="http://schemas.microsoft.com/office/powerpoint/2010/main" val="102026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0600"/>
          </a:xfrm>
          <a:gradFill rotWithShape="1">
            <a:gsLst>
              <a:gs pos="0">
                <a:srgbClr val="3366FF"/>
              </a:gs>
              <a:gs pos="100000">
                <a:srgbClr val="3366FF">
                  <a:gamma/>
                  <a:shade val="46275"/>
                  <a:invGamma/>
                </a:srgbClr>
              </a:gs>
            </a:gsLst>
            <a:lin ang="5400000" scaled="1"/>
          </a:gradFill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th-TH" sz="320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มติ ครม. เกี่ยวกับการจัดซื้อจัดจ้าง</a:t>
            </a:r>
            <a:br>
              <a:rPr lang="th-TH" sz="320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</a:br>
            <a:r>
              <a:rPr lang="th-TH" sz="320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ในมิติด้านการป้องกันการทุจริตและประพฤติมิชอบเกี่ยวกับการประกวดราคา </a:t>
            </a:r>
          </a:p>
        </p:txBody>
      </p:sp>
      <p:sp>
        <p:nvSpPr>
          <p:cNvPr id="63490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8D901460-43E2-4BB8-9A8B-178F369FD72F}" type="slidenum">
              <a:rPr lang="en-US"/>
              <a:pPr/>
              <a:t>48</a:t>
            </a:fld>
            <a:endParaRPr lang="th-TH"/>
          </a:p>
        </p:txBody>
      </p:sp>
      <p:sp>
        <p:nvSpPr>
          <p:cNvPr id="63492" name="Rectangle 4"/>
          <p:cNvSpPr>
            <a:spLocks noChangeArrowheads="1"/>
          </p:cNvSpPr>
          <p:nvPr/>
        </p:nvSpPr>
        <p:spPr bwMode="auto">
          <a:xfrm>
            <a:off x="2362200" y="1143000"/>
            <a:ext cx="1219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th-TH" b="1"/>
              <a:t> </a:t>
            </a:r>
            <a:r>
              <a:rPr lang="th-TH" b="1">
                <a:cs typeface="EucrosiaUPC" pitchFamily="18" charset="-34"/>
              </a:rPr>
              <a:t>28 ธ.ค. 36</a:t>
            </a:r>
          </a:p>
        </p:txBody>
      </p:sp>
      <p:sp>
        <p:nvSpPr>
          <p:cNvPr id="63493" name="Rectangle 5"/>
          <p:cNvSpPr>
            <a:spLocks noChangeArrowheads="1"/>
          </p:cNvSpPr>
          <p:nvPr/>
        </p:nvSpPr>
        <p:spPr bwMode="auto">
          <a:xfrm>
            <a:off x="5334000" y="1143000"/>
            <a:ext cx="3276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th-TH" b="1">
                <a:cs typeface="EucrosiaUPC" pitchFamily="18" charset="-34"/>
              </a:rPr>
              <a:t>ที่ นร </a:t>
            </a:r>
            <a:r>
              <a:rPr lang="en-US" b="1">
                <a:cs typeface="EucrosiaUPC" pitchFamily="18" charset="-34"/>
              </a:rPr>
              <a:t>0202</a:t>
            </a:r>
            <a:r>
              <a:rPr lang="th-TH" b="1">
                <a:cs typeface="EucrosiaUPC" pitchFamily="18" charset="-34"/>
              </a:rPr>
              <a:t>/ว 1 ลว. </a:t>
            </a:r>
            <a:r>
              <a:rPr lang="en-US" b="1">
                <a:cs typeface="EucrosiaUPC" pitchFamily="18" charset="-34"/>
              </a:rPr>
              <a:t>3</a:t>
            </a:r>
            <a:r>
              <a:rPr lang="th-TH" b="1">
                <a:cs typeface="EucrosiaUPC" pitchFamily="18" charset="-34"/>
              </a:rPr>
              <a:t> ม.ค. </a:t>
            </a:r>
            <a:r>
              <a:rPr lang="en-US" b="1">
                <a:cs typeface="EucrosiaUPC" pitchFamily="18" charset="-34"/>
              </a:rPr>
              <a:t>37</a:t>
            </a:r>
            <a:endParaRPr lang="th-TH" b="1">
              <a:cs typeface="EucrosiaUPC" pitchFamily="18" charset="-34"/>
            </a:endParaRPr>
          </a:p>
        </p:txBody>
      </p:sp>
      <p:sp>
        <p:nvSpPr>
          <p:cNvPr id="174086" name="Rectangle 6"/>
          <p:cNvSpPr>
            <a:spLocks noChangeArrowheads="1"/>
          </p:cNvSpPr>
          <p:nvPr/>
        </p:nvSpPr>
        <p:spPr bwMode="auto">
          <a:xfrm>
            <a:off x="533400" y="3429000"/>
            <a:ext cx="83058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thaiDist">
              <a:defRPr/>
            </a:pPr>
            <a:endParaRPr lang="th-TH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3495" name="Rectangle 9"/>
          <p:cNvSpPr>
            <a:spLocks noChangeArrowheads="1"/>
          </p:cNvSpPr>
          <p:nvPr/>
        </p:nvSpPr>
        <p:spPr bwMode="auto">
          <a:xfrm>
            <a:off x="304800" y="2819400"/>
            <a:ext cx="86868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thaiDist"/>
            <a:r>
              <a:rPr lang="th-TH" b="1" dirty="0">
                <a:solidFill>
                  <a:srgbClr val="FF0000"/>
                </a:solidFill>
                <a:cs typeface="EucrosiaUPC" pitchFamily="18" charset="-34"/>
              </a:rPr>
              <a:t>6. การรับซองและการเปิดซองประกวดราคา การยกเลิกการประกวดราคา</a:t>
            </a:r>
          </a:p>
          <a:p>
            <a:pPr algn="thaiDist"/>
            <a:r>
              <a:rPr lang="th-TH" b="1" dirty="0">
                <a:solidFill>
                  <a:schemeClr val="folHlink"/>
                </a:solidFill>
                <a:cs typeface="EucrosiaUPC" pitchFamily="18" charset="-34"/>
              </a:rPr>
              <a:t>   </a:t>
            </a:r>
            <a:r>
              <a:rPr lang="th-TH" b="1" dirty="0">
                <a:cs typeface="EucrosiaUPC" pitchFamily="18" charset="-34"/>
              </a:rPr>
              <a:t>6.1 การเปิดซองประกวดราคา ถ้าไม่ใช่เป็นการผิดพลาดในเงื่อนไขหรือข้อสาระสำคัญที่แจ้งไว้</a:t>
            </a:r>
          </a:p>
          <a:p>
            <a:pPr algn="thaiDist"/>
            <a:r>
              <a:rPr lang="th-TH" b="1" dirty="0">
                <a:cs typeface="EucrosiaUPC" pitchFamily="18" charset="-34"/>
              </a:rPr>
              <a:t>ในประกาศ แต่เป็นการผิดพลาดเล็กน้อย เช่น ไม่ขีดฆ่าอากรแสตมป์ ให้พิจารณาผ่อนปรนได้</a:t>
            </a:r>
          </a:p>
          <a:p>
            <a:pPr algn="thaiDist"/>
            <a:r>
              <a:rPr lang="th-TH" b="1" dirty="0">
                <a:solidFill>
                  <a:schemeClr val="folHlink"/>
                </a:solidFill>
                <a:cs typeface="EucrosiaUPC" pitchFamily="18" charset="-34"/>
              </a:rPr>
              <a:t>   </a:t>
            </a:r>
            <a:r>
              <a:rPr lang="th-TH" b="1" dirty="0">
                <a:solidFill>
                  <a:srgbClr val="0000FF"/>
                </a:solidFill>
                <a:cs typeface="EucrosiaUPC" pitchFamily="18" charset="-34"/>
              </a:rPr>
              <a:t>6.2 ในการเปิดซองประกวดราคา นอกจากพิจารณาราคารวมสุดท้ายเป็นเกณฑ์ตัดสินแล้ว ให้</a:t>
            </a:r>
          </a:p>
          <a:p>
            <a:pPr algn="thaiDist"/>
            <a:r>
              <a:rPr lang="th-TH" b="1" dirty="0">
                <a:solidFill>
                  <a:srgbClr val="0000FF"/>
                </a:solidFill>
                <a:cs typeface="EucrosiaUPC" pitchFamily="18" charset="-34"/>
              </a:rPr>
              <a:t>พิจารณาราคาต่อหน่วยของแต่ละรายการว่า ถูกต้องเหมาะสมตามความเป็นจริงหรือไม่ประกอบด้วย</a:t>
            </a:r>
          </a:p>
          <a:p>
            <a:pPr algn="thaiDist"/>
            <a:r>
              <a:rPr lang="th-TH" b="1" dirty="0">
                <a:solidFill>
                  <a:schemeClr val="folHlink"/>
                </a:solidFill>
                <a:cs typeface="EucrosiaUPC" pitchFamily="18" charset="-34"/>
              </a:rPr>
              <a:t>   </a:t>
            </a:r>
            <a:r>
              <a:rPr lang="th-TH" b="1" dirty="0">
                <a:solidFill>
                  <a:srgbClr val="00B050"/>
                </a:solidFill>
                <a:cs typeface="EucrosiaUPC" pitchFamily="18" charset="-34"/>
              </a:rPr>
              <a:t>6.3 กรณีมีการรวม</a:t>
            </a:r>
            <a:r>
              <a:rPr lang="th-TH" b="1" dirty="0" smtClean="0">
                <a:solidFill>
                  <a:srgbClr val="00B050"/>
                </a:solidFill>
                <a:cs typeface="EucrosiaUPC" pitchFamily="18" charset="-34"/>
              </a:rPr>
              <a:t>หัวกัน </a:t>
            </a:r>
            <a:r>
              <a:rPr lang="th-TH" b="1" dirty="0">
                <a:solidFill>
                  <a:srgbClr val="00B050"/>
                </a:solidFill>
                <a:cs typeface="EucrosiaUPC" pitchFamily="18" charset="-34"/>
              </a:rPr>
              <a:t>(ฮั้ว) หรือมีหลักฐานให้เชื่อได้ว่า การประกวดราคากระทำโดยไม่สุจริต</a:t>
            </a:r>
          </a:p>
          <a:p>
            <a:pPr algn="thaiDist"/>
            <a:r>
              <a:rPr lang="th-TH" b="1" dirty="0">
                <a:solidFill>
                  <a:srgbClr val="00B050"/>
                </a:solidFill>
                <a:cs typeface="EucrosiaUPC" pitchFamily="18" charset="-34"/>
              </a:rPr>
              <a:t>หรือมีเหตุอันสมควรยกเลิกเพื่อประกวดราคาใหม่ ก็ให้ยกเลิกการประกวดราคา โดยไม่ต้องเกรงว่า</a:t>
            </a:r>
          </a:p>
          <a:p>
            <a:pPr algn="thaiDist"/>
            <a:r>
              <a:rPr lang="th-TH" b="1" dirty="0">
                <a:solidFill>
                  <a:srgbClr val="00B050"/>
                </a:solidFill>
                <a:cs typeface="EucrosiaUPC" pitchFamily="18" charset="-34"/>
              </a:rPr>
              <a:t>จะเกิดปัญหาเรื่องสิ้นเปลืองเวลา หรือจะทำงานไม่ทันปีงบประมาณ</a:t>
            </a:r>
          </a:p>
          <a:p>
            <a:pPr algn="thaiDist"/>
            <a:r>
              <a:rPr lang="th-TH" b="1" dirty="0">
                <a:solidFill>
                  <a:schemeClr val="folHlink"/>
                </a:solidFill>
                <a:cs typeface="EucrosiaUPC" pitchFamily="18" charset="-34"/>
              </a:rPr>
              <a:t>    </a:t>
            </a:r>
          </a:p>
          <a:p>
            <a:pPr algn="thaiDist"/>
            <a:r>
              <a:rPr lang="th-TH" b="1" dirty="0">
                <a:cs typeface="EucrosiaUPC" pitchFamily="18" charset="-34"/>
              </a:rPr>
              <a:t> </a:t>
            </a:r>
            <a:endParaRPr lang="th-TH" b="1" dirty="0">
              <a:solidFill>
                <a:schemeClr val="folHlink"/>
              </a:solidFill>
              <a:cs typeface="EucrosiaUPC" pitchFamily="18" charset="-34"/>
            </a:endParaRPr>
          </a:p>
        </p:txBody>
      </p:sp>
      <p:sp>
        <p:nvSpPr>
          <p:cNvPr id="63496" name="Rectangle 10"/>
          <p:cNvSpPr>
            <a:spLocks noChangeArrowheads="1"/>
          </p:cNvSpPr>
          <p:nvPr/>
        </p:nvSpPr>
        <p:spPr bwMode="auto">
          <a:xfrm>
            <a:off x="2286000" y="1981200"/>
            <a:ext cx="3276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th-TH" b="1">
                <a:solidFill>
                  <a:srgbClr val="FF0000"/>
                </a:solidFill>
                <a:cs typeface="EucrosiaUPC" pitchFamily="18" charset="-34"/>
              </a:rPr>
              <a:t>กรณีการประกวดราคาก่อสร้าง</a:t>
            </a:r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838200" y="1143000"/>
            <a:ext cx="1295400" cy="533400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/>
          <a:lstStyle/>
          <a:p>
            <a:pPr algn="ctr">
              <a:defRPr/>
            </a:pPr>
            <a:r>
              <a:rPr lang="th-TH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JasmineUPC" pitchFamily="18" charset="-34"/>
                <a:cs typeface="JasmineUPC" pitchFamily="18" charset="-34"/>
              </a:rPr>
              <a:t>มติ</a:t>
            </a:r>
          </a:p>
        </p:txBody>
      </p:sp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3962400" y="1143000"/>
            <a:ext cx="1295400" cy="533400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/>
          <a:lstStyle/>
          <a:p>
            <a:pPr algn="ctr">
              <a:defRPr/>
            </a:pPr>
            <a:r>
              <a:rPr lang="th-TH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JasmineUPC" pitchFamily="18" charset="-34"/>
                <a:cs typeface="JasmineUPC" pitchFamily="18" charset="-34"/>
              </a:rPr>
              <a:t>หนังสือ</a:t>
            </a:r>
          </a:p>
        </p:txBody>
      </p:sp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838200" y="1981200"/>
            <a:ext cx="1295400" cy="533400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/>
          <a:lstStyle/>
          <a:p>
            <a:pPr algn="ctr">
              <a:defRPr/>
            </a:pPr>
            <a:r>
              <a:rPr lang="th-TH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JasmineUPC" pitchFamily="18" charset="-34"/>
                <a:cs typeface="JasmineUPC" pitchFamily="18" charset="-34"/>
              </a:rPr>
              <a:t>สาระสำคัญ</a:t>
            </a:r>
          </a:p>
        </p:txBody>
      </p:sp>
    </p:spTree>
    <p:extLst>
      <p:ext uri="{BB962C8B-B14F-4D97-AF65-F5344CB8AC3E}">
        <p14:creationId xmlns="" xmlns:p14="http://schemas.microsoft.com/office/powerpoint/2010/main" val="3184300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143000"/>
          </a:xfrm>
          <a:solidFill>
            <a:srgbClr val="FFFF66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 anchorCtr="0">
            <a:normAutofit/>
          </a:bodyPr>
          <a:lstStyle/>
          <a:p>
            <a:pPr algn="ctr"/>
            <a:r>
              <a:rPr lang="th-TH" sz="5400" b="1" dirty="0" smtClean="0">
                <a:latin typeface="BrowalliaUPC" pitchFamily="34" charset="-34"/>
                <a:cs typeface="BrowalliaUPC" pitchFamily="34" charset="-34"/>
              </a:rPr>
              <a:t>ผลของการกำหนด </a:t>
            </a:r>
            <a:r>
              <a:rPr lang="en-US" sz="5400" b="1" dirty="0" smtClean="0">
                <a:latin typeface="BrowalliaUPC" pitchFamily="34" charset="-34"/>
                <a:cs typeface="BrowalliaUPC" pitchFamily="34" charset="-34"/>
              </a:rPr>
              <a:t>spec.</a:t>
            </a:r>
            <a:endParaRPr lang="th-TH" sz="5400" b="1" dirty="0">
              <a:latin typeface="BrowalliaUPC" pitchFamily="34" charset="-34"/>
              <a:cs typeface="BrowalliaUPC" pitchFamily="34" charset="-34"/>
            </a:endParaRPr>
          </a:p>
        </p:txBody>
      </p:sp>
      <p:sp>
        <p:nvSpPr>
          <p:cNvPr id="4" name="รูปห้าเหลี่ยม 3"/>
          <p:cNvSpPr/>
          <p:nvPr/>
        </p:nvSpPr>
        <p:spPr>
          <a:xfrm>
            <a:off x="500034" y="1714488"/>
            <a:ext cx="2714644" cy="1143008"/>
          </a:xfrm>
          <a:prstGeom prst="homePlate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atin typeface="BrowalliaUPC" pitchFamily="34" charset="-34"/>
                <a:cs typeface="BrowalliaUPC" pitchFamily="34" charset="-34"/>
              </a:rPr>
              <a:t>spec.</a:t>
            </a:r>
            <a:endParaRPr lang="th-TH" sz="4000" b="1" dirty="0">
              <a:latin typeface="BrowalliaUPC" pitchFamily="34" charset="-34"/>
              <a:cs typeface="BrowalliaUPC" pitchFamily="34" charset="-34"/>
            </a:endParaRPr>
          </a:p>
        </p:txBody>
      </p:sp>
      <p:sp>
        <p:nvSpPr>
          <p:cNvPr id="5" name="เครื่องหมายบั้ง 4"/>
          <p:cNvSpPr/>
          <p:nvPr/>
        </p:nvSpPr>
        <p:spPr>
          <a:xfrm>
            <a:off x="3000364" y="1714488"/>
            <a:ext cx="3143272" cy="1143008"/>
          </a:xfrm>
          <a:prstGeom prst="chevron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b="1" dirty="0" smtClean="0">
                <a:solidFill>
                  <a:schemeClr val="bg1"/>
                </a:solidFill>
                <a:latin typeface="BrowalliaUPC" pitchFamily="34" charset="-34"/>
                <a:cs typeface="BrowalliaUPC" pitchFamily="34" charset="-34"/>
              </a:rPr>
              <a:t>คุณสมบัติ</a:t>
            </a:r>
            <a:endParaRPr lang="th-TH" sz="4000" b="1" dirty="0">
              <a:solidFill>
                <a:schemeClr val="bg1"/>
              </a:solidFill>
              <a:latin typeface="BrowalliaUPC" pitchFamily="34" charset="-34"/>
              <a:cs typeface="BrowalliaUPC" pitchFamily="34" charset="-34"/>
            </a:endParaRPr>
          </a:p>
        </p:txBody>
      </p:sp>
      <p:sp>
        <p:nvSpPr>
          <p:cNvPr id="6" name="เครื่องหมายบั้ง 5"/>
          <p:cNvSpPr/>
          <p:nvPr/>
        </p:nvSpPr>
        <p:spPr>
          <a:xfrm>
            <a:off x="5929322" y="1714488"/>
            <a:ext cx="2928958" cy="1143008"/>
          </a:xfrm>
          <a:prstGeom prst="chevron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b="1" dirty="0" smtClean="0">
                <a:solidFill>
                  <a:schemeClr val="bg1"/>
                </a:solidFill>
                <a:latin typeface="BrowalliaUPC" pitchFamily="34" charset="-34"/>
                <a:cs typeface="BrowalliaUPC" pitchFamily="34" charset="-34"/>
              </a:rPr>
              <a:t>เงื่อนไข</a:t>
            </a:r>
            <a:endParaRPr lang="th-TH" sz="4000" b="1" dirty="0">
              <a:solidFill>
                <a:schemeClr val="bg1"/>
              </a:solidFill>
              <a:latin typeface="BrowalliaUPC" pitchFamily="34" charset="-34"/>
              <a:cs typeface="BrowalliaUPC" pitchFamily="34" charset="-34"/>
            </a:endParaRPr>
          </a:p>
        </p:txBody>
      </p:sp>
      <p:sp>
        <p:nvSpPr>
          <p:cNvPr id="9" name="ลูกศรลง 8"/>
          <p:cNvSpPr/>
          <p:nvPr/>
        </p:nvSpPr>
        <p:spPr>
          <a:xfrm>
            <a:off x="1285852" y="3000372"/>
            <a:ext cx="714380" cy="714380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th-TH" sz="3000" b="1">
              <a:latin typeface="BrowalliaUPC" pitchFamily="34" charset="-34"/>
              <a:cs typeface="BrowalliaUPC" pitchFamily="34" charset="-34"/>
            </a:endParaRPr>
          </a:p>
        </p:txBody>
      </p:sp>
      <p:sp>
        <p:nvSpPr>
          <p:cNvPr id="10" name="ลูกศรลง 9"/>
          <p:cNvSpPr/>
          <p:nvPr/>
        </p:nvSpPr>
        <p:spPr>
          <a:xfrm>
            <a:off x="4143372" y="3000372"/>
            <a:ext cx="714380" cy="714380"/>
          </a:xfrm>
          <a:prstGeom prst="downArrow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th-TH" sz="3000" b="1">
              <a:latin typeface="BrowalliaUPC" pitchFamily="34" charset="-34"/>
              <a:cs typeface="BrowalliaUPC" pitchFamily="34" charset="-34"/>
            </a:endParaRPr>
          </a:p>
        </p:txBody>
      </p:sp>
      <p:sp>
        <p:nvSpPr>
          <p:cNvPr id="11" name="ลูกศรลง 10"/>
          <p:cNvSpPr/>
          <p:nvPr/>
        </p:nvSpPr>
        <p:spPr>
          <a:xfrm>
            <a:off x="6929454" y="3000372"/>
            <a:ext cx="714380" cy="714380"/>
          </a:xfrm>
          <a:prstGeom prst="downArrow">
            <a:avLst/>
          </a:prstGeom>
          <a:solidFill>
            <a:srgbClr val="92D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th-TH" sz="3000" b="1">
              <a:latin typeface="BrowalliaUPC" pitchFamily="34" charset="-34"/>
              <a:cs typeface="BrowalliaUPC" pitchFamily="34" charset="-34"/>
            </a:endParaRPr>
          </a:p>
        </p:txBody>
      </p:sp>
      <p:sp>
        <p:nvSpPr>
          <p:cNvPr id="12" name="สี่เหลี่ยมผืนผ้า 11"/>
          <p:cNvSpPr/>
          <p:nvPr/>
        </p:nvSpPr>
        <p:spPr>
          <a:xfrm>
            <a:off x="428596" y="3857628"/>
            <a:ext cx="8429684" cy="121444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Ø"/>
            </a:pPr>
            <a:r>
              <a:rPr lang="th-TH" sz="3000" b="1" dirty="0" smtClean="0">
                <a:latin typeface="BrowalliaUPC" pitchFamily="34" charset="-34"/>
                <a:cs typeface="BrowalliaUPC" pitchFamily="34" charset="-34"/>
              </a:rPr>
              <a:t> เอื้อประโยชน์ให้ </a:t>
            </a:r>
            <a:r>
              <a:rPr lang="th-TH" sz="3000" b="1" dirty="0" smtClean="0">
                <a:solidFill>
                  <a:srgbClr val="C00000"/>
                </a:solidFill>
                <a:latin typeface="BrowalliaUPC" pitchFamily="34" charset="-34"/>
                <a:cs typeface="BrowalliaUPC" pitchFamily="34" charset="-34"/>
              </a:rPr>
              <a:t>ยี่ห้อใดยี่ห้อหนึ่ง </a:t>
            </a:r>
            <a:r>
              <a:rPr lang="th-TH" sz="3000" b="1" dirty="0" smtClean="0">
                <a:latin typeface="BrowalliaUPC" pitchFamily="34" charset="-34"/>
                <a:cs typeface="BrowalliaUPC" pitchFamily="34" charset="-34"/>
              </a:rPr>
              <a:t>(งานซื้อ)</a:t>
            </a:r>
          </a:p>
          <a:p>
            <a:pPr algn="ctr">
              <a:buFont typeface="Wingdings" pitchFamily="2" charset="2"/>
              <a:buChar char="Ø"/>
            </a:pPr>
            <a:r>
              <a:rPr lang="th-TH" sz="3000" b="1" dirty="0" smtClean="0">
                <a:latin typeface="BrowalliaUPC" pitchFamily="34" charset="-34"/>
                <a:cs typeface="BrowalliaUPC" pitchFamily="34" charset="-34"/>
              </a:rPr>
              <a:t> เอื้อประโยชน์ให้ </a:t>
            </a:r>
            <a:r>
              <a:rPr lang="th-TH" sz="3000" b="1" dirty="0" smtClean="0">
                <a:solidFill>
                  <a:srgbClr val="C00000"/>
                </a:solidFill>
                <a:latin typeface="BrowalliaUPC" pitchFamily="34" charset="-34"/>
                <a:cs typeface="BrowalliaUPC" pitchFamily="34" charset="-34"/>
              </a:rPr>
              <a:t>ผู้ประกอบการรายใดรายหนึ่ง </a:t>
            </a:r>
            <a:r>
              <a:rPr lang="th-TH" sz="3000" b="1" dirty="0" smtClean="0">
                <a:latin typeface="BrowalliaUPC" pitchFamily="34" charset="-34"/>
                <a:cs typeface="BrowalliaUPC" pitchFamily="34" charset="-34"/>
              </a:rPr>
              <a:t>(งานจ้าง)</a:t>
            </a:r>
            <a:endParaRPr lang="th-TH" sz="3000" b="1" dirty="0">
              <a:latin typeface="BrowalliaUPC" pitchFamily="34" charset="-34"/>
              <a:cs typeface="BrowalliaUPC" pitchFamily="34" charset="-34"/>
            </a:endParaRPr>
          </a:p>
        </p:txBody>
      </p:sp>
      <p:sp>
        <p:nvSpPr>
          <p:cNvPr id="13" name="คำบรรยายภาพแบบลูกศรขึ้น 12"/>
          <p:cNvSpPr/>
          <p:nvPr/>
        </p:nvSpPr>
        <p:spPr>
          <a:xfrm>
            <a:off x="428596" y="5143512"/>
            <a:ext cx="4071966" cy="1285884"/>
          </a:xfrm>
          <a:prstGeom prst="upArrowCallout">
            <a:avLst/>
          </a:prstGeom>
          <a:solidFill>
            <a:srgbClr val="FFFF66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000" b="1" dirty="0" smtClean="0">
                <a:solidFill>
                  <a:srgbClr val="FF0000"/>
                </a:solidFill>
                <a:latin typeface="BrowalliaUPC" pitchFamily="34" charset="-34"/>
                <a:cs typeface="BrowalliaUPC" pitchFamily="34" charset="-34"/>
              </a:rPr>
              <a:t>ไม่จำเป็น ทำไม่ได้</a:t>
            </a:r>
            <a:endParaRPr lang="th-TH" sz="3000" b="1" dirty="0">
              <a:solidFill>
                <a:srgbClr val="FF0000"/>
              </a:solidFill>
              <a:latin typeface="BrowalliaUPC" pitchFamily="34" charset="-34"/>
              <a:cs typeface="BrowalliaUPC" pitchFamily="34" charset="-34"/>
            </a:endParaRPr>
          </a:p>
        </p:txBody>
      </p:sp>
      <p:sp>
        <p:nvSpPr>
          <p:cNvPr id="14" name="คำบรรยายภาพแบบลูกศรขึ้น 13"/>
          <p:cNvSpPr/>
          <p:nvPr/>
        </p:nvSpPr>
        <p:spPr>
          <a:xfrm>
            <a:off x="4643438" y="5143512"/>
            <a:ext cx="4214842" cy="1285884"/>
          </a:xfrm>
          <a:prstGeom prst="upArrowCallout">
            <a:avLst/>
          </a:prstGeom>
          <a:solidFill>
            <a:srgbClr val="92D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000" b="1" dirty="0" smtClean="0">
                <a:solidFill>
                  <a:schemeClr val="tx1"/>
                </a:solidFill>
                <a:latin typeface="BrowalliaUPC" pitchFamily="34" charset="-34"/>
                <a:cs typeface="BrowalliaUPC" pitchFamily="34" charset="-34"/>
              </a:rPr>
              <a:t>จำเป็น ทำได้ ตามวิธีพิเศษ</a:t>
            </a:r>
            <a:endParaRPr lang="th-TH" sz="3000" b="1" dirty="0">
              <a:solidFill>
                <a:schemeClr val="tx1"/>
              </a:solidFill>
              <a:latin typeface="BrowalliaUPC" pitchFamily="34" charset="-34"/>
              <a:cs typeface="BrowalliaUPC" pitchFamily="34" charset="-34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903733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Diagram 5"/>
          <p:cNvGrpSpPr>
            <a:grpSpLocks noChangeAspect="1"/>
          </p:cNvGrpSpPr>
          <p:nvPr/>
        </p:nvGrpSpPr>
        <p:grpSpPr bwMode="auto">
          <a:xfrm>
            <a:off x="1295401" y="152400"/>
            <a:ext cx="6477000" cy="6400800"/>
            <a:chOff x="1512" y="789"/>
            <a:chExt cx="2736" cy="2739"/>
          </a:xfrm>
        </p:grpSpPr>
        <p:sp>
          <p:nvSpPr>
            <p:cNvPr id="6" name="_s322564"/>
            <p:cNvSpPr>
              <a:spLocks noChangeShapeType="1"/>
            </p:cNvSpPr>
            <p:nvPr/>
          </p:nvSpPr>
          <p:spPr bwMode="auto">
            <a:xfrm flipH="1" flipV="1">
              <a:off x="2346" y="1733"/>
              <a:ext cx="267" cy="21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7" name="_s322565"/>
            <p:cNvSpPr>
              <a:spLocks noChangeArrowheads="1"/>
            </p:cNvSpPr>
            <p:nvPr/>
          </p:nvSpPr>
          <p:spPr bwMode="auto">
            <a:xfrm>
              <a:off x="1736" y="1177"/>
              <a:ext cx="684" cy="684"/>
            </a:xfrm>
            <a:prstGeom prst="ellipse">
              <a:avLst/>
            </a:prstGeom>
            <a:solidFill>
              <a:srgbClr val="FFC000">
                <a:alpha val="50000"/>
              </a:srgbClr>
            </a:solidFill>
            <a:ln w="57150">
              <a:noFill/>
              <a:round/>
              <a:headEnd/>
              <a:tailEnd/>
            </a:ln>
            <a:effectLst>
              <a:glow rad="228600">
                <a:schemeClr val="accent2">
                  <a:satMod val="175000"/>
                  <a:alpha val="40000"/>
                </a:schemeClr>
              </a:glow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h-TH" sz="32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ahoma" pitchFamily="34" charset="0"/>
                  <a:cs typeface="FreesiaUPC" pitchFamily="34" charset="-34"/>
                </a:rPr>
                <a:t>การ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h-TH" sz="32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ahoma" pitchFamily="34" charset="0"/>
                  <a:cs typeface="FreesiaUPC" pitchFamily="34" charset="-34"/>
                </a:rPr>
                <a:t>แลกเปลี่ยน</a:t>
              </a:r>
            </a:p>
          </p:txBody>
        </p:sp>
        <p:sp>
          <p:nvSpPr>
            <p:cNvPr id="8" name="_s322566"/>
            <p:cNvSpPr>
              <a:spLocks noChangeShapeType="1"/>
            </p:cNvSpPr>
            <p:nvPr/>
          </p:nvSpPr>
          <p:spPr bwMode="auto">
            <a:xfrm flipH="1">
              <a:off x="2215" y="2234"/>
              <a:ext cx="332" cy="7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9" name="_s322567"/>
            <p:cNvSpPr>
              <a:spLocks noChangeArrowheads="1"/>
            </p:cNvSpPr>
            <p:nvPr/>
          </p:nvSpPr>
          <p:spPr bwMode="auto">
            <a:xfrm>
              <a:off x="1538" y="2045"/>
              <a:ext cx="684" cy="684"/>
            </a:xfrm>
            <a:prstGeom prst="ellipse">
              <a:avLst/>
            </a:prstGeom>
            <a:solidFill>
              <a:srgbClr val="66FF99">
                <a:alpha val="50000"/>
              </a:srgbClr>
            </a:solidFill>
            <a:ln w="57150">
              <a:noFill/>
              <a:round/>
              <a:headEnd/>
              <a:tailEnd/>
            </a:ln>
            <a:effectLst>
              <a:glow rad="228600">
                <a:schemeClr val="accent2">
                  <a:satMod val="175000"/>
                  <a:alpha val="40000"/>
                </a:schemeClr>
              </a:glow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h-TH" sz="4000" b="1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ahoma" pitchFamily="34" charset="0"/>
                  <a:cs typeface="FreesiaUPC" pitchFamily="34" charset="-34"/>
                </a:rPr>
                <a:t>การเช่า</a:t>
              </a:r>
            </a:p>
          </p:txBody>
        </p:sp>
        <p:sp>
          <p:nvSpPr>
            <p:cNvPr id="10" name="_s322568"/>
            <p:cNvSpPr>
              <a:spLocks noChangeShapeType="1"/>
            </p:cNvSpPr>
            <p:nvPr/>
          </p:nvSpPr>
          <p:spPr bwMode="auto">
            <a:xfrm flipH="1">
              <a:off x="2585" y="2466"/>
              <a:ext cx="147" cy="30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1" name="_s322569"/>
            <p:cNvSpPr>
              <a:spLocks noChangeArrowheads="1"/>
            </p:cNvSpPr>
            <p:nvPr/>
          </p:nvSpPr>
          <p:spPr bwMode="auto">
            <a:xfrm>
              <a:off x="2094" y="2741"/>
              <a:ext cx="684" cy="684"/>
            </a:xfrm>
            <a:prstGeom prst="ellipse">
              <a:avLst/>
            </a:prstGeom>
            <a:solidFill>
              <a:srgbClr val="6666FF">
                <a:alpha val="50000"/>
              </a:srgbClr>
            </a:solidFill>
            <a:ln w="57150">
              <a:noFill/>
              <a:round/>
              <a:headEnd/>
              <a:tailEnd/>
            </a:ln>
            <a:effectLst>
              <a:glow rad="228600">
                <a:schemeClr val="accent2">
                  <a:satMod val="175000"/>
                  <a:alpha val="40000"/>
                </a:schemeClr>
              </a:glow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h-TH" sz="2600" b="1" i="0" u="none" strike="noStrike" cap="none" normalizeH="0" baseline="0" dirty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Tahoma" pitchFamily="34" charset="0"/>
                  <a:cs typeface="FreesiaUPC" pitchFamily="34" charset="-34"/>
                </a:rPr>
                <a:t>การจ้าง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h-TH" sz="2600" b="1" i="0" u="none" strike="noStrike" cap="none" normalizeH="0" baseline="0" dirty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Tahoma" pitchFamily="34" charset="0"/>
                  <a:cs typeface="FreesiaUPC" pitchFamily="34" charset="-34"/>
                </a:rPr>
                <a:t>ออกแบบ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h-TH" sz="2600" b="1" i="0" u="none" strike="noStrike" cap="none" normalizeH="0" baseline="0" dirty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Tahoma" pitchFamily="34" charset="0"/>
                  <a:cs typeface="FreesiaUPC" pitchFamily="34" charset="-34"/>
                </a:rPr>
                <a:t>ควบคุมงาน</a:t>
              </a:r>
            </a:p>
          </p:txBody>
        </p:sp>
        <p:sp>
          <p:nvSpPr>
            <p:cNvPr id="12" name="_s322570"/>
            <p:cNvSpPr>
              <a:spLocks noChangeShapeType="1"/>
            </p:cNvSpPr>
            <p:nvPr/>
          </p:nvSpPr>
          <p:spPr bwMode="auto">
            <a:xfrm>
              <a:off x="3028" y="2466"/>
              <a:ext cx="149" cy="30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3" name="_s322571"/>
            <p:cNvSpPr>
              <a:spLocks noChangeArrowheads="1"/>
            </p:cNvSpPr>
            <p:nvPr/>
          </p:nvSpPr>
          <p:spPr bwMode="auto">
            <a:xfrm>
              <a:off x="2984" y="2740"/>
              <a:ext cx="684" cy="684"/>
            </a:xfrm>
            <a:prstGeom prst="ellipse">
              <a:avLst/>
            </a:prstGeom>
            <a:solidFill>
              <a:schemeClr val="tx2">
                <a:lumMod val="60000"/>
                <a:lumOff val="40000"/>
                <a:alpha val="50000"/>
              </a:schemeClr>
            </a:solidFill>
            <a:ln w="57150">
              <a:noFill/>
              <a:round/>
              <a:headEnd/>
              <a:tailEnd/>
            </a:ln>
            <a:effectLst>
              <a:glow rad="228600">
                <a:schemeClr val="accent2">
                  <a:satMod val="175000"/>
                  <a:alpha val="40000"/>
                </a:schemeClr>
              </a:glow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h-TH" sz="3600" b="1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ahoma" pitchFamily="34" charset="0"/>
                  <a:cs typeface="FreesiaUPC" pitchFamily="34" charset="-34"/>
                </a:rPr>
                <a:t>การจ้าง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h-TH" sz="3600" b="1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ahoma" pitchFamily="34" charset="0"/>
                  <a:cs typeface="FreesiaUPC" pitchFamily="34" charset="-34"/>
                </a:rPr>
                <a:t>ที่ปรึกษา</a:t>
              </a:r>
            </a:p>
          </p:txBody>
        </p:sp>
        <p:sp>
          <p:nvSpPr>
            <p:cNvPr id="14" name="_s322572"/>
            <p:cNvSpPr>
              <a:spLocks noChangeShapeType="1"/>
            </p:cNvSpPr>
            <p:nvPr/>
          </p:nvSpPr>
          <p:spPr bwMode="auto">
            <a:xfrm>
              <a:off x="3213" y="2234"/>
              <a:ext cx="333" cy="7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5" name="_s322573"/>
            <p:cNvSpPr>
              <a:spLocks noChangeArrowheads="1"/>
            </p:cNvSpPr>
            <p:nvPr/>
          </p:nvSpPr>
          <p:spPr bwMode="auto">
            <a:xfrm>
              <a:off x="3538" y="2044"/>
              <a:ext cx="684" cy="684"/>
            </a:xfrm>
            <a:prstGeom prst="ellipse">
              <a:avLst/>
            </a:prstGeom>
            <a:solidFill>
              <a:srgbClr val="FF0000">
                <a:alpha val="50000"/>
              </a:srgbClr>
            </a:solidFill>
            <a:ln w="57150">
              <a:noFill/>
              <a:round/>
              <a:headEnd/>
              <a:tailEnd/>
            </a:ln>
            <a:effectLst>
              <a:glow rad="228600">
                <a:schemeClr val="accent2">
                  <a:satMod val="175000"/>
                  <a:alpha val="40000"/>
                </a:schemeClr>
              </a:glow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h-TH" sz="4000" b="1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ahoma" pitchFamily="34" charset="0"/>
                  <a:cs typeface="FreesiaUPC" pitchFamily="34" charset="-34"/>
                </a:rPr>
                <a:t>การจ้าง</a:t>
              </a:r>
            </a:p>
          </p:txBody>
        </p:sp>
        <p:sp>
          <p:nvSpPr>
            <p:cNvPr id="16" name="_s322574"/>
            <p:cNvSpPr>
              <a:spLocks noChangeShapeType="1"/>
            </p:cNvSpPr>
            <p:nvPr/>
          </p:nvSpPr>
          <p:spPr bwMode="auto">
            <a:xfrm flipV="1">
              <a:off x="3147" y="1732"/>
              <a:ext cx="267" cy="21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7" name="_s322575"/>
            <p:cNvSpPr>
              <a:spLocks noChangeArrowheads="1"/>
            </p:cNvSpPr>
            <p:nvPr/>
          </p:nvSpPr>
          <p:spPr bwMode="auto">
            <a:xfrm>
              <a:off x="3340" y="1177"/>
              <a:ext cx="684" cy="684"/>
            </a:xfrm>
            <a:prstGeom prst="ellipse">
              <a:avLst/>
            </a:prstGeom>
            <a:solidFill>
              <a:srgbClr val="FFFF00">
                <a:alpha val="50000"/>
              </a:srgbClr>
            </a:solidFill>
            <a:ln w="57150">
              <a:noFill/>
              <a:round/>
              <a:headEnd/>
              <a:tailEnd/>
            </a:ln>
            <a:effectLst>
              <a:glow rad="228600">
                <a:schemeClr val="accent2">
                  <a:satMod val="175000"/>
                  <a:alpha val="40000"/>
                </a:schemeClr>
              </a:glow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h-TH" sz="4400" b="1" i="0" u="none" strike="noStrike" cap="none" normalizeH="0" baseline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ahoma" pitchFamily="34" charset="0"/>
                  <a:cs typeface="FreesiaUPC" pitchFamily="34" charset="-34"/>
                </a:rPr>
                <a:t>การซื้อ</a:t>
              </a:r>
            </a:p>
          </p:txBody>
        </p:sp>
        <p:sp>
          <p:nvSpPr>
            <p:cNvPr id="18" name="_s322576"/>
            <p:cNvSpPr>
              <a:spLocks noChangeShapeType="1"/>
            </p:cNvSpPr>
            <p:nvPr/>
          </p:nvSpPr>
          <p:spPr bwMode="auto">
            <a:xfrm flipV="1">
              <a:off x="2880" y="1475"/>
              <a:ext cx="0" cy="34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9" name="_s322577"/>
            <p:cNvSpPr>
              <a:spLocks noChangeArrowheads="1"/>
            </p:cNvSpPr>
            <p:nvPr/>
          </p:nvSpPr>
          <p:spPr bwMode="auto">
            <a:xfrm>
              <a:off x="2538" y="791"/>
              <a:ext cx="684" cy="684"/>
            </a:xfrm>
            <a:prstGeom prst="ellipse">
              <a:avLst/>
            </a:prstGeom>
            <a:solidFill>
              <a:srgbClr val="FF99FF">
                <a:alpha val="50000"/>
              </a:srgbClr>
            </a:solidFill>
            <a:ln w="57150">
              <a:noFill/>
              <a:round/>
              <a:headEnd/>
              <a:tailEnd/>
            </a:ln>
            <a:effectLst>
              <a:glow rad="228600">
                <a:schemeClr val="accent2">
                  <a:satMod val="175000"/>
                  <a:alpha val="40000"/>
                </a:schemeClr>
              </a:glow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h-TH" sz="3600" b="1" i="0" u="none" strike="noStrike" cap="none" normalizeH="0" baseline="0" dirty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Tahoma" pitchFamily="34" charset="0"/>
                  <a:cs typeface="FreesiaUPC" pitchFamily="34" charset="-34"/>
                </a:rPr>
                <a:t>การ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h-TH" sz="3600" b="1" i="0" u="none" strike="noStrike" cap="none" normalizeH="0" baseline="0" dirty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Tahoma" pitchFamily="34" charset="0"/>
                  <a:cs typeface="FreesiaUPC" pitchFamily="34" charset="-34"/>
                </a:rPr>
                <a:t>จัดทำเอง</a:t>
              </a:r>
            </a:p>
          </p:txBody>
        </p:sp>
        <p:sp>
          <p:nvSpPr>
            <p:cNvPr id="20" name="_s322578"/>
            <p:cNvSpPr>
              <a:spLocks noChangeArrowheads="1"/>
            </p:cNvSpPr>
            <p:nvPr/>
          </p:nvSpPr>
          <p:spPr bwMode="auto">
            <a:xfrm>
              <a:off x="2538" y="1817"/>
              <a:ext cx="684" cy="684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 w="57150">
              <a:noFill/>
              <a:round/>
              <a:headEnd/>
              <a:tailEnd/>
            </a:ln>
            <a:effectLst>
              <a:glow rad="228600">
                <a:schemeClr val="accent2">
                  <a:satMod val="175000"/>
                  <a:alpha val="40000"/>
                </a:schemeClr>
              </a:glow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h-TH" sz="4400" b="1" i="0" u="none" strike="noStrike" cap="none" normalizeH="0" baseline="0" smtClean="0">
                  <a:ln>
                    <a:noFill/>
                  </a:ln>
                  <a:solidFill>
                    <a:srgbClr val="FF00FF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pitchFamily="34" charset="0"/>
                  <a:cs typeface="FreesiaUPC" pitchFamily="34" charset="-34"/>
                </a:rPr>
                <a:t>การพัสดุ</a:t>
              </a:r>
            </a:p>
          </p:txBody>
        </p:sp>
      </p:grpSp>
      <p:sp>
        <p:nvSpPr>
          <p:cNvPr id="3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02CBF5-FACF-4037-A75F-4E54434FB346}" type="slidenum">
              <a:rPr lang="en-US"/>
              <a:pPr>
                <a:defRPr/>
              </a:pPr>
              <a:t>5</a:t>
            </a:fld>
            <a:endParaRPr lang="th-TH"/>
          </a:p>
        </p:txBody>
      </p:sp>
      <p:sp>
        <p:nvSpPr>
          <p:cNvPr id="21" name="สามเหลี่ยมหน้าจั่ว 20">
            <a:hlinkClick r:id="rId2" action="ppaction://hlinksldjump"/>
          </p:cNvPr>
          <p:cNvSpPr/>
          <p:nvPr/>
        </p:nvSpPr>
        <p:spPr>
          <a:xfrm>
            <a:off x="8077200" y="6096000"/>
            <a:ext cx="609600" cy="533400"/>
          </a:xfrm>
          <a:prstGeom prst="triangle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/>
          </p:cNvSpPr>
          <p:nvPr>
            <p:ph type="title"/>
          </p:nvPr>
        </p:nvSpPr>
        <p:spPr>
          <a:xfrm>
            <a:off x="1071590" y="1357320"/>
            <a:ext cx="7500938" cy="314325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h-TH" sz="4800" b="1" kern="0" dirty="0" smtClean="0"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  <a:cs typeface="EucrosiaUPC" pitchFamily="18" charset="-34"/>
              </a:rPr>
              <a:t>หลักเกณฑ์ แนวทาง </a:t>
            </a:r>
            <a:r>
              <a:rPr lang="th-TH" sz="4800" b="1" kern="0" dirty="0" smtClean="0">
                <a:solidFill>
                  <a:schemeClr val="tx1"/>
                </a:solidFill>
                <a:effectLst/>
                <a:cs typeface="EucrosiaUPC" pitchFamily="18" charset="-34"/>
              </a:rPr>
              <a:t/>
            </a:r>
            <a:br>
              <a:rPr lang="th-TH" sz="4800" b="1" kern="0" dirty="0" smtClean="0">
                <a:solidFill>
                  <a:schemeClr val="tx1"/>
                </a:solidFill>
                <a:effectLst/>
                <a:cs typeface="EucrosiaUPC" pitchFamily="18" charset="-34"/>
              </a:rPr>
            </a:br>
            <a:r>
              <a:rPr lang="th-TH" sz="4800" b="1" kern="0" dirty="0" smtClean="0"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  <a:cs typeface="EucrosiaUPC" pitchFamily="18" charset="-34"/>
              </a:rPr>
              <a:t>และวิธีปฏิบัติในการเปิดเผยราคากลาง</a:t>
            </a:r>
            <a:br>
              <a:rPr lang="th-TH" sz="4800" b="1" kern="0" dirty="0" smtClean="0"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  <a:cs typeface="EucrosiaUPC" pitchFamily="18" charset="-34"/>
              </a:rPr>
            </a:br>
            <a:r>
              <a:rPr lang="th-TH" sz="4800" b="1" kern="0" dirty="0" smtClean="0">
                <a:solidFill>
                  <a:schemeClr val="tx1"/>
                </a:solidFill>
                <a:effectLst>
                  <a:reflection blurRad="6350" stA="60000" endA="900" endPos="58000" dir="5400000" sy="-100000" algn="bl" rotWithShape="0"/>
                </a:effectLst>
                <a:cs typeface="EucrosiaUPC" pitchFamily="18" charset="-34"/>
              </a:rPr>
              <a:t>ของทางราชการ </a:t>
            </a:r>
          </a:p>
        </p:txBody>
      </p:sp>
      <p:sp>
        <p:nvSpPr>
          <p:cNvPr id="8195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1AFDB385-DF52-427D-8D5D-5D7A046E88ED}" type="slidenum">
              <a:rPr lang="en-US">
                <a:solidFill>
                  <a:schemeClr val="tx1"/>
                </a:solidFill>
              </a:rPr>
              <a:pPr>
                <a:defRPr/>
              </a:pPr>
              <a:t>50</a:t>
            </a:fld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12" name="Rectangle 1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"/>
          </a:xfrm>
          <a:gradFill rotWithShape="1">
            <a:gsLst>
              <a:gs pos="0">
                <a:srgbClr val="3366FF"/>
              </a:gs>
              <a:gs pos="100000">
                <a:srgbClr val="3366FF">
                  <a:gamma/>
                  <a:shade val="46275"/>
                  <a:invGamma/>
                </a:srgbClr>
              </a:gs>
            </a:gsLst>
            <a:lin ang="5400000" scaled="1"/>
          </a:gradFill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anchor="ctr" anchorCtr="0">
            <a:sp3d extrusionH="57150" prstMaterial="softEdge">
              <a:bevelT w="25400" h="25400"/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th-TH" sz="3200" b="1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มติ ครม. เกี่ยวกับหลักเกณฑ์การกำหนดราคากลางงานก่อสร้าง</a:t>
            </a:r>
          </a:p>
        </p:txBody>
      </p:sp>
      <p:sp>
        <p:nvSpPr>
          <p:cNvPr id="48130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80AEE0EE-44A3-4757-9774-C3AA54FF90BF}" type="slidenum">
              <a:rPr lang="en-US"/>
              <a:pPr/>
              <a:t>51</a:t>
            </a:fld>
            <a:endParaRPr lang="th-TH"/>
          </a:p>
        </p:txBody>
      </p:sp>
      <p:sp>
        <p:nvSpPr>
          <p:cNvPr id="179203" name="Rectangle 3"/>
          <p:cNvSpPr>
            <a:spLocks noChangeArrowheads="1"/>
          </p:cNvSpPr>
          <p:nvPr/>
        </p:nvSpPr>
        <p:spPr bwMode="auto">
          <a:xfrm>
            <a:off x="685800" y="838200"/>
            <a:ext cx="1295400" cy="533400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/>
          <a:lstStyle/>
          <a:p>
            <a:pPr algn="ctr">
              <a:defRPr/>
            </a:pPr>
            <a:r>
              <a:rPr lang="th-TH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JasmineUPC" pitchFamily="18" charset="-34"/>
                <a:cs typeface="JasmineUPC" pitchFamily="18" charset="-34"/>
              </a:rPr>
              <a:t>มติ</a:t>
            </a:r>
          </a:p>
        </p:txBody>
      </p:sp>
      <p:sp>
        <p:nvSpPr>
          <p:cNvPr id="48133" name="Rectangle 4"/>
          <p:cNvSpPr>
            <a:spLocks noChangeArrowheads="1"/>
          </p:cNvSpPr>
          <p:nvPr/>
        </p:nvSpPr>
        <p:spPr bwMode="auto">
          <a:xfrm>
            <a:off x="2057400" y="838200"/>
            <a:ext cx="1219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th-TH" sz="2800" b="1" dirty="0">
                <a:latin typeface="EucrosiaUPC" pitchFamily="18" charset="-34"/>
                <a:cs typeface="EucrosiaUPC" pitchFamily="18" charset="-34"/>
              </a:rPr>
              <a:t> </a:t>
            </a:r>
            <a:r>
              <a:rPr lang="en-US" sz="2800" b="1" dirty="0" smtClean="0">
                <a:latin typeface="EucrosiaUPC" pitchFamily="18" charset="-34"/>
                <a:cs typeface="EucrosiaUPC" pitchFamily="18" charset="-34"/>
              </a:rPr>
              <a:t>13</a:t>
            </a:r>
            <a:r>
              <a:rPr lang="en-US" sz="2800" b="1" dirty="0">
                <a:latin typeface="EucrosiaUPC" pitchFamily="18" charset="-34"/>
                <a:cs typeface="EucrosiaUPC" pitchFamily="18" charset="-34"/>
              </a:rPr>
              <a:t> </a:t>
            </a:r>
            <a:r>
              <a:rPr lang="th-TH" sz="2800" b="1" dirty="0" smtClean="0">
                <a:latin typeface="EucrosiaUPC" pitchFamily="18" charset="-34"/>
                <a:cs typeface="EucrosiaUPC" pitchFamily="18" charset="-34"/>
              </a:rPr>
              <a:t>มี.ค. 5</a:t>
            </a:r>
            <a:r>
              <a:rPr lang="en-US" sz="2800" b="1" dirty="0" smtClean="0">
                <a:latin typeface="EucrosiaUPC" pitchFamily="18" charset="-34"/>
                <a:cs typeface="EucrosiaUPC" pitchFamily="18" charset="-34"/>
              </a:rPr>
              <a:t>5</a:t>
            </a:r>
            <a:endParaRPr lang="th-TH" sz="2800" b="1" dirty="0">
              <a:latin typeface="EucrosiaUPC" pitchFamily="18" charset="-34"/>
              <a:cs typeface="EucrosiaUPC" pitchFamily="18" charset="-34"/>
            </a:endParaRPr>
          </a:p>
        </p:txBody>
      </p:sp>
      <p:sp>
        <p:nvSpPr>
          <p:cNvPr id="48134" name="Rectangle 5"/>
          <p:cNvSpPr>
            <a:spLocks noChangeArrowheads="1"/>
          </p:cNvSpPr>
          <p:nvPr/>
        </p:nvSpPr>
        <p:spPr bwMode="auto">
          <a:xfrm>
            <a:off x="5029200" y="762000"/>
            <a:ext cx="3810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th-TH" sz="2400" b="1" dirty="0" smtClean="0">
                <a:latin typeface="EucrosiaUPC" pitchFamily="18" charset="-34"/>
                <a:cs typeface="EucrosiaUPC" pitchFamily="18" charset="-34"/>
              </a:rPr>
              <a:t>ด่วนที่สุด ที่ </a:t>
            </a:r>
            <a:r>
              <a:rPr lang="th-TH" sz="2400" b="1" dirty="0" err="1">
                <a:latin typeface="EucrosiaUPC" pitchFamily="18" charset="-34"/>
                <a:cs typeface="EucrosiaUPC" pitchFamily="18" charset="-34"/>
              </a:rPr>
              <a:t>นร</a:t>
            </a:r>
            <a:r>
              <a:rPr lang="th-TH" sz="2400" b="1" dirty="0">
                <a:latin typeface="EucrosiaUPC" pitchFamily="18" charset="-34"/>
                <a:cs typeface="EucrosiaUPC" pitchFamily="18" charset="-34"/>
              </a:rPr>
              <a:t> </a:t>
            </a:r>
            <a:r>
              <a:rPr lang="en-US" sz="2400" b="1" dirty="0">
                <a:latin typeface="EucrosiaUPC" pitchFamily="18" charset="-34"/>
                <a:cs typeface="EucrosiaUPC" pitchFamily="18" charset="-34"/>
              </a:rPr>
              <a:t>0506</a:t>
            </a:r>
            <a:r>
              <a:rPr lang="th-TH" sz="2400" b="1" dirty="0" smtClean="0">
                <a:latin typeface="EucrosiaUPC" pitchFamily="18" charset="-34"/>
                <a:cs typeface="EucrosiaUPC" pitchFamily="18" charset="-34"/>
              </a:rPr>
              <a:t>/</a:t>
            </a:r>
            <a:r>
              <a:rPr lang="en-US" sz="2400" b="1" dirty="0" smtClean="0">
                <a:latin typeface="EucrosiaUPC" pitchFamily="18" charset="-34"/>
                <a:cs typeface="EucrosiaUPC" pitchFamily="18" charset="-34"/>
              </a:rPr>
              <a:t>6579</a:t>
            </a:r>
            <a:r>
              <a:rPr lang="th-TH" sz="2400" b="1" dirty="0" smtClean="0">
                <a:latin typeface="EucrosiaUPC" pitchFamily="18" charset="-34"/>
                <a:cs typeface="EucrosiaUPC" pitchFamily="18" charset="-34"/>
              </a:rPr>
              <a:t> </a:t>
            </a:r>
            <a:r>
              <a:rPr lang="th-TH" sz="2400" b="1" dirty="0" err="1">
                <a:latin typeface="EucrosiaUPC" pitchFamily="18" charset="-34"/>
                <a:cs typeface="EucrosiaUPC" pitchFamily="18" charset="-34"/>
              </a:rPr>
              <a:t>ลว.</a:t>
            </a:r>
            <a:r>
              <a:rPr lang="th-TH" sz="2400" b="1" dirty="0">
                <a:latin typeface="EucrosiaUPC" pitchFamily="18" charset="-34"/>
                <a:cs typeface="EucrosiaUPC" pitchFamily="18" charset="-34"/>
              </a:rPr>
              <a:t> </a:t>
            </a:r>
            <a:r>
              <a:rPr lang="th-TH" sz="2400" b="1" dirty="0" smtClean="0">
                <a:latin typeface="EucrosiaUPC" pitchFamily="18" charset="-34"/>
                <a:cs typeface="EucrosiaUPC" pitchFamily="18" charset="-34"/>
              </a:rPr>
              <a:t>1</a:t>
            </a:r>
            <a:r>
              <a:rPr lang="en-US" sz="2400" b="1" dirty="0" smtClean="0">
                <a:latin typeface="EucrosiaUPC" pitchFamily="18" charset="-34"/>
                <a:cs typeface="EucrosiaUPC" pitchFamily="18" charset="-34"/>
              </a:rPr>
              <a:t>9</a:t>
            </a:r>
            <a:r>
              <a:rPr lang="th-TH" sz="2400" b="1" dirty="0" smtClean="0">
                <a:latin typeface="EucrosiaUPC" pitchFamily="18" charset="-34"/>
                <a:cs typeface="EucrosiaUPC" pitchFamily="18" charset="-34"/>
              </a:rPr>
              <a:t> มี.ค. 5</a:t>
            </a:r>
            <a:r>
              <a:rPr lang="en-US" sz="2400" b="1" dirty="0" smtClean="0">
                <a:latin typeface="EucrosiaUPC" pitchFamily="18" charset="-34"/>
                <a:cs typeface="EucrosiaUPC" pitchFamily="18" charset="-34"/>
              </a:rPr>
              <a:t>5 </a:t>
            </a:r>
          </a:p>
        </p:txBody>
      </p:sp>
      <p:sp>
        <p:nvSpPr>
          <p:cNvPr id="179206" name="Rectangle 6"/>
          <p:cNvSpPr>
            <a:spLocks noChangeArrowheads="1"/>
          </p:cNvSpPr>
          <p:nvPr/>
        </p:nvSpPr>
        <p:spPr bwMode="auto">
          <a:xfrm>
            <a:off x="533400" y="3429000"/>
            <a:ext cx="83058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thaiDist">
              <a:defRPr/>
            </a:pPr>
            <a:endParaRPr lang="th-TH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79207" name="Rectangle 7"/>
          <p:cNvSpPr>
            <a:spLocks noChangeArrowheads="1"/>
          </p:cNvSpPr>
          <p:nvPr/>
        </p:nvSpPr>
        <p:spPr bwMode="auto">
          <a:xfrm>
            <a:off x="3505200" y="838200"/>
            <a:ext cx="1295400" cy="533400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/>
          <a:lstStyle/>
          <a:p>
            <a:pPr algn="ctr">
              <a:defRPr/>
            </a:pPr>
            <a:r>
              <a:rPr lang="th-TH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JasmineUPC" pitchFamily="18" charset="-34"/>
                <a:cs typeface="JasmineUPC" pitchFamily="18" charset="-34"/>
              </a:rPr>
              <a:t>หนังสือ</a:t>
            </a:r>
          </a:p>
        </p:txBody>
      </p:sp>
      <p:sp>
        <p:nvSpPr>
          <p:cNvPr id="179208" name="Rectangle 8"/>
          <p:cNvSpPr>
            <a:spLocks noChangeArrowheads="1"/>
          </p:cNvSpPr>
          <p:nvPr/>
        </p:nvSpPr>
        <p:spPr bwMode="auto">
          <a:xfrm>
            <a:off x="685800" y="1447800"/>
            <a:ext cx="1295400" cy="533400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/>
          <a:lstStyle/>
          <a:p>
            <a:pPr algn="ctr">
              <a:defRPr/>
            </a:pPr>
            <a:r>
              <a:rPr lang="th-TH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JasmineUPC" pitchFamily="18" charset="-34"/>
                <a:cs typeface="JasmineUPC" pitchFamily="18" charset="-34"/>
              </a:rPr>
              <a:t>สาระสำคัญ</a:t>
            </a:r>
          </a:p>
        </p:txBody>
      </p:sp>
      <p:sp>
        <p:nvSpPr>
          <p:cNvPr id="48138" name="Rectangle 9"/>
          <p:cNvSpPr>
            <a:spLocks noChangeArrowheads="1"/>
          </p:cNvSpPr>
          <p:nvPr/>
        </p:nvSpPr>
        <p:spPr bwMode="auto">
          <a:xfrm>
            <a:off x="228600" y="2514600"/>
            <a:ext cx="86868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thaiDist"/>
            <a:r>
              <a:rPr lang="th-TH" b="1" dirty="0">
                <a:solidFill>
                  <a:schemeClr val="folHlink"/>
                </a:solidFill>
                <a:cs typeface="EucrosiaUPC" pitchFamily="18" charset="-34"/>
              </a:rPr>
              <a:t>    </a:t>
            </a:r>
            <a:r>
              <a:rPr lang="th-TH" sz="2200" b="1" dirty="0">
                <a:cs typeface="EucrosiaUPC" pitchFamily="18" charset="-34"/>
              </a:rPr>
              <a:t>ให้ส่วนราชการ รัฐวิสาหกิจ และหน่วยงานอื่นของรัฐใช้หลักเกณฑ์การคำนวณราคากลางงานก่อสร้าง</a:t>
            </a:r>
          </a:p>
          <a:p>
            <a:pPr algn="thaiDist"/>
            <a:r>
              <a:rPr lang="th-TH" sz="2200" b="1" dirty="0">
                <a:cs typeface="EucrosiaUPC" pitchFamily="18" charset="-34"/>
              </a:rPr>
              <a:t>ที่ปรับปรุงใหม่ </a:t>
            </a:r>
            <a:r>
              <a:rPr lang="th-TH" sz="2200" b="1" dirty="0" smtClean="0">
                <a:cs typeface="EucrosiaUPC" pitchFamily="18" charset="-34"/>
              </a:rPr>
              <a:t>เมื่อพ้น </a:t>
            </a:r>
            <a:r>
              <a:rPr lang="en-US" sz="2200" b="1" dirty="0" smtClean="0">
                <a:latin typeface="EucrosiaUPC" pitchFamily="18" charset="-34"/>
                <a:cs typeface="EucrosiaUPC" pitchFamily="18" charset="-34"/>
              </a:rPr>
              <a:t>30</a:t>
            </a:r>
            <a:r>
              <a:rPr lang="en-US" sz="2200" b="1" dirty="0" smtClean="0">
                <a:cs typeface="EucrosiaUPC" pitchFamily="18" charset="-34"/>
              </a:rPr>
              <a:t> </a:t>
            </a:r>
            <a:r>
              <a:rPr lang="th-TH" sz="2200" b="1" dirty="0" smtClean="0">
                <a:cs typeface="EucrosiaUPC" pitchFamily="18" charset="-34"/>
              </a:rPr>
              <a:t>วันนับแต่ ครม. อนุมัติ </a:t>
            </a:r>
            <a:r>
              <a:rPr lang="th-TH" sz="2200" b="1" dirty="0">
                <a:cs typeface="EucrosiaUPC" pitchFamily="18" charset="-34"/>
              </a:rPr>
              <a:t>โดยสรุปสาระสำคัญของหลักเกณฑ์เป็น 4 ส่วน ดังนี้</a:t>
            </a:r>
          </a:p>
          <a:p>
            <a:pPr algn="thaiDist"/>
            <a:r>
              <a:rPr lang="th-TH" sz="2200" b="1" dirty="0">
                <a:solidFill>
                  <a:srgbClr val="FF0000"/>
                </a:solidFill>
                <a:cs typeface="EucrosiaUPC" pitchFamily="18" charset="-34"/>
              </a:rPr>
              <a:t>    1. การคำนวณค่างานต้นทุน</a:t>
            </a:r>
          </a:p>
          <a:p>
            <a:pPr algn="thaiDist"/>
            <a:r>
              <a:rPr lang="th-TH" sz="2200" b="1" dirty="0">
                <a:solidFill>
                  <a:schemeClr val="folHlink"/>
                </a:solidFill>
                <a:cs typeface="EucrosiaUPC" pitchFamily="18" charset="-34"/>
              </a:rPr>
              <a:t>       </a:t>
            </a:r>
            <a:r>
              <a:rPr lang="th-TH" sz="2200" b="1" dirty="0">
                <a:solidFill>
                  <a:srgbClr val="0000FF"/>
                </a:solidFill>
                <a:cs typeface="EucrosiaUPC" pitchFamily="18" charset="-34"/>
              </a:rPr>
              <a:t>1.1 หลักเกณฑ์การถอดแบบคำนวณราคากลาง เป็นหลักเกณฑ์และวิธีการในการถอดแบบก่อสร้าง</a:t>
            </a:r>
          </a:p>
          <a:p>
            <a:pPr algn="thaiDist"/>
            <a:r>
              <a:rPr lang="th-TH" sz="2200" b="1" dirty="0">
                <a:solidFill>
                  <a:srgbClr val="0000FF"/>
                </a:solidFill>
                <a:cs typeface="EucrosiaUPC" pitchFamily="18" charset="-34"/>
              </a:rPr>
              <a:t>เพื่อสำรวจและกำหนดรายการและปริมาณงาน วัสดุ และแรงงาน โดยจำแนกเป็นงานก่อสร้างอาคาร</a:t>
            </a:r>
          </a:p>
          <a:p>
            <a:pPr algn="thaiDist"/>
            <a:r>
              <a:rPr lang="th-TH" sz="2200" b="1" dirty="0">
                <a:solidFill>
                  <a:srgbClr val="0000FF"/>
                </a:solidFill>
                <a:cs typeface="EucrosiaUPC" pitchFamily="18" charset="-34"/>
              </a:rPr>
              <a:t>งานก่อสร้างทาง สะพานและท่อเหลี่ยม และงานก่อสร้างชลประทาน</a:t>
            </a:r>
          </a:p>
          <a:p>
            <a:pPr algn="thaiDist"/>
            <a:r>
              <a:rPr lang="th-TH" sz="2200" b="1" dirty="0">
                <a:solidFill>
                  <a:srgbClr val="0000FF"/>
                </a:solidFill>
                <a:cs typeface="EucrosiaUPC" pitchFamily="18" charset="-34"/>
              </a:rPr>
              <a:t>       1.2 รายละเอียดประกอบการคำนวณราคากลาง เป็นส่วนของข้อมูลและรายละเอียดเกี่ยวกับราคา</a:t>
            </a:r>
          </a:p>
          <a:p>
            <a:pPr algn="thaiDist"/>
            <a:r>
              <a:rPr lang="th-TH" sz="2200" b="1" dirty="0">
                <a:solidFill>
                  <a:srgbClr val="0000FF"/>
                </a:solidFill>
                <a:cs typeface="EucrosiaUPC" pitchFamily="18" charset="-34"/>
              </a:rPr>
              <a:t>ค่าวัสดุ ค่าแรงงาน และค่างานต่อหน่วย ที่จะนำมาคำนวณกับรายการและปริมาณงานที่ได้จากการถอดแบบ</a:t>
            </a:r>
          </a:p>
          <a:p>
            <a:pPr algn="thaiDist"/>
            <a:r>
              <a:rPr lang="th-TH" sz="2200" b="1" dirty="0">
                <a:solidFill>
                  <a:srgbClr val="0000FF"/>
                </a:solidFill>
                <a:cs typeface="EucrosiaUPC" pitchFamily="18" charset="-34"/>
              </a:rPr>
              <a:t>ตามข้อ 1.1 ซึ่งประกอบด้วย ราคาวัสดุก่อสร้าง ค่าขนส่งวัสดุก่อสร้าง ค่าแรงงาน/ดำเนินการสำหรับการ</a:t>
            </a:r>
          </a:p>
          <a:p>
            <a:pPr algn="thaiDist"/>
            <a:r>
              <a:rPr lang="th-TH" sz="2200" b="1" dirty="0">
                <a:solidFill>
                  <a:srgbClr val="0000FF"/>
                </a:solidFill>
                <a:cs typeface="EucrosiaUPC" pitchFamily="18" charset="-34"/>
              </a:rPr>
              <a:t>ถอดแบบคำนวณราคากลาง ค่าดำเนินการและค่าเสื่อมราคาเครื่องจักร อัตราราคางานดิน อัตราราคางาน</a:t>
            </a:r>
          </a:p>
          <a:p>
            <a:pPr algn="thaiDist"/>
            <a:r>
              <a:rPr lang="th-TH" sz="2200" b="1" dirty="0">
                <a:solidFill>
                  <a:srgbClr val="0000FF"/>
                </a:solidFill>
                <a:cs typeface="EucrosiaUPC" pitchFamily="18" charset="-34"/>
              </a:rPr>
              <a:t>ปรับปรุงฐานรากและงานระเบิดหิน และอัตราราคางานต่อหน่วยอื่นๆ สำหรับงานก่อสร้างชลประทาน </a:t>
            </a:r>
          </a:p>
          <a:p>
            <a:pPr algn="thaiDist"/>
            <a:r>
              <a:rPr lang="th-TH" sz="2200" b="1" dirty="0">
                <a:solidFill>
                  <a:srgbClr val="FF0000"/>
                </a:solidFill>
                <a:cs typeface="EucrosiaUPC" pitchFamily="18" charset="-34"/>
              </a:rPr>
              <a:t>    </a:t>
            </a:r>
            <a:endParaRPr lang="th-TH" sz="2200" b="1" dirty="0">
              <a:cs typeface="EucrosiaUPC" pitchFamily="18" charset="-34"/>
            </a:endParaRPr>
          </a:p>
        </p:txBody>
      </p:sp>
      <p:sp>
        <p:nvSpPr>
          <p:cNvPr id="48139" name="Rectangle 10"/>
          <p:cNvSpPr>
            <a:spLocks noChangeArrowheads="1"/>
          </p:cNvSpPr>
          <p:nvPr/>
        </p:nvSpPr>
        <p:spPr bwMode="auto">
          <a:xfrm>
            <a:off x="3286116" y="1524000"/>
            <a:ext cx="3429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th-TH" sz="3200" b="1" dirty="0">
                <a:solidFill>
                  <a:srgbClr val="FF0000"/>
                </a:solidFill>
                <a:latin typeface="EucrosiaUPC" pitchFamily="18" charset="-34"/>
                <a:cs typeface="EucrosiaUPC" pitchFamily="18" charset="-34"/>
              </a:rPr>
              <a:t>หลักเกณฑ์การกำหนดราคากลางงานก่อสร้าง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8" name="Rectangle 10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"/>
          </a:xfrm>
          <a:gradFill rotWithShape="1">
            <a:gsLst>
              <a:gs pos="0">
                <a:srgbClr val="3366FF"/>
              </a:gs>
              <a:gs pos="100000">
                <a:srgbClr val="3366FF">
                  <a:gamma/>
                  <a:shade val="46275"/>
                  <a:invGamma/>
                </a:srgbClr>
              </a:gs>
            </a:gsLst>
            <a:lin ang="5400000" scaled="1"/>
          </a:gradFill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th-TH" sz="3200" b="1" dirty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มติ ครม. เกี่ยวกับหลักเกณฑ์การกำหนดราคากลางงานก่อสร้าง</a:t>
            </a:r>
          </a:p>
        </p:txBody>
      </p:sp>
      <p:sp>
        <p:nvSpPr>
          <p:cNvPr id="49154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B3B335B0-2C40-4A51-9146-6CE1D2D97E8F}" type="slidenum">
              <a:rPr lang="en-US"/>
              <a:pPr/>
              <a:t>52</a:t>
            </a:fld>
            <a:endParaRPr lang="th-TH"/>
          </a:p>
        </p:txBody>
      </p:sp>
      <p:sp>
        <p:nvSpPr>
          <p:cNvPr id="181253" name="Rectangle 5"/>
          <p:cNvSpPr>
            <a:spLocks noChangeArrowheads="1"/>
          </p:cNvSpPr>
          <p:nvPr/>
        </p:nvSpPr>
        <p:spPr bwMode="auto">
          <a:xfrm>
            <a:off x="533400" y="3429000"/>
            <a:ext cx="83058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thaiDist">
              <a:defRPr/>
            </a:pPr>
            <a:endParaRPr lang="th-TH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9159" name="Rectangle 8"/>
          <p:cNvSpPr>
            <a:spLocks noChangeArrowheads="1"/>
          </p:cNvSpPr>
          <p:nvPr/>
        </p:nvSpPr>
        <p:spPr bwMode="auto">
          <a:xfrm>
            <a:off x="228600" y="2286000"/>
            <a:ext cx="86868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thaiDist"/>
            <a:r>
              <a:rPr lang="th-TH" sz="2200" b="1" dirty="0" smtClean="0">
                <a:solidFill>
                  <a:srgbClr val="FF0000"/>
                </a:solidFill>
                <a:cs typeface="EucrosiaUPC" pitchFamily="18" charset="-34"/>
              </a:rPr>
              <a:t>2. ค่าใช้จ่ายในการดำเนินงานก่อสร้าง </a:t>
            </a:r>
            <a:r>
              <a:rPr lang="th-TH" sz="2200" b="1" dirty="0" smtClean="0">
                <a:cs typeface="EucrosiaUPC" pitchFamily="18" charset="-34"/>
              </a:rPr>
              <a:t>ประกอบด้วย ค่าอำนวยการ ดอกเบี้ย กำไร และค่าภาษี โดยจัดทำ</a:t>
            </a:r>
          </a:p>
          <a:p>
            <a:pPr algn="thaiDist"/>
            <a:r>
              <a:rPr lang="th-TH" sz="2200" b="1" dirty="0" smtClean="0">
                <a:cs typeface="EucrosiaUPC" pitchFamily="18" charset="-34"/>
              </a:rPr>
              <a:t>ในรูปของตาราง </a:t>
            </a:r>
            <a:r>
              <a:rPr lang="en-US" sz="2200" b="1" dirty="0" smtClean="0">
                <a:latin typeface="EucrosiaUPC" pitchFamily="18" charset="-34"/>
                <a:cs typeface="EucrosiaUPC" pitchFamily="18" charset="-34"/>
              </a:rPr>
              <a:t>Factor F</a:t>
            </a:r>
            <a:r>
              <a:rPr lang="th-TH" sz="2200" b="1" dirty="0" smtClean="0">
                <a:latin typeface="EucrosiaUPC" pitchFamily="18" charset="-34"/>
                <a:cs typeface="EucrosiaUPC" pitchFamily="18" charset="-34"/>
              </a:rPr>
              <a:t> </a:t>
            </a:r>
            <a:r>
              <a:rPr lang="th-TH" sz="2200" b="1" dirty="0" smtClean="0">
                <a:cs typeface="EucrosiaUPC" pitchFamily="18" charset="-34"/>
              </a:rPr>
              <a:t>งานก่อสร้างอาคาร </a:t>
            </a:r>
            <a:r>
              <a:rPr lang="en-US" sz="2200" b="1" dirty="0" smtClean="0">
                <a:latin typeface="EucrosiaUPC" pitchFamily="18" charset="-34"/>
                <a:cs typeface="EucrosiaUPC" pitchFamily="18" charset="-34"/>
              </a:rPr>
              <a:t>Factor F</a:t>
            </a:r>
            <a:r>
              <a:rPr lang="th-TH" sz="2200" b="1" dirty="0" smtClean="0"/>
              <a:t> </a:t>
            </a:r>
            <a:r>
              <a:rPr lang="th-TH" sz="2200" b="1" dirty="0" smtClean="0">
                <a:cs typeface="EucrosiaUPC" pitchFamily="18" charset="-34"/>
              </a:rPr>
              <a:t>งานก่อสร้างทาง และ</a:t>
            </a:r>
            <a:r>
              <a:rPr lang="th-TH" sz="2200" b="1" dirty="0" smtClean="0"/>
              <a:t> </a:t>
            </a:r>
            <a:r>
              <a:rPr lang="en-US" sz="2200" b="1" dirty="0" smtClean="0">
                <a:latin typeface="EucrosiaUPC" pitchFamily="18" charset="-34"/>
                <a:cs typeface="EucrosiaUPC" pitchFamily="18" charset="-34"/>
              </a:rPr>
              <a:t>Factor F</a:t>
            </a:r>
            <a:r>
              <a:rPr lang="th-TH" sz="2200" b="1" dirty="0" smtClean="0"/>
              <a:t> </a:t>
            </a:r>
            <a:r>
              <a:rPr lang="th-TH" sz="2200" b="1" dirty="0" smtClean="0">
                <a:cs typeface="EucrosiaUPC" pitchFamily="18" charset="-34"/>
              </a:rPr>
              <a:t>งานก่อสร้างสะพาน</a:t>
            </a:r>
          </a:p>
          <a:p>
            <a:pPr algn="thaiDist"/>
            <a:r>
              <a:rPr lang="th-TH" sz="2200" b="1" dirty="0" smtClean="0">
                <a:cs typeface="EucrosiaUPC" pitchFamily="18" charset="-34"/>
              </a:rPr>
              <a:t>และท่อเหลี่ยม</a:t>
            </a:r>
            <a:r>
              <a:rPr lang="th-TH" b="1" dirty="0" smtClean="0">
                <a:solidFill>
                  <a:srgbClr val="C00000"/>
                </a:solidFill>
                <a:cs typeface="EucrosiaUPC" pitchFamily="18" charset="-34"/>
              </a:rPr>
              <a:t>   </a:t>
            </a:r>
          </a:p>
          <a:p>
            <a:pPr algn="thaiDist"/>
            <a:r>
              <a:rPr lang="th-TH" sz="2200" b="1" dirty="0" smtClean="0">
                <a:solidFill>
                  <a:srgbClr val="C00000"/>
                </a:solidFill>
                <a:cs typeface="EucrosiaUPC" pitchFamily="18" charset="-34"/>
              </a:rPr>
              <a:t>3</a:t>
            </a:r>
            <a:r>
              <a:rPr lang="th-TH" sz="2200" b="1" dirty="0">
                <a:solidFill>
                  <a:srgbClr val="C00000"/>
                </a:solidFill>
                <a:cs typeface="EucrosiaUPC" pitchFamily="18" charset="-34"/>
              </a:rPr>
              <a:t>. หลักเกณฑ์การสรุปค่างานก่อสร้างทั้งหมดเป็นราคากลาง </a:t>
            </a:r>
            <a:r>
              <a:rPr lang="th-TH" sz="2200" b="1" dirty="0">
                <a:solidFill>
                  <a:srgbClr val="0000FF"/>
                </a:solidFill>
                <a:cs typeface="EucrosiaUPC" pitchFamily="18" charset="-34"/>
              </a:rPr>
              <a:t>เป็นหลักเกณฑ์และวิธีการในการนำค่างาน</a:t>
            </a:r>
          </a:p>
          <a:p>
            <a:pPr algn="thaiDist"/>
            <a:r>
              <a:rPr lang="th-TH" sz="2200" b="1" dirty="0">
                <a:solidFill>
                  <a:srgbClr val="0000FF"/>
                </a:solidFill>
                <a:cs typeface="EucrosiaUPC" pitchFamily="18" charset="-34"/>
              </a:rPr>
              <a:t>ต้นทุน ค่าใช้จ่ายในการดำเนินงานก่อสร้าง และค่าใช้จ่ายพิเศษตามข้อกำหนดและค่าใช้จ่ายอื่นๆ มาคำนวณ</a:t>
            </a:r>
          </a:p>
          <a:p>
            <a:pPr algn="thaiDist"/>
            <a:r>
              <a:rPr lang="th-TH" sz="2200" b="1" dirty="0">
                <a:solidFill>
                  <a:srgbClr val="0000FF"/>
                </a:solidFill>
                <a:cs typeface="EucrosiaUPC" pitchFamily="18" charset="-34"/>
              </a:rPr>
              <a:t>รวมกันเป็นราคากลางงานก่อสร้าง ประกอบด้วย สรุปค่าก่อสร้างอาคาร งานก่อสร้างทาง สะพาน และ</a:t>
            </a:r>
          </a:p>
          <a:p>
            <a:pPr algn="thaiDist"/>
            <a:r>
              <a:rPr lang="th-TH" sz="2200" b="1" dirty="0">
                <a:solidFill>
                  <a:srgbClr val="0000FF"/>
                </a:solidFill>
                <a:cs typeface="EucrosiaUPC" pitchFamily="18" charset="-34"/>
              </a:rPr>
              <a:t>ท่อเหลี่ยม และงานก่อสร้างชลประทาน</a:t>
            </a:r>
          </a:p>
          <a:p>
            <a:pPr algn="thaiDist"/>
            <a:r>
              <a:rPr lang="th-TH" sz="2200" b="1" dirty="0" smtClean="0">
                <a:solidFill>
                  <a:srgbClr val="C00000"/>
                </a:solidFill>
                <a:cs typeface="EucrosiaUPC" pitchFamily="18" charset="-34"/>
              </a:rPr>
              <a:t>4</a:t>
            </a:r>
            <a:r>
              <a:rPr lang="th-TH" sz="2200" b="1" dirty="0">
                <a:solidFill>
                  <a:srgbClr val="C00000"/>
                </a:solidFill>
                <a:cs typeface="EucrosiaUPC" pitchFamily="18" charset="-34"/>
              </a:rPr>
              <a:t>. แนวทางและวิธีปฏิบัติเกี่ยวกับหลักเกณฑ์การคำนวณราคากลางงานก่อสร้าง </a:t>
            </a:r>
            <a:r>
              <a:rPr lang="th-TH" sz="2200" b="1" dirty="0">
                <a:solidFill>
                  <a:srgbClr val="0000FF"/>
                </a:solidFill>
                <a:cs typeface="EucrosiaUPC" pitchFamily="18" charset="-34"/>
              </a:rPr>
              <a:t>เป็นข้อบังคับ แนวทาง</a:t>
            </a:r>
          </a:p>
          <a:p>
            <a:pPr algn="thaiDist"/>
            <a:r>
              <a:rPr lang="th-TH" sz="2200" b="1" dirty="0">
                <a:solidFill>
                  <a:srgbClr val="0000FF"/>
                </a:solidFill>
                <a:cs typeface="EucrosiaUPC" pitchFamily="18" charset="-34"/>
              </a:rPr>
              <a:t>และวิธีปฏิบัติ เพื่อเสริมการนำหลักเกณฑ์ไปใช้ในทางปฏิบัติได้อย่างถูกต้องและมี</a:t>
            </a:r>
            <a:r>
              <a:rPr lang="th-TH" sz="2200" b="1" dirty="0" smtClean="0">
                <a:solidFill>
                  <a:srgbClr val="0000FF"/>
                </a:solidFill>
                <a:cs typeface="EucrosiaUPC" pitchFamily="18" charset="-34"/>
              </a:rPr>
              <a:t>ประสิทธิภาพ</a:t>
            </a:r>
          </a:p>
          <a:p>
            <a:pPr algn="thaiDist"/>
            <a:r>
              <a:rPr lang="th-TH" sz="2200" b="1" dirty="0" smtClean="0">
                <a:cs typeface="EucrosiaUPC" pitchFamily="18" charset="-34"/>
              </a:rPr>
              <a:t>   </a:t>
            </a:r>
            <a:r>
              <a:rPr lang="th-TH" sz="2200" b="1" i="1" dirty="0" smtClean="0">
                <a:cs typeface="EucrosiaUPC" pitchFamily="18" charset="-34"/>
              </a:rPr>
              <a:t>ให้สำนักงบประมาณและหน่วยงานที่เกี่ยวข้องใช้หลักเกณฑ์นี้ประกอบการพิจารณาจัดสรรหรือ</a:t>
            </a:r>
          </a:p>
          <a:p>
            <a:pPr algn="thaiDist"/>
            <a:r>
              <a:rPr lang="th-TH" sz="2200" b="1" i="1" dirty="0" smtClean="0">
                <a:cs typeface="EucrosiaUPC" pitchFamily="18" charset="-34"/>
              </a:rPr>
              <a:t>ตั้ง</a:t>
            </a:r>
            <a:r>
              <a:rPr lang="th-TH" sz="2200" b="1" i="1" dirty="0">
                <a:cs typeface="EucrosiaUPC" pitchFamily="18" charset="-34"/>
              </a:rPr>
              <a:t>งบประมาณ</a:t>
            </a:r>
          </a:p>
        </p:txBody>
      </p:sp>
      <p:sp>
        <p:nvSpPr>
          <p:cNvPr id="49160" name="Rectangle 9"/>
          <p:cNvSpPr>
            <a:spLocks noChangeArrowheads="1"/>
          </p:cNvSpPr>
          <p:nvPr/>
        </p:nvSpPr>
        <p:spPr bwMode="auto">
          <a:xfrm>
            <a:off x="3071802" y="1571612"/>
            <a:ext cx="3429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th-TH" sz="3200" b="1" dirty="0">
                <a:solidFill>
                  <a:srgbClr val="C00000"/>
                </a:solidFill>
                <a:cs typeface="EucrosiaUPC" pitchFamily="18" charset="-34"/>
              </a:rPr>
              <a:t>หลักเกณฑ์การกำหนดราคากลางงานก่อสร้าง</a:t>
            </a:r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685800" y="838200"/>
            <a:ext cx="1295400" cy="533400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/>
          <a:lstStyle/>
          <a:p>
            <a:pPr algn="ctr">
              <a:defRPr/>
            </a:pPr>
            <a:r>
              <a:rPr lang="th-TH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JasmineUPC" pitchFamily="18" charset="-34"/>
                <a:cs typeface="JasmineUPC" pitchFamily="18" charset="-34"/>
              </a:rPr>
              <a:t>มติ</a:t>
            </a:r>
          </a:p>
        </p:txBody>
      </p:sp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3633790" y="838200"/>
            <a:ext cx="1295400" cy="533400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/>
          <a:lstStyle/>
          <a:p>
            <a:pPr algn="ctr">
              <a:defRPr/>
            </a:pPr>
            <a:r>
              <a:rPr lang="th-TH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JasmineUPC" pitchFamily="18" charset="-34"/>
                <a:cs typeface="JasmineUPC" pitchFamily="18" charset="-34"/>
              </a:rPr>
              <a:t>หนังสือ</a:t>
            </a:r>
          </a:p>
        </p:txBody>
      </p:sp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685800" y="1600200"/>
            <a:ext cx="1295400" cy="533400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/>
          <a:lstStyle/>
          <a:p>
            <a:pPr algn="ctr">
              <a:defRPr/>
            </a:pPr>
            <a:r>
              <a:rPr lang="th-TH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JasmineUPC" pitchFamily="18" charset="-34"/>
                <a:cs typeface="JasmineUPC" pitchFamily="18" charset="-34"/>
              </a:rPr>
              <a:t>สาระสำคัญ</a:t>
            </a:r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2133600" y="838200"/>
            <a:ext cx="1219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th-TH" sz="2400" b="1" dirty="0">
                <a:latin typeface="EucrosiaUPC" pitchFamily="18" charset="-34"/>
                <a:cs typeface="EucrosiaUPC" pitchFamily="18" charset="-34"/>
              </a:rPr>
              <a:t> </a:t>
            </a:r>
            <a:r>
              <a:rPr lang="en-US" sz="2400" b="1" dirty="0" smtClean="0">
                <a:latin typeface="EucrosiaUPC" pitchFamily="18" charset="-34"/>
                <a:cs typeface="EucrosiaUPC" pitchFamily="18" charset="-34"/>
              </a:rPr>
              <a:t>13</a:t>
            </a:r>
            <a:r>
              <a:rPr lang="en-US" sz="2400" b="1" dirty="0">
                <a:latin typeface="EucrosiaUPC" pitchFamily="18" charset="-34"/>
                <a:cs typeface="EucrosiaUPC" pitchFamily="18" charset="-34"/>
              </a:rPr>
              <a:t> </a:t>
            </a:r>
            <a:r>
              <a:rPr lang="th-TH" sz="2400" b="1" dirty="0" smtClean="0">
                <a:latin typeface="EucrosiaUPC" pitchFamily="18" charset="-34"/>
                <a:cs typeface="EucrosiaUPC" pitchFamily="18" charset="-34"/>
              </a:rPr>
              <a:t>มี.ค. 5</a:t>
            </a:r>
            <a:r>
              <a:rPr lang="en-US" sz="2400" b="1" dirty="0" smtClean="0">
                <a:latin typeface="EucrosiaUPC" pitchFamily="18" charset="-34"/>
                <a:cs typeface="EucrosiaUPC" pitchFamily="18" charset="-34"/>
              </a:rPr>
              <a:t>5</a:t>
            </a:r>
            <a:endParaRPr lang="th-TH" sz="2400" b="1" dirty="0">
              <a:latin typeface="EucrosiaUPC" pitchFamily="18" charset="-34"/>
              <a:cs typeface="EucrosiaUPC" pitchFamily="18" charset="-34"/>
            </a:endParaRPr>
          </a:p>
        </p:txBody>
      </p:sp>
      <p:sp>
        <p:nvSpPr>
          <p:cNvPr id="16" name="Rectangle 5"/>
          <p:cNvSpPr>
            <a:spLocks noChangeArrowheads="1"/>
          </p:cNvSpPr>
          <p:nvPr/>
        </p:nvSpPr>
        <p:spPr bwMode="auto">
          <a:xfrm>
            <a:off x="5029200" y="809612"/>
            <a:ext cx="3810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th-TH" sz="2800" b="1" dirty="0" smtClean="0">
                <a:latin typeface="EucrosiaUPC" pitchFamily="18" charset="-34"/>
                <a:cs typeface="EucrosiaUPC" pitchFamily="18" charset="-34"/>
              </a:rPr>
              <a:t>ด่วนที่สุด ที่ </a:t>
            </a:r>
            <a:r>
              <a:rPr lang="th-TH" sz="2800" b="1" dirty="0" err="1">
                <a:latin typeface="EucrosiaUPC" pitchFamily="18" charset="-34"/>
                <a:cs typeface="EucrosiaUPC" pitchFamily="18" charset="-34"/>
              </a:rPr>
              <a:t>นร</a:t>
            </a:r>
            <a:r>
              <a:rPr lang="th-TH" sz="2800" b="1" dirty="0">
                <a:latin typeface="EucrosiaUPC" pitchFamily="18" charset="-34"/>
                <a:cs typeface="EucrosiaUPC" pitchFamily="18" charset="-34"/>
              </a:rPr>
              <a:t> </a:t>
            </a:r>
            <a:r>
              <a:rPr lang="en-US" sz="2800" b="1" dirty="0">
                <a:latin typeface="EucrosiaUPC" pitchFamily="18" charset="-34"/>
                <a:cs typeface="EucrosiaUPC" pitchFamily="18" charset="-34"/>
              </a:rPr>
              <a:t>0506</a:t>
            </a:r>
            <a:r>
              <a:rPr lang="th-TH" sz="2800" b="1" dirty="0" smtClean="0">
                <a:latin typeface="EucrosiaUPC" pitchFamily="18" charset="-34"/>
                <a:cs typeface="EucrosiaUPC" pitchFamily="18" charset="-34"/>
              </a:rPr>
              <a:t>/</a:t>
            </a:r>
            <a:r>
              <a:rPr lang="en-US" sz="2800" b="1" dirty="0" smtClean="0">
                <a:latin typeface="EucrosiaUPC" pitchFamily="18" charset="-34"/>
                <a:cs typeface="EucrosiaUPC" pitchFamily="18" charset="-34"/>
              </a:rPr>
              <a:t>6579</a:t>
            </a:r>
            <a:endParaRPr lang="en-US" sz="2800" dirty="0" smtClean="0">
              <a:latin typeface="EucrosiaUPC" pitchFamily="18" charset="-34"/>
              <a:cs typeface="EucrosiaUPC" pitchFamily="18" charset="-34"/>
            </a:endParaRPr>
          </a:p>
          <a:p>
            <a:pPr algn="ctr"/>
            <a:r>
              <a:rPr lang="th-TH" sz="2800" b="1" dirty="0" err="1" smtClean="0">
                <a:latin typeface="EucrosiaUPC" pitchFamily="18" charset="-34"/>
                <a:cs typeface="EucrosiaUPC" pitchFamily="18" charset="-34"/>
              </a:rPr>
              <a:t>ลว.</a:t>
            </a:r>
            <a:r>
              <a:rPr lang="th-TH" sz="2800" b="1" dirty="0" smtClean="0">
                <a:latin typeface="EucrosiaUPC" pitchFamily="18" charset="-34"/>
                <a:cs typeface="EucrosiaUPC" pitchFamily="18" charset="-34"/>
              </a:rPr>
              <a:t> 1</a:t>
            </a:r>
            <a:r>
              <a:rPr lang="en-US" sz="2800" b="1" dirty="0" smtClean="0">
                <a:latin typeface="EucrosiaUPC" pitchFamily="18" charset="-34"/>
                <a:cs typeface="EucrosiaUPC" pitchFamily="18" charset="-34"/>
              </a:rPr>
              <a:t>9</a:t>
            </a:r>
            <a:r>
              <a:rPr lang="th-TH" sz="2800" b="1" dirty="0" smtClean="0">
                <a:latin typeface="EucrosiaUPC" pitchFamily="18" charset="-34"/>
                <a:cs typeface="EucrosiaUPC" pitchFamily="18" charset="-34"/>
              </a:rPr>
              <a:t> มี.ค. 5</a:t>
            </a:r>
            <a:r>
              <a:rPr lang="en-US" sz="2800" b="1" dirty="0" smtClean="0">
                <a:latin typeface="EucrosiaUPC" pitchFamily="18" charset="-34"/>
                <a:cs typeface="EucrosiaUPC" pitchFamily="18" charset="-34"/>
              </a:rPr>
              <a:t>5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8" name="Rectangle 10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219200"/>
          </a:xfrm>
          <a:gradFill rotWithShape="1">
            <a:gsLst>
              <a:gs pos="0">
                <a:srgbClr val="3366FF"/>
              </a:gs>
              <a:gs pos="100000">
                <a:srgbClr val="3366FF">
                  <a:gamma/>
                  <a:shade val="46275"/>
                  <a:invGamma/>
                </a:srgbClr>
              </a:gs>
            </a:gsLst>
            <a:lin ang="5400000" scaled="1"/>
          </a:gradFill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anchor="ctr" anchorCtr="0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th-TH" sz="3200" b="1" dirty="0" smtClean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 หนังสือแจ้งเวียนของกระทรวงการคลัง</a:t>
            </a:r>
            <a:br>
              <a:rPr lang="th-TH" sz="3200" b="1" dirty="0" smtClean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</a:br>
            <a:r>
              <a:rPr lang="th-TH" sz="3200" b="1" dirty="0" smtClean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เกี่ยวกับราคากลางงานก่อสร้าง</a:t>
            </a:r>
            <a:endParaRPr lang="th-TH" sz="3200" b="1" dirty="0">
              <a:solidFill>
                <a:srgbClr val="FFFF00"/>
              </a:solidFill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49154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B3B335B0-2C40-4A51-9146-6CE1D2D97E8F}" type="slidenum">
              <a:rPr lang="en-US"/>
              <a:pPr/>
              <a:t>53</a:t>
            </a:fld>
            <a:endParaRPr lang="th-TH"/>
          </a:p>
        </p:txBody>
      </p:sp>
      <p:sp>
        <p:nvSpPr>
          <p:cNvPr id="181253" name="Rectangle 5"/>
          <p:cNvSpPr>
            <a:spLocks noChangeArrowheads="1"/>
          </p:cNvSpPr>
          <p:nvPr/>
        </p:nvSpPr>
        <p:spPr bwMode="auto">
          <a:xfrm>
            <a:off x="533400" y="3429000"/>
            <a:ext cx="83058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thaiDist">
              <a:defRPr/>
            </a:pPr>
            <a:endParaRPr lang="th-TH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9159" name="Rectangle 8"/>
          <p:cNvSpPr>
            <a:spLocks noChangeArrowheads="1"/>
          </p:cNvSpPr>
          <p:nvPr/>
        </p:nvSpPr>
        <p:spPr bwMode="auto">
          <a:xfrm>
            <a:off x="304800" y="1600200"/>
            <a:ext cx="86868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t" anchorCtr="0"/>
          <a:lstStyle/>
          <a:p>
            <a:pPr algn="thaiDist"/>
            <a:r>
              <a:rPr lang="th-TH" sz="2800" b="1" dirty="0">
                <a:solidFill>
                  <a:srgbClr val="C00000"/>
                </a:solidFill>
                <a:cs typeface="EucrosiaUPC" pitchFamily="18" charset="-34"/>
              </a:rPr>
              <a:t>   </a:t>
            </a:r>
            <a:r>
              <a:rPr lang="th-TH" sz="2800" b="1" dirty="0" smtClean="0">
                <a:solidFill>
                  <a:srgbClr val="C00000"/>
                </a:solidFill>
                <a:cs typeface="EucrosiaUPC" pitchFamily="18" charset="-34"/>
              </a:rPr>
              <a:t> </a:t>
            </a:r>
            <a:endParaRPr lang="th-TH" sz="2800" b="1" dirty="0">
              <a:solidFill>
                <a:srgbClr val="0000FF"/>
              </a:solidFill>
              <a:cs typeface="EucrosiaUPC" pitchFamily="18" charset="-34"/>
            </a:endParaRPr>
          </a:p>
          <a:p>
            <a:pPr algn="thaiDist"/>
            <a:r>
              <a:rPr lang="th-TH" sz="2800" b="1" dirty="0">
                <a:solidFill>
                  <a:srgbClr val="0000FF"/>
                </a:solidFill>
                <a:cs typeface="EucrosiaUPC" pitchFamily="18" charset="-34"/>
              </a:rPr>
              <a:t>   </a:t>
            </a:r>
            <a:r>
              <a:rPr lang="th-TH" sz="2800" b="1" i="1" dirty="0" smtClean="0">
                <a:solidFill>
                  <a:srgbClr val="0000FF"/>
                </a:solidFill>
                <a:cs typeface="EucrosiaUPC" pitchFamily="18" charset="-34"/>
              </a:rPr>
              <a:t>** 1. หนังสือกระทรวงการคลัง ด่วนที่สุด </a:t>
            </a:r>
            <a:r>
              <a:rPr lang="th-TH" sz="2800" b="1" i="1" dirty="0" smtClean="0">
                <a:solidFill>
                  <a:srgbClr val="0000FF"/>
                </a:solidFill>
                <a:latin typeface="EucrosiaUPC" pitchFamily="18" charset="-34"/>
                <a:cs typeface="EucrosiaUPC" pitchFamily="18" charset="-34"/>
              </a:rPr>
              <a:t>ที่ </a:t>
            </a:r>
            <a:r>
              <a:rPr lang="th-TH" sz="2800" b="1" i="1" dirty="0" err="1" smtClean="0">
                <a:solidFill>
                  <a:srgbClr val="0000FF"/>
                </a:solidFill>
                <a:latin typeface="EucrosiaUPC" pitchFamily="18" charset="-34"/>
                <a:cs typeface="EucrosiaUPC" pitchFamily="18" charset="-34"/>
              </a:rPr>
              <a:t>กค</a:t>
            </a:r>
            <a:r>
              <a:rPr lang="th-TH" sz="2800" b="1" i="1" dirty="0" smtClean="0">
                <a:solidFill>
                  <a:srgbClr val="0000FF"/>
                </a:solidFill>
                <a:latin typeface="EucrosiaUPC" pitchFamily="18" charset="-34"/>
                <a:cs typeface="EucrosiaUPC" pitchFamily="18" charset="-34"/>
              </a:rPr>
              <a:t> </a:t>
            </a:r>
            <a:r>
              <a:rPr lang="en-US" sz="2800" b="1" i="1" dirty="0" smtClean="0">
                <a:solidFill>
                  <a:srgbClr val="0000FF"/>
                </a:solidFill>
                <a:latin typeface="EucrosiaUPC" pitchFamily="18" charset="-34"/>
                <a:cs typeface="EucrosiaUPC" pitchFamily="18" charset="-34"/>
              </a:rPr>
              <a:t>0421.5/</a:t>
            </a:r>
            <a:r>
              <a:rPr lang="th-TH" sz="2800" b="1" i="1" dirty="0" smtClean="0">
                <a:solidFill>
                  <a:srgbClr val="0000FF"/>
                </a:solidFill>
                <a:latin typeface="EucrosiaUPC" pitchFamily="18" charset="-34"/>
                <a:cs typeface="EucrosiaUPC" pitchFamily="18" charset="-34"/>
              </a:rPr>
              <a:t>ว </a:t>
            </a:r>
            <a:r>
              <a:rPr lang="en-US" sz="2800" b="1" i="1" dirty="0" smtClean="0">
                <a:solidFill>
                  <a:srgbClr val="0000FF"/>
                </a:solidFill>
                <a:latin typeface="EucrosiaUPC" pitchFamily="18" charset="-34"/>
                <a:cs typeface="EucrosiaUPC" pitchFamily="18" charset="-34"/>
              </a:rPr>
              <a:t>27 </a:t>
            </a:r>
            <a:r>
              <a:rPr lang="th-TH" sz="2800" b="1" i="1" dirty="0" err="1" smtClean="0">
                <a:solidFill>
                  <a:srgbClr val="0000FF"/>
                </a:solidFill>
                <a:latin typeface="EucrosiaUPC" pitchFamily="18" charset="-34"/>
                <a:cs typeface="EucrosiaUPC" pitchFamily="18" charset="-34"/>
              </a:rPr>
              <a:t>ลว.</a:t>
            </a:r>
            <a:r>
              <a:rPr lang="th-TH" sz="2800" b="1" i="1" dirty="0" smtClean="0">
                <a:solidFill>
                  <a:srgbClr val="0000FF"/>
                </a:solidFill>
                <a:latin typeface="EucrosiaUPC" pitchFamily="18" charset="-34"/>
                <a:cs typeface="EucrosiaUPC" pitchFamily="18" charset="-34"/>
              </a:rPr>
              <a:t> </a:t>
            </a:r>
            <a:r>
              <a:rPr lang="en-US" sz="2800" b="1" i="1" dirty="0" smtClean="0">
                <a:solidFill>
                  <a:srgbClr val="0000FF"/>
                </a:solidFill>
                <a:latin typeface="EucrosiaUPC" pitchFamily="18" charset="-34"/>
                <a:cs typeface="EucrosiaUPC" pitchFamily="18" charset="-34"/>
              </a:rPr>
              <a:t>30 </a:t>
            </a:r>
            <a:r>
              <a:rPr lang="th-TH" sz="2800" b="1" i="1" dirty="0" smtClean="0">
                <a:solidFill>
                  <a:srgbClr val="0000FF"/>
                </a:solidFill>
                <a:latin typeface="EucrosiaUPC" pitchFamily="18" charset="-34"/>
                <a:cs typeface="EucrosiaUPC" pitchFamily="18" charset="-34"/>
              </a:rPr>
              <a:t>มี.ค. 55</a:t>
            </a:r>
          </a:p>
          <a:p>
            <a:pPr algn="thaiDist"/>
            <a:r>
              <a:rPr lang="th-TH" sz="2800" b="1" i="1" dirty="0" smtClean="0">
                <a:solidFill>
                  <a:srgbClr val="0000FF"/>
                </a:solidFill>
                <a:cs typeface="EucrosiaUPC" pitchFamily="18" charset="-34"/>
              </a:rPr>
              <a:t>แจ้ง</a:t>
            </a:r>
            <a:r>
              <a:rPr lang="th-TH" sz="2800" b="1" i="1" dirty="0">
                <a:solidFill>
                  <a:srgbClr val="0000FF"/>
                </a:solidFill>
                <a:cs typeface="EucrosiaUPC" pitchFamily="18" charset="-34"/>
              </a:rPr>
              <a:t>เวียนหลักเกณฑ์การกำหนดราคากลางงาน</a:t>
            </a:r>
            <a:r>
              <a:rPr lang="th-TH" sz="2800" b="1" i="1" dirty="0" smtClean="0">
                <a:solidFill>
                  <a:srgbClr val="0000FF"/>
                </a:solidFill>
                <a:cs typeface="EucrosiaUPC" pitchFamily="18" charset="-34"/>
              </a:rPr>
              <a:t>ก่อสร้าง</a:t>
            </a:r>
            <a:r>
              <a:rPr lang="th-TH" sz="2800" b="1" i="1" dirty="0" smtClean="0">
                <a:solidFill>
                  <a:srgbClr val="0000FF"/>
                </a:solidFill>
                <a:latin typeface="EucrosiaUPC" pitchFamily="18" charset="-34"/>
                <a:cs typeface="EucrosiaUPC" pitchFamily="18" charset="-34"/>
              </a:rPr>
              <a:t>โดย</a:t>
            </a:r>
            <a:r>
              <a:rPr lang="th-TH" sz="2800" b="1" i="1" dirty="0">
                <a:solidFill>
                  <a:srgbClr val="0000FF"/>
                </a:solidFill>
                <a:cs typeface="EucrosiaUPC" pitchFamily="18" charset="-34"/>
              </a:rPr>
              <a:t>มี</a:t>
            </a:r>
            <a:r>
              <a:rPr lang="th-TH" sz="2800" b="1" i="1" dirty="0" smtClean="0">
                <a:solidFill>
                  <a:srgbClr val="0000FF"/>
                </a:solidFill>
                <a:cs typeface="EucrosiaUPC" pitchFamily="18" charset="-34"/>
              </a:rPr>
              <a:t>สาระสำคัญ อาทิเช่น</a:t>
            </a:r>
          </a:p>
          <a:p>
            <a:pPr algn="thaiDist"/>
            <a:r>
              <a:rPr lang="th-TH" sz="2800" b="1" i="1" dirty="0" smtClean="0">
                <a:solidFill>
                  <a:srgbClr val="0000FF"/>
                </a:solidFill>
                <a:cs typeface="EucrosiaUPC" pitchFamily="18" charset="-34"/>
              </a:rPr>
              <a:t>ต้อง</a:t>
            </a:r>
            <a:r>
              <a:rPr lang="th-TH" sz="2800" b="1" i="1" dirty="0">
                <a:solidFill>
                  <a:srgbClr val="0000FF"/>
                </a:solidFill>
                <a:cs typeface="EucrosiaUPC" pitchFamily="18" charset="-34"/>
              </a:rPr>
              <a:t>มีการ</a:t>
            </a:r>
            <a:r>
              <a:rPr lang="th-TH" sz="2800" b="1" i="1" dirty="0" smtClean="0">
                <a:solidFill>
                  <a:srgbClr val="0000FF"/>
                </a:solidFill>
                <a:cs typeface="EucrosiaUPC" pitchFamily="18" charset="-34"/>
              </a:rPr>
              <a:t>แต่งตั้งคณะกรรมการกำหนดราคากลาง</a:t>
            </a:r>
          </a:p>
          <a:p>
            <a:pPr algn="thaiDist"/>
            <a:endParaRPr lang="th-TH" sz="800" b="1" i="1" dirty="0" smtClean="0">
              <a:solidFill>
                <a:srgbClr val="0000FF"/>
              </a:solidFill>
              <a:cs typeface="EucrosiaUPC" pitchFamily="18" charset="-34"/>
            </a:endParaRPr>
          </a:p>
          <a:p>
            <a:pPr algn="thaiDist"/>
            <a:r>
              <a:rPr lang="th-TH" sz="2800" b="1" i="1" dirty="0" smtClean="0">
                <a:solidFill>
                  <a:srgbClr val="FF0066"/>
                </a:solidFill>
                <a:cs typeface="EucrosiaUPC" pitchFamily="18" charset="-34"/>
              </a:rPr>
              <a:t>   </a:t>
            </a:r>
            <a:r>
              <a:rPr lang="th-TH" sz="2800" b="1" i="1" dirty="0" smtClean="0">
                <a:cs typeface="EucrosiaUPC" pitchFamily="18" charset="-34"/>
              </a:rPr>
              <a:t>** 2. หนังสือกระทรวงการคลัง ด่วนที่สุด </a:t>
            </a:r>
            <a:r>
              <a:rPr lang="th-TH" sz="2800" b="1" i="1" dirty="0" smtClean="0">
                <a:latin typeface="EucrosiaUPC" pitchFamily="18" charset="-34"/>
                <a:cs typeface="EucrosiaUPC" pitchFamily="18" charset="-34"/>
              </a:rPr>
              <a:t>ที่ </a:t>
            </a:r>
            <a:r>
              <a:rPr lang="th-TH" sz="2800" b="1" i="1" dirty="0" err="1" smtClean="0">
                <a:latin typeface="EucrosiaUPC" pitchFamily="18" charset="-34"/>
                <a:cs typeface="EucrosiaUPC" pitchFamily="18" charset="-34"/>
              </a:rPr>
              <a:t>กค</a:t>
            </a:r>
            <a:r>
              <a:rPr lang="th-TH" sz="2800" b="1" i="1" dirty="0" smtClean="0">
                <a:latin typeface="EucrosiaUPC" pitchFamily="18" charset="-34"/>
                <a:cs typeface="EucrosiaUPC" pitchFamily="18" charset="-34"/>
              </a:rPr>
              <a:t> </a:t>
            </a:r>
            <a:r>
              <a:rPr lang="en-US" sz="2800" b="1" i="1" dirty="0" smtClean="0">
                <a:latin typeface="EucrosiaUPC" pitchFamily="18" charset="-34"/>
                <a:cs typeface="EucrosiaUPC" pitchFamily="18" charset="-34"/>
              </a:rPr>
              <a:t>0421.3/</a:t>
            </a:r>
            <a:r>
              <a:rPr lang="th-TH" sz="2800" b="1" i="1" dirty="0" smtClean="0">
                <a:latin typeface="EucrosiaUPC" pitchFamily="18" charset="-34"/>
                <a:cs typeface="EucrosiaUPC" pitchFamily="18" charset="-34"/>
              </a:rPr>
              <a:t>ว </a:t>
            </a:r>
            <a:r>
              <a:rPr lang="en-US" sz="2800" b="1" i="1" dirty="0" smtClean="0">
                <a:latin typeface="EucrosiaUPC" pitchFamily="18" charset="-34"/>
                <a:cs typeface="EucrosiaUPC" pitchFamily="18" charset="-34"/>
              </a:rPr>
              <a:t>90 </a:t>
            </a:r>
            <a:r>
              <a:rPr lang="th-TH" sz="2800" b="1" i="1" dirty="0" err="1" smtClean="0">
                <a:latin typeface="EucrosiaUPC" pitchFamily="18" charset="-34"/>
                <a:cs typeface="EucrosiaUPC" pitchFamily="18" charset="-34"/>
              </a:rPr>
              <a:t>ลว.</a:t>
            </a:r>
            <a:r>
              <a:rPr lang="th-TH" sz="2800" b="1" i="1" dirty="0" smtClean="0">
                <a:latin typeface="EucrosiaUPC" pitchFamily="18" charset="-34"/>
                <a:cs typeface="EucrosiaUPC" pitchFamily="18" charset="-34"/>
              </a:rPr>
              <a:t> </a:t>
            </a:r>
            <a:r>
              <a:rPr lang="en-US" sz="2800" b="1" i="1" dirty="0" smtClean="0">
                <a:latin typeface="EucrosiaUPC" pitchFamily="18" charset="-34"/>
                <a:cs typeface="EucrosiaUPC" pitchFamily="18" charset="-34"/>
              </a:rPr>
              <a:t>22 </a:t>
            </a:r>
            <a:r>
              <a:rPr lang="th-TH" sz="2800" b="1" i="1" dirty="0" smtClean="0">
                <a:latin typeface="EucrosiaUPC" pitchFamily="18" charset="-34"/>
                <a:cs typeface="EucrosiaUPC" pitchFamily="18" charset="-34"/>
              </a:rPr>
              <a:t>ส.ค. 55</a:t>
            </a:r>
          </a:p>
          <a:p>
            <a:pPr algn="thaiDist"/>
            <a:r>
              <a:rPr lang="th-TH" sz="2800" b="1" i="1" dirty="0" smtClean="0">
                <a:latin typeface="EucrosiaUPC" pitchFamily="18" charset="-34"/>
                <a:cs typeface="EucrosiaUPC" pitchFamily="18" charset="-34"/>
              </a:rPr>
              <a:t>แจ้งเวียนหลักเกณฑ์การเปิดเผยราคากลางงานก่อสร้าง</a:t>
            </a:r>
            <a:endParaRPr lang="th-TH" sz="2800" b="1" i="1" dirty="0" smtClean="0">
              <a:cs typeface="EucrosiaUPC" pitchFamily="18" charset="-34"/>
            </a:endParaRPr>
          </a:p>
          <a:p>
            <a:pPr algn="thaiDist"/>
            <a:endParaRPr lang="th-TH" sz="800" b="1" i="1" dirty="0" smtClean="0">
              <a:solidFill>
                <a:srgbClr val="FF0066"/>
              </a:solidFill>
              <a:cs typeface="EucrosiaUPC" pitchFamily="18" charset="-34"/>
            </a:endParaRPr>
          </a:p>
          <a:p>
            <a:pPr algn="thaiDist"/>
            <a:r>
              <a:rPr lang="th-TH" sz="2800" b="1" i="1" dirty="0" smtClean="0">
                <a:solidFill>
                  <a:srgbClr val="FF0066"/>
                </a:solidFill>
                <a:cs typeface="EucrosiaUPC" pitchFamily="18" charset="-34"/>
              </a:rPr>
              <a:t>   ** 3. หนังสือกรมบัญชีกลาง ด่วนที่สุด ที่ </a:t>
            </a:r>
            <a:r>
              <a:rPr lang="th-TH" sz="2800" b="1" i="1" dirty="0" err="1" smtClean="0">
                <a:solidFill>
                  <a:srgbClr val="FF0066"/>
                </a:solidFill>
                <a:cs typeface="EucrosiaUPC" pitchFamily="18" charset="-34"/>
              </a:rPr>
              <a:t>กค</a:t>
            </a:r>
            <a:r>
              <a:rPr lang="th-TH" sz="2800" b="1" i="1" dirty="0" smtClean="0">
                <a:solidFill>
                  <a:srgbClr val="FF0066"/>
                </a:solidFill>
                <a:cs typeface="EucrosiaUPC" pitchFamily="18" charset="-34"/>
              </a:rPr>
              <a:t> 0421.5/ว 144 </a:t>
            </a:r>
            <a:r>
              <a:rPr lang="th-TH" sz="2800" b="1" i="1" dirty="0" err="1" smtClean="0">
                <a:solidFill>
                  <a:srgbClr val="FF0066"/>
                </a:solidFill>
                <a:cs typeface="EucrosiaUPC" pitchFamily="18" charset="-34"/>
              </a:rPr>
              <a:t>ลว.</a:t>
            </a:r>
            <a:r>
              <a:rPr lang="th-TH" sz="2800" b="1" i="1" dirty="0" smtClean="0">
                <a:solidFill>
                  <a:srgbClr val="FF0066"/>
                </a:solidFill>
                <a:cs typeface="EucrosiaUPC" pitchFamily="18" charset="-34"/>
              </a:rPr>
              <a:t> 22 เม.ย. 56</a:t>
            </a:r>
          </a:p>
          <a:p>
            <a:pPr algn="thaiDist"/>
            <a:r>
              <a:rPr lang="th-TH" sz="2800" b="1" i="1" dirty="0" smtClean="0">
                <a:solidFill>
                  <a:srgbClr val="FF0066"/>
                </a:solidFill>
                <a:cs typeface="EucrosiaUPC" pitchFamily="18" charset="-34"/>
              </a:rPr>
              <a:t>แจ้งเวียนการปรับปรุงรายละเอียดประกอบการถอดแบบคำนวณราคากลางงานก่อสร้าง </a:t>
            </a:r>
          </a:p>
          <a:p>
            <a:pPr algn="thaiDist"/>
            <a:r>
              <a:rPr lang="th-TH" sz="2800" b="1" i="1" dirty="0" smtClean="0">
                <a:solidFill>
                  <a:srgbClr val="FF0066"/>
                </a:solidFill>
                <a:cs typeface="EucrosiaUPC" pitchFamily="18" charset="-34"/>
              </a:rPr>
              <a:t>อันเนื่องมาจากค่าแรงขั้นต่ำ</a:t>
            </a:r>
            <a:endParaRPr lang="th-TH" sz="2800" b="1" i="1" dirty="0">
              <a:solidFill>
                <a:srgbClr val="FF0066"/>
              </a:solidFill>
              <a:cs typeface="EucrosiaUPC" pitchFamily="18" charset="-34"/>
            </a:endParaRPr>
          </a:p>
          <a:p>
            <a:pPr algn="thaiDist"/>
            <a:r>
              <a:rPr lang="th-TH" sz="2800" b="1" dirty="0">
                <a:cs typeface="EucrosiaUPC" pitchFamily="18" charset="-34"/>
              </a:rPr>
              <a:t>    </a:t>
            </a:r>
            <a:r>
              <a:rPr lang="th-TH" sz="2800" b="1" dirty="0" smtClean="0">
                <a:cs typeface="EucrosiaUPC" pitchFamily="18" charset="-34"/>
              </a:rPr>
              <a:t> </a:t>
            </a:r>
            <a:endParaRPr lang="th-TH" sz="2800" b="1" dirty="0">
              <a:cs typeface="EucrosiaUPC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กล่องข้อความ 2"/>
          <p:cNvSpPr txBox="1">
            <a:spLocks noChangeArrowheads="1"/>
          </p:cNvSpPr>
          <p:nvPr/>
        </p:nvSpPr>
        <p:spPr bwMode="auto">
          <a:xfrm>
            <a:off x="1563686" y="1007471"/>
            <a:ext cx="5760640" cy="711210"/>
          </a:xfrm>
          <a:prstGeom prst="rect">
            <a:avLst/>
          </a:prstGeom>
          <a:solidFill>
            <a:srgbClr val="FFCCFF"/>
          </a:solidFill>
          <a:ln w="12700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 contourW="12700"/>
        </p:spPr>
        <p:txBody>
          <a:bodyPr rot="0" vert="horz" wrap="square" lIns="91440" tIns="45720" rIns="91440" bIns="45720" anchor="ctr" anchorCtr="0">
            <a:noAutofit/>
            <a:sp3d>
              <a:contourClr>
                <a:srgbClr val="800080"/>
              </a:contourClr>
            </a:sp3d>
          </a:bodyPr>
          <a:lstStyle/>
          <a:p>
            <a:pPr algn="ctr">
              <a:spcAft>
                <a:spcPts val="0"/>
              </a:spcAft>
            </a:pPr>
            <a:r>
              <a:rPr lang="th-TH" sz="3200" b="1" dirty="0">
                <a:latin typeface="IrisUPC" pitchFamily="34" charset="-34"/>
                <a:ea typeface="Times New Roman"/>
                <a:cs typeface="IrisUPC" pitchFamily="34" charset="-34"/>
              </a:rPr>
              <a:t>หลักเกณฑ์การคำนวณราคากลางงานก่อสร้าง</a:t>
            </a:r>
            <a:endParaRPr lang="en-US" sz="3200" dirty="0">
              <a:latin typeface="IrisUPC" pitchFamily="34" charset="-34"/>
              <a:ea typeface="Times New Roman"/>
              <a:cs typeface="IrisUPC" pitchFamily="34" charset="-34"/>
            </a:endParaRPr>
          </a:p>
        </p:txBody>
      </p:sp>
      <p:sp>
        <p:nvSpPr>
          <p:cNvPr id="5" name="กล่องข้อความ 2"/>
          <p:cNvSpPr txBox="1">
            <a:spLocks noChangeArrowheads="1"/>
          </p:cNvSpPr>
          <p:nvPr/>
        </p:nvSpPr>
        <p:spPr bwMode="auto">
          <a:xfrm>
            <a:off x="4334175" y="2358446"/>
            <a:ext cx="4630313" cy="952825"/>
          </a:xfrm>
          <a:prstGeom prst="rect">
            <a:avLst/>
          </a:prstGeom>
          <a:solidFill>
            <a:srgbClr val="CCFFFF"/>
          </a:solidFill>
          <a:ln w="12700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 contourW="12700"/>
        </p:spPr>
        <p:txBody>
          <a:bodyPr rot="0" vert="horz" wrap="square" lIns="91440" tIns="45720" rIns="91440" bIns="45720" anchor="ctr" anchorCtr="0">
            <a:spAutoFit/>
            <a:sp3d>
              <a:contourClr>
                <a:schemeClr val="accent6"/>
              </a:contourClr>
            </a:sp3d>
          </a:bodyPr>
          <a:lstStyle/>
          <a:p>
            <a:pPr algn="ctr">
              <a:lnSpc>
                <a:spcPts val="2200"/>
              </a:lnSpc>
              <a:spcAft>
                <a:spcPts val="0"/>
              </a:spcAft>
            </a:pPr>
            <a:r>
              <a:rPr lang="th-TH" sz="2200" b="1" dirty="0">
                <a:effectLst/>
                <a:latin typeface="IrisUPC" pitchFamily="34" charset="-34"/>
                <a:ea typeface="Times New Roman"/>
                <a:cs typeface="IrisUPC" pitchFamily="34" charset="-34"/>
              </a:rPr>
              <a:t>หลักเกณฑ์การคำนวณราคา</a:t>
            </a:r>
            <a:r>
              <a:rPr lang="th-TH" sz="2200" b="1" dirty="0" smtClean="0">
                <a:effectLst/>
                <a:latin typeface="IrisUPC" pitchFamily="34" charset="-34"/>
                <a:ea typeface="Times New Roman"/>
                <a:cs typeface="IrisUPC" pitchFamily="34" charset="-34"/>
              </a:rPr>
              <a:t>กลางงานก่อสร้างอาคาร</a:t>
            </a:r>
            <a:r>
              <a:rPr lang="th-TH" sz="2200" b="1" dirty="0">
                <a:effectLst/>
                <a:latin typeface="IrisUPC" pitchFamily="34" charset="-34"/>
                <a:ea typeface="Times New Roman"/>
                <a:cs typeface="IrisUPC" pitchFamily="34" charset="-34"/>
              </a:rPr>
              <a:t/>
            </a:r>
            <a:br>
              <a:rPr lang="th-TH" sz="2200" b="1" dirty="0">
                <a:effectLst/>
                <a:latin typeface="IrisUPC" pitchFamily="34" charset="-34"/>
                <a:ea typeface="Times New Roman"/>
                <a:cs typeface="IrisUPC" pitchFamily="34" charset="-34"/>
              </a:rPr>
            </a:br>
            <a:r>
              <a:rPr lang="th-TH" sz="2200" b="1" dirty="0">
                <a:latin typeface="IrisUPC" pitchFamily="34" charset="-34"/>
                <a:ea typeface="Times New Roman"/>
                <a:cs typeface="IrisUPC" pitchFamily="34" charset="-34"/>
              </a:rPr>
              <a:t>หลักเกณฑ์การคำนวณราคากลางงาน</a:t>
            </a:r>
            <a:r>
              <a:rPr lang="th-TH" sz="2200" b="1" dirty="0" smtClean="0">
                <a:latin typeface="IrisUPC" pitchFamily="34" charset="-34"/>
                <a:ea typeface="Times New Roman"/>
                <a:cs typeface="IrisUPC" pitchFamily="34" charset="-34"/>
              </a:rPr>
              <a:t>ก่อสร้างทางฯ </a:t>
            </a:r>
          </a:p>
          <a:p>
            <a:pPr algn="ctr">
              <a:lnSpc>
                <a:spcPts val="2200"/>
              </a:lnSpc>
              <a:spcAft>
                <a:spcPts val="0"/>
              </a:spcAft>
            </a:pPr>
            <a:r>
              <a:rPr lang="th-TH" sz="2200" b="1" dirty="0" smtClean="0">
                <a:latin typeface="IrisUPC" pitchFamily="34" charset="-34"/>
                <a:ea typeface="Times New Roman"/>
                <a:cs typeface="IrisUPC" pitchFamily="34" charset="-34"/>
              </a:rPr>
              <a:t>หลักเกณฑ์</a:t>
            </a:r>
            <a:r>
              <a:rPr lang="th-TH" sz="2200" b="1" dirty="0">
                <a:latin typeface="IrisUPC" pitchFamily="34" charset="-34"/>
                <a:ea typeface="Times New Roman"/>
                <a:cs typeface="IrisUPC" pitchFamily="34" charset="-34"/>
              </a:rPr>
              <a:t>การคำนวณราคากลางงานก่อสร้างชลประทาน</a:t>
            </a:r>
            <a:endParaRPr lang="en-US" sz="2200" dirty="0">
              <a:effectLst/>
              <a:latin typeface="IrisUPC" pitchFamily="34" charset="-34"/>
              <a:ea typeface="Times New Roman"/>
              <a:cs typeface="IrisUPC" pitchFamily="34" charset="-34"/>
            </a:endParaRPr>
          </a:p>
        </p:txBody>
      </p:sp>
      <p:sp>
        <p:nvSpPr>
          <p:cNvPr id="6" name="กล่องข้อความ 2"/>
          <p:cNvSpPr txBox="1">
            <a:spLocks noChangeArrowheads="1"/>
          </p:cNvSpPr>
          <p:nvPr/>
        </p:nvSpPr>
        <p:spPr bwMode="auto">
          <a:xfrm>
            <a:off x="236280" y="2351647"/>
            <a:ext cx="3721472" cy="768243"/>
          </a:xfrm>
          <a:prstGeom prst="rect">
            <a:avLst/>
          </a:prstGeom>
          <a:solidFill>
            <a:srgbClr val="FFFF66"/>
          </a:solidFill>
          <a:ln w="12700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 contourW="12700"/>
        </p:spPr>
        <p:txBody>
          <a:bodyPr rot="0" vert="horz" wrap="square" lIns="91440" tIns="45720" rIns="91440" bIns="45720" anchor="ctr" anchorCtr="0">
            <a:noAutofit/>
            <a:sp3d extrusionH="57150">
              <a:bevelT w="57150" h="44450" prst="artDeco"/>
              <a:extrusionClr>
                <a:schemeClr val="bg1"/>
              </a:extrusionClr>
              <a:contourClr>
                <a:schemeClr val="accent6"/>
              </a:contourClr>
            </a:sp3d>
          </a:bodyPr>
          <a:lstStyle/>
          <a:p>
            <a:pPr algn="ctr">
              <a:lnSpc>
                <a:spcPts val="2200"/>
              </a:lnSpc>
              <a:spcAft>
                <a:spcPts val="0"/>
              </a:spcAft>
            </a:pPr>
            <a:r>
              <a:rPr lang="th-TH" sz="2200" b="1" dirty="0">
                <a:latin typeface="IrisUPC" pitchFamily="34" charset="-34"/>
                <a:ea typeface="Times New Roman"/>
                <a:cs typeface="IrisUPC" pitchFamily="34" charset="-34"/>
              </a:rPr>
              <a:t>แนวทางและวิธี</a:t>
            </a:r>
            <a:r>
              <a:rPr lang="th-TH" sz="2200" b="1" dirty="0" smtClean="0">
                <a:latin typeface="IrisUPC" pitchFamily="34" charset="-34"/>
                <a:ea typeface="Times New Roman"/>
                <a:cs typeface="IrisUPC" pitchFamily="34" charset="-34"/>
              </a:rPr>
              <a:t>ปฏิบัติเกี่ยวกับหลักเกณฑ์</a:t>
            </a:r>
          </a:p>
          <a:p>
            <a:pPr algn="ctr">
              <a:lnSpc>
                <a:spcPts val="2200"/>
              </a:lnSpc>
              <a:spcAft>
                <a:spcPts val="0"/>
              </a:spcAft>
            </a:pPr>
            <a:r>
              <a:rPr lang="th-TH" sz="2200" b="1" dirty="0" smtClean="0">
                <a:latin typeface="IrisUPC" pitchFamily="34" charset="-34"/>
                <a:ea typeface="Times New Roman"/>
                <a:cs typeface="IrisUPC" pitchFamily="34" charset="-34"/>
              </a:rPr>
              <a:t>การ</a:t>
            </a:r>
            <a:r>
              <a:rPr lang="th-TH" sz="2200" b="1" dirty="0">
                <a:latin typeface="IrisUPC" pitchFamily="34" charset="-34"/>
                <a:ea typeface="Times New Roman"/>
                <a:cs typeface="IrisUPC" pitchFamily="34" charset="-34"/>
              </a:rPr>
              <a:t>คำนวณราคา</a:t>
            </a:r>
            <a:r>
              <a:rPr lang="th-TH" sz="2200" b="1" dirty="0" smtClean="0">
                <a:latin typeface="IrisUPC" pitchFamily="34" charset="-34"/>
                <a:ea typeface="Times New Roman"/>
                <a:cs typeface="IrisUPC" pitchFamily="34" charset="-34"/>
              </a:rPr>
              <a:t>กลางงาน</a:t>
            </a:r>
            <a:r>
              <a:rPr lang="th-TH" sz="2200" b="1" dirty="0">
                <a:latin typeface="IrisUPC" pitchFamily="34" charset="-34"/>
                <a:ea typeface="Times New Roman"/>
                <a:cs typeface="IrisUPC" pitchFamily="34" charset="-34"/>
              </a:rPr>
              <a:t>ก่อสร้าง</a:t>
            </a:r>
            <a:endParaRPr lang="en-US" sz="2200" dirty="0">
              <a:latin typeface="IrisUPC" pitchFamily="34" charset="-34"/>
              <a:ea typeface="Times New Roman"/>
              <a:cs typeface="IrisUPC" pitchFamily="34" charset="-34"/>
            </a:endParaRPr>
          </a:p>
        </p:txBody>
      </p:sp>
      <p:sp>
        <p:nvSpPr>
          <p:cNvPr id="7" name="กล่องข้อความ 2"/>
          <p:cNvSpPr txBox="1">
            <a:spLocks noChangeArrowheads="1"/>
          </p:cNvSpPr>
          <p:nvPr/>
        </p:nvSpPr>
        <p:spPr bwMode="auto">
          <a:xfrm>
            <a:off x="107504" y="4480574"/>
            <a:ext cx="2232247" cy="656590"/>
          </a:xfrm>
          <a:prstGeom prst="rect">
            <a:avLst/>
          </a:prstGeom>
          <a:solidFill>
            <a:srgbClr val="CCFF99"/>
          </a:solidFill>
          <a:ln w="12700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 contourW="12700"/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>
              <a:lnSpc>
                <a:spcPts val="2200"/>
              </a:lnSpc>
              <a:spcAft>
                <a:spcPts val="0"/>
              </a:spcAft>
            </a:pPr>
            <a:r>
              <a:rPr lang="th-TH" sz="2000" b="1" dirty="0">
                <a:latin typeface="IrisUPC" pitchFamily="34" charset="-34"/>
                <a:ea typeface="Times New Roman"/>
                <a:cs typeface="IrisUPC" pitchFamily="34" charset="-34"/>
              </a:rPr>
              <a:t>หลักเกณฑ์การ</a:t>
            </a:r>
            <a:r>
              <a:rPr lang="th-TH" sz="2000" b="1" dirty="0" smtClean="0">
                <a:latin typeface="IrisUPC" pitchFamily="34" charset="-34"/>
                <a:ea typeface="Times New Roman"/>
                <a:cs typeface="IrisUPC" pitchFamily="34" charset="-34"/>
              </a:rPr>
              <a:t>คำนวณ</a:t>
            </a:r>
          </a:p>
          <a:p>
            <a:pPr algn="ctr">
              <a:lnSpc>
                <a:spcPts val="2200"/>
              </a:lnSpc>
              <a:spcAft>
                <a:spcPts val="0"/>
              </a:spcAft>
            </a:pPr>
            <a:r>
              <a:rPr lang="th-TH" sz="2000" b="1" dirty="0" smtClean="0">
                <a:latin typeface="IrisUPC" pitchFamily="34" charset="-34"/>
                <a:ea typeface="Times New Roman"/>
                <a:cs typeface="IrisUPC" pitchFamily="34" charset="-34"/>
              </a:rPr>
              <a:t>ค่า</a:t>
            </a:r>
            <a:r>
              <a:rPr lang="th-TH" sz="2000" b="1" dirty="0">
                <a:latin typeface="IrisUPC" pitchFamily="34" charset="-34"/>
                <a:ea typeface="Times New Roman"/>
                <a:cs typeface="IrisUPC" pitchFamily="34" charset="-34"/>
              </a:rPr>
              <a:t>งานต้นทุน (</a:t>
            </a:r>
            <a:r>
              <a:rPr lang="en-US" sz="2000" b="1" dirty="0">
                <a:latin typeface="IrisUPC" pitchFamily="34" charset="-34"/>
                <a:ea typeface="Times New Roman"/>
                <a:cs typeface="IrisUPC" pitchFamily="34" charset="-34"/>
              </a:rPr>
              <a:t>Direct </a:t>
            </a:r>
            <a:r>
              <a:rPr lang="en-US" sz="2000" b="1" dirty="0" smtClean="0">
                <a:latin typeface="IrisUPC" pitchFamily="34" charset="-34"/>
                <a:ea typeface="Times New Roman"/>
                <a:cs typeface="IrisUPC" pitchFamily="34" charset="-34"/>
              </a:rPr>
              <a:t>Cost</a:t>
            </a:r>
            <a:r>
              <a:rPr lang="th-TH" sz="2000" b="1" dirty="0" smtClean="0">
                <a:latin typeface="IrisUPC" pitchFamily="34" charset="-34"/>
                <a:ea typeface="Times New Roman"/>
                <a:cs typeface="IrisUPC" pitchFamily="34" charset="-34"/>
              </a:rPr>
              <a:t>)</a:t>
            </a:r>
            <a:endParaRPr lang="en-US" sz="2000" dirty="0">
              <a:latin typeface="IrisUPC" pitchFamily="34" charset="-34"/>
              <a:ea typeface="Times New Roman"/>
              <a:cs typeface="IrisUPC" pitchFamily="34" charset="-34"/>
            </a:endParaRPr>
          </a:p>
        </p:txBody>
      </p:sp>
      <p:sp>
        <p:nvSpPr>
          <p:cNvPr id="8" name="กล่องข้อความ 2"/>
          <p:cNvSpPr txBox="1">
            <a:spLocks noChangeArrowheads="1"/>
          </p:cNvSpPr>
          <p:nvPr/>
        </p:nvSpPr>
        <p:spPr bwMode="auto">
          <a:xfrm>
            <a:off x="2445882" y="4480240"/>
            <a:ext cx="2304818" cy="656590"/>
          </a:xfrm>
          <a:prstGeom prst="rect">
            <a:avLst/>
          </a:prstGeom>
          <a:solidFill>
            <a:srgbClr val="99CCFF"/>
          </a:solidFill>
          <a:ln w="12700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 contourW="12700"/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>
              <a:lnSpc>
                <a:spcPts val="2200"/>
              </a:lnSpc>
              <a:spcAft>
                <a:spcPts val="0"/>
              </a:spcAft>
            </a:pPr>
            <a:r>
              <a:rPr lang="th-TH" sz="2000" b="1" dirty="0">
                <a:latin typeface="IrisUPC" pitchFamily="34" charset="-34"/>
                <a:ea typeface="Times New Roman"/>
                <a:cs typeface="IrisUPC" pitchFamily="34" charset="-34"/>
              </a:rPr>
              <a:t>ค่าใช้จ่ายใน</a:t>
            </a:r>
            <a:r>
              <a:rPr lang="th-TH" sz="2000" b="1" dirty="0" smtClean="0">
                <a:latin typeface="IrisUPC" pitchFamily="34" charset="-34"/>
                <a:ea typeface="Times New Roman"/>
                <a:cs typeface="IrisUPC" pitchFamily="34" charset="-34"/>
              </a:rPr>
              <a:t>การดำเนินงาน</a:t>
            </a:r>
            <a:r>
              <a:rPr lang="th-TH" sz="2000" b="1" dirty="0">
                <a:latin typeface="IrisUPC" pitchFamily="34" charset="-34"/>
                <a:ea typeface="Times New Roman"/>
                <a:cs typeface="IrisUPC" pitchFamily="34" charset="-34"/>
              </a:rPr>
              <a:t>ก่อสร้าง (</a:t>
            </a:r>
            <a:r>
              <a:rPr lang="en-US" sz="2000" b="1" dirty="0">
                <a:latin typeface="IrisUPC" pitchFamily="34" charset="-34"/>
                <a:ea typeface="Times New Roman"/>
                <a:cs typeface="IrisUPC" pitchFamily="34" charset="-34"/>
              </a:rPr>
              <a:t>Indirect </a:t>
            </a:r>
            <a:r>
              <a:rPr lang="en-US" sz="2000" b="1" dirty="0" smtClean="0">
                <a:latin typeface="IrisUPC" pitchFamily="34" charset="-34"/>
                <a:ea typeface="Times New Roman"/>
                <a:cs typeface="IrisUPC" pitchFamily="34" charset="-34"/>
              </a:rPr>
              <a:t>Cost</a:t>
            </a:r>
            <a:r>
              <a:rPr lang="th-TH" sz="2000" b="1" dirty="0" smtClean="0">
                <a:latin typeface="IrisUPC" pitchFamily="34" charset="-34"/>
                <a:ea typeface="Times New Roman"/>
                <a:cs typeface="IrisUPC" pitchFamily="34" charset="-34"/>
              </a:rPr>
              <a:t>)</a:t>
            </a:r>
            <a:endParaRPr lang="en-US" sz="2000" dirty="0">
              <a:latin typeface="IrisUPC" pitchFamily="34" charset="-34"/>
              <a:ea typeface="Times New Roman"/>
              <a:cs typeface="IrisUPC" pitchFamily="34" charset="-34"/>
            </a:endParaRPr>
          </a:p>
        </p:txBody>
      </p:sp>
      <p:sp>
        <p:nvSpPr>
          <p:cNvPr id="9" name="กล่องข้อความ 2"/>
          <p:cNvSpPr txBox="1">
            <a:spLocks noChangeArrowheads="1"/>
          </p:cNvSpPr>
          <p:nvPr/>
        </p:nvSpPr>
        <p:spPr bwMode="auto">
          <a:xfrm>
            <a:off x="4860588" y="4480240"/>
            <a:ext cx="1746298" cy="656590"/>
          </a:xfrm>
          <a:prstGeom prst="rect">
            <a:avLst/>
          </a:prstGeom>
          <a:solidFill>
            <a:srgbClr val="FFCC66"/>
          </a:solidFill>
          <a:ln w="12700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 contourW="12700"/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>
              <a:lnSpc>
                <a:spcPts val="2200"/>
              </a:lnSpc>
              <a:spcAft>
                <a:spcPts val="0"/>
              </a:spcAft>
            </a:pPr>
            <a:r>
              <a:rPr lang="th-TH" sz="2000" b="1" dirty="0">
                <a:latin typeface="IrisUPC" pitchFamily="34" charset="-34"/>
                <a:ea typeface="Times New Roman"/>
                <a:cs typeface="IrisUPC" pitchFamily="34" charset="-34"/>
              </a:rPr>
              <a:t>ค่าใช้จ่ายพิเศษ</a:t>
            </a:r>
            <a:br>
              <a:rPr lang="th-TH" sz="2000" b="1" dirty="0">
                <a:latin typeface="IrisUPC" pitchFamily="34" charset="-34"/>
                <a:ea typeface="Times New Roman"/>
                <a:cs typeface="IrisUPC" pitchFamily="34" charset="-34"/>
              </a:rPr>
            </a:br>
            <a:r>
              <a:rPr lang="th-TH" sz="2000" b="1" dirty="0">
                <a:latin typeface="IrisUPC" pitchFamily="34" charset="-34"/>
                <a:ea typeface="Times New Roman"/>
                <a:cs typeface="IrisUPC" pitchFamily="34" charset="-34"/>
              </a:rPr>
              <a:t>ตามข้อกำหนดฯ</a:t>
            </a:r>
            <a:endParaRPr lang="en-US" sz="2000" dirty="0">
              <a:latin typeface="IrisUPC" pitchFamily="34" charset="-34"/>
              <a:ea typeface="Times New Roman"/>
              <a:cs typeface="IrisUPC" pitchFamily="34" charset="-34"/>
            </a:endParaRPr>
          </a:p>
        </p:txBody>
      </p:sp>
      <p:sp>
        <p:nvSpPr>
          <p:cNvPr id="10" name="กล่องข้อความ 2"/>
          <p:cNvSpPr txBox="1">
            <a:spLocks noChangeArrowheads="1"/>
          </p:cNvSpPr>
          <p:nvPr/>
        </p:nvSpPr>
        <p:spPr bwMode="auto">
          <a:xfrm>
            <a:off x="6717725" y="4480240"/>
            <a:ext cx="2318771" cy="656590"/>
          </a:xfrm>
          <a:prstGeom prst="rect">
            <a:avLst/>
          </a:prstGeom>
          <a:solidFill>
            <a:srgbClr val="99FF99"/>
          </a:solidFill>
          <a:ln w="12700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 contourW="12700"/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>
              <a:lnSpc>
                <a:spcPts val="2200"/>
              </a:lnSpc>
              <a:spcAft>
                <a:spcPts val="0"/>
              </a:spcAft>
            </a:pPr>
            <a:r>
              <a:rPr lang="th-TH" sz="2000" b="1" dirty="0">
                <a:latin typeface="IrisUPC" pitchFamily="34" charset="-34"/>
                <a:ea typeface="Times New Roman"/>
                <a:cs typeface="IrisUPC" pitchFamily="34" charset="-34"/>
              </a:rPr>
              <a:t>การสรุปค่าก่อสร้างเป็น</a:t>
            </a:r>
            <a:r>
              <a:rPr lang="th-TH" sz="2000" b="1" dirty="0" smtClean="0">
                <a:latin typeface="IrisUPC" pitchFamily="34" charset="-34"/>
                <a:ea typeface="Times New Roman"/>
                <a:cs typeface="IrisUPC" pitchFamily="34" charset="-34"/>
              </a:rPr>
              <a:t>ราคากลางและ</a:t>
            </a:r>
            <a:r>
              <a:rPr lang="th-TH" sz="2000" b="1" dirty="0">
                <a:latin typeface="IrisUPC" pitchFamily="34" charset="-34"/>
                <a:ea typeface="Times New Roman"/>
                <a:cs typeface="IrisUPC" pitchFamily="34" charset="-34"/>
              </a:rPr>
              <a:t>การจัดทำรายงาน</a:t>
            </a:r>
            <a:endParaRPr lang="en-US" sz="2000" dirty="0">
              <a:latin typeface="IrisUPC" pitchFamily="34" charset="-34"/>
              <a:ea typeface="Times New Roman"/>
              <a:cs typeface="IrisUPC" pitchFamily="34" charset="-34"/>
            </a:endParaRPr>
          </a:p>
        </p:txBody>
      </p:sp>
      <p:cxnSp>
        <p:nvCxnSpPr>
          <p:cNvPr id="11" name="ตัวเชื่อมต่อตรง 10"/>
          <p:cNvCxnSpPr>
            <a:cxnSpLocks/>
          </p:cNvCxnSpPr>
          <p:nvPr/>
        </p:nvCxnSpPr>
        <p:spPr>
          <a:xfrm>
            <a:off x="2145710" y="2078610"/>
            <a:ext cx="4464000" cy="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</a:ln>
          <a:effectLst/>
        </p:spPr>
      </p:cxnSp>
      <p:cxnSp>
        <p:nvCxnSpPr>
          <p:cNvPr id="12" name="ลูกศรเชื่อมต่อแบบตรง 11"/>
          <p:cNvCxnSpPr>
            <a:cxnSpLocks/>
          </p:cNvCxnSpPr>
          <p:nvPr/>
        </p:nvCxnSpPr>
        <p:spPr>
          <a:xfrm>
            <a:off x="2160224" y="2060848"/>
            <a:ext cx="0" cy="216000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13" name="ลูกศรเชื่อมต่อแบบตรง 12"/>
          <p:cNvCxnSpPr>
            <a:cxnSpLocks/>
          </p:cNvCxnSpPr>
          <p:nvPr/>
        </p:nvCxnSpPr>
        <p:spPr>
          <a:xfrm>
            <a:off x="6588224" y="2078225"/>
            <a:ext cx="0" cy="216000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14" name="ลูกศรเชื่อมต่อแบบตรง 13"/>
          <p:cNvCxnSpPr>
            <a:cxnSpLocks/>
          </p:cNvCxnSpPr>
          <p:nvPr/>
        </p:nvCxnSpPr>
        <p:spPr>
          <a:xfrm>
            <a:off x="4428546" y="1747709"/>
            <a:ext cx="0" cy="288000"/>
          </a:xfrm>
          <a:prstGeom prst="straightConnector1">
            <a:avLst/>
          </a:prstGeom>
          <a:noFill/>
          <a:ln w="57150" cap="flat" cmpd="sng" algn="ctr">
            <a:solidFill>
              <a:schemeClr val="tx1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16" name="ตัวเชื่อมต่อตรง 15"/>
          <p:cNvCxnSpPr>
            <a:cxnSpLocks/>
          </p:cNvCxnSpPr>
          <p:nvPr/>
        </p:nvCxnSpPr>
        <p:spPr>
          <a:xfrm>
            <a:off x="1332344" y="4242451"/>
            <a:ext cx="6336000" cy="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</a:ln>
          <a:effectLst/>
        </p:spPr>
      </p:cxnSp>
      <p:cxnSp>
        <p:nvCxnSpPr>
          <p:cNvPr id="20" name="ลูกศรเชื่อมต่อแบบตรง 19"/>
          <p:cNvCxnSpPr>
            <a:cxnSpLocks/>
          </p:cNvCxnSpPr>
          <p:nvPr/>
        </p:nvCxnSpPr>
        <p:spPr>
          <a:xfrm>
            <a:off x="6588224" y="3364369"/>
            <a:ext cx="0" cy="324000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headEnd type="none" w="med" len="med"/>
            <a:tailEnd type="none" w="med" len="med"/>
          </a:ln>
          <a:effectLst/>
        </p:spPr>
      </p:cxnSp>
      <p:cxnSp>
        <p:nvCxnSpPr>
          <p:cNvPr id="26" name="ลูกศรเชื่อมต่อแบบตรง 25"/>
          <p:cNvCxnSpPr>
            <a:cxnSpLocks/>
          </p:cNvCxnSpPr>
          <p:nvPr/>
        </p:nvCxnSpPr>
        <p:spPr>
          <a:xfrm>
            <a:off x="3995772" y="2784678"/>
            <a:ext cx="288000" cy="0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ysDot"/>
            <a:headEnd type="triangle" w="med" len="med"/>
            <a:tailEnd type="triangle" w="med" len="med"/>
          </a:ln>
          <a:effectLst/>
        </p:spPr>
      </p:cxnSp>
      <p:sp>
        <p:nvSpPr>
          <p:cNvPr id="27" name="Rectangle 24"/>
          <p:cNvSpPr>
            <a:spLocks noChangeArrowheads="1"/>
          </p:cNvSpPr>
          <p:nvPr/>
        </p:nvSpPr>
        <p:spPr bwMode="auto">
          <a:xfrm>
            <a:off x="214103" y="106872"/>
            <a:ext cx="8708973" cy="70788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</a:pPr>
            <a:r>
              <a:rPr lang="th-TH" sz="2600" b="1" dirty="0" smtClean="0"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IrisUPC" pitchFamily="34" charset="-34"/>
                <a:ea typeface="Times New Roman" pitchFamily="18" charset="0"/>
                <a:cs typeface="IrisUPC" pitchFamily="34" charset="-34"/>
              </a:rPr>
              <a:t>แผนภาพแสดงโครงสร้างโดยรวมของ</a:t>
            </a:r>
            <a:r>
              <a:rPr kumimoji="0" lang="th-TH" sz="2600" b="1" i="0" u="none" strike="noStrike" cap="none" normalizeH="0" baseline="0" dirty="0" smtClean="0">
                <a:ln>
                  <a:noFill/>
                </a:ln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IrisUPC" pitchFamily="34" charset="-34"/>
                <a:ea typeface="Times New Roman" pitchFamily="18" charset="0"/>
                <a:cs typeface="IrisUPC" pitchFamily="34" charset="-34"/>
              </a:rPr>
              <a:t>หลักเกณฑ์การคำนวณราคากลางงานก่อสร้าง</a:t>
            </a:r>
          </a:p>
          <a:p>
            <a:pPr marR="0" lvl="0" algn="ctr" defTabSz="914400" rtl="0" eaLnBrk="1" fontAlgn="base" latinLnBrk="0" hangingPunct="1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th-TH" sz="2200" b="1" dirty="0" smtClean="0"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IrisUPC" pitchFamily="34" charset="-34"/>
                <a:cs typeface="IrisUPC" pitchFamily="34" charset="-34"/>
              </a:rPr>
              <a:t>(ตามมติคณะรัฐมนตรีเมื่อวันที่ </a:t>
            </a:r>
            <a:r>
              <a:rPr lang="th-TH" sz="2200" b="1" dirty="0" smtClean="0"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EucrosiaUPC" pitchFamily="18" charset="-34"/>
                <a:cs typeface="EucrosiaUPC" pitchFamily="18" charset="-34"/>
              </a:rPr>
              <a:t>13</a:t>
            </a:r>
            <a:r>
              <a:rPr lang="th-TH" sz="2200" b="1" dirty="0" smtClean="0"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IrisUPC" pitchFamily="34" charset="-34"/>
                <a:cs typeface="IrisUPC" pitchFamily="34" charset="-34"/>
              </a:rPr>
              <a:t> มีนาคม </a:t>
            </a:r>
            <a:r>
              <a:rPr lang="th-TH" sz="2200" b="1" dirty="0" smtClean="0"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EucrosiaUPC" pitchFamily="18" charset="-34"/>
                <a:cs typeface="EucrosiaUPC" pitchFamily="18" charset="-34"/>
              </a:rPr>
              <a:t>2555</a:t>
            </a:r>
            <a:r>
              <a:rPr lang="th-TH" sz="2200" b="1" dirty="0" smtClean="0"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IrisUPC" pitchFamily="34" charset="-34"/>
                <a:cs typeface="IrisUPC" pitchFamily="34" charset="-34"/>
              </a:rPr>
              <a:t>)</a:t>
            </a:r>
            <a:endParaRPr kumimoji="0" lang="en-US" sz="2200" b="0" i="0" u="none" strike="noStrike" cap="none" normalizeH="0" baseline="0" dirty="0" smtClean="0">
              <a:ln>
                <a:noFill/>
              </a:ln>
              <a:effectLst>
                <a:outerShdw blurRad="50800" dist="38100" dir="2700000" algn="tl" rotWithShape="0">
                  <a:schemeClr val="bg1">
                    <a:alpha val="40000"/>
                  </a:schemeClr>
                </a:outerShdw>
              </a:effectLst>
              <a:latin typeface="IrisUPC" pitchFamily="34" charset="-34"/>
              <a:cs typeface="IrisUPC" pitchFamily="34" charset="-34"/>
            </a:endParaRPr>
          </a:p>
        </p:txBody>
      </p:sp>
      <p:cxnSp>
        <p:nvCxnSpPr>
          <p:cNvPr id="49" name="ตัวเชื่อมต่อหักมุม 48"/>
          <p:cNvCxnSpPr/>
          <p:nvPr/>
        </p:nvCxnSpPr>
        <p:spPr>
          <a:xfrm rot="10800000" flipV="1">
            <a:off x="4334176" y="3683958"/>
            <a:ext cx="2268000" cy="283990"/>
          </a:xfrm>
          <a:prstGeom prst="bentConnector3">
            <a:avLst>
              <a:gd name="adj1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ลูกศรเชื่อมต่อแบบตรง 51"/>
          <p:cNvCxnSpPr>
            <a:cxnSpLocks/>
          </p:cNvCxnSpPr>
          <p:nvPr/>
        </p:nvCxnSpPr>
        <p:spPr>
          <a:xfrm>
            <a:off x="4341462" y="3952476"/>
            <a:ext cx="0" cy="216000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53" name="ลูกศรเชื่อมต่อแบบตรง 52"/>
          <p:cNvCxnSpPr>
            <a:cxnSpLocks/>
          </p:cNvCxnSpPr>
          <p:nvPr/>
        </p:nvCxnSpPr>
        <p:spPr>
          <a:xfrm>
            <a:off x="1345592" y="4227961"/>
            <a:ext cx="0" cy="216000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55" name="ลูกศรเชื่อมต่อแบบตรง 54"/>
          <p:cNvCxnSpPr>
            <a:cxnSpLocks/>
          </p:cNvCxnSpPr>
          <p:nvPr/>
        </p:nvCxnSpPr>
        <p:spPr>
          <a:xfrm>
            <a:off x="3563888" y="4244191"/>
            <a:ext cx="0" cy="216000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56" name="ลูกศรเชื่อมต่อแบบตรง 55"/>
          <p:cNvCxnSpPr>
            <a:cxnSpLocks/>
          </p:cNvCxnSpPr>
          <p:nvPr/>
        </p:nvCxnSpPr>
        <p:spPr>
          <a:xfrm>
            <a:off x="5724128" y="4233237"/>
            <a:ext cx="0" cy="216000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57" name="ลูกศรเชื่อมต่อแบบตรง 56"/>
          <p:cNvCxnSpPr>
            <a:cxnSpLocks/>
          </p:cNvCxnSpPr>
          <p:nvPr/>
        </p:nvCxnSpPr>
        <p:spPr>
          <a:xfrm>
            <a:off x="7653704" y="4233237"/>
            <a:ext cx="0" cy="216000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headEnd type="none" w="med" len="med"/>
            <a:tailEnd type="triangle" w="med" len="med"/>
          </a:ln>
          <a:effectLst/>
        </p:spPr>
      </p:cxnSp>
      <p:sp>
        <p:nvSpPr>
          <p:cNvPr id="3" name="TextBox 2"/>
          <p:cNvSpPr txBox="1"/>
          <p:nvPr/>
        </p:nvSpPr>
        <p:spPr>
          <a:xfrm>
            <a:off x="251520" y="3191899"/>
            <a:ext cx="36968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80975" indent="-180975">
              <a:buClr>
                <a:srgbClr val="C00000"/>
              </a:buClr>
              <a:buSzPct val="65000"/>
              <a:buFont typeface="Wingdings" pitchFamily="2" charset="2"/>
              <a:buChar char="q"/>
            </a:pPr>
            <a:r>
              <a:rPr lang="th-TH" sz="1400" b="1" dirty="0">
                <a:latin typeface="IrisUPC" pitchFamily="34" charset="-34"/>
                <a:ea typeface="Times New Roman"/>
                <a:cs typeface="IrisUPC" pitchFamily="34" charset="-34"/>
              </a:rPr>
              <a:t> ข้อกำหนด ข้อบังคับ แนวทาง และวิธี</a:t>
            </a:r>
            <a:r>
              <a:rPr lang="th-TH" sz="1400" b="1" dirty="0" smtClean="0">
                <a:latin typeface="IrisUPC" pitchFamily="34" charset="-34"/>
                <a:ea typeface="Times New Roman"/>
                <a:cs typeface="IrisUPC" pitchFamily="34" charset="-34"/>
              </a:rPr>
              <a:t>ปฏิบัติฯ   </a:t>
            </a:r>
            <a:r>
              <a:rPr lang="th-TH" sz="1400" b="1" dirty="0">
                <a:latin typeface="IrisUPC" pitchFamily="34" charset="-34"/>
                <a:ea typeface="Times New Roman"/>
                <a:cs typeface="IrisUPC" pitchFamily="34" charset="-34"/>
              </a:rPr>
              <a:t>จำนวน </a:t>
            </a:r>
            <a:r>
              <a:rPr lang="th-TH" sz="1400" b="1" dirty="0" smtClean="0">
                <a:latin typeface="IrisUPC" pitchFamily="34" charset="-34"/>
                <a:ea typeface="Times New Roman"/>
                <a:cs typeface="IrisUPC" pitchFamily="34" charset="-34"/>
              </a:rPr>
              <a:t> </a:t>
            </a:r>
            <a:r>
              <a:rPr lang="th-TH" sz="1400" b="1" dirty="0" smtClean="0">
                <a:latin typeface="EucrosiaUPC" pitchFamily="18" charset="-34"/>
                <a:ea typeface="Times New Roman"/>
                <a:cs typeface="EucrosiaUPC" pitchFamily="18" charset="-34"/>
              </a:rPr>
              <a:t>21 </a:t>
            </a:r>
            <a:r>
              <a:rPr lang="th-TH" sz="1400" b="1" dirty="0" smtClean="0">
                <a:latin typeface="IrisUPC" pitchFamily="34" charset="-34"/>
                <a:ea typeface="Times New Roman"/>
                <a:cs typeface="IrisUPC" pitchFamily="34" charset="-34"/>
              </a:rPr>
              <a:t> </a:t>
            </a:r>
            <a:r>
              <a:rPr lang="th-TH" sz="1400" b="1" dirty="0">
                <a:latin typeface="IrisUPC" pitchFamily="34" charset="-34"/>
                <a:ea typeface="Times New Roman"/>
                <a:cs typeface="IrisUPC" pitchFamily="34" charset="-34"/>
              </a:rPr>
              <a:t>ข้อ</a:t>
            </a:r>
            <a:endParaRPr lang="th-TH" sz="14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214103" y="5155860"/>
            <a:ext cx="198163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80975" indent="-180975">
              <a:spcAft>
                <a:spcPts val="0"/>
              </a:spcAft>
              <a:buClr>
                <a:srgbClr val="C00000"/>
              </a:buClr>
              <a:buSzPct val="65000"/>
              <a:buFont typeface="Wingdings" pitchFamily="2" charset="2"/>
              <a:buChar char="q"/>
            </a:pPr>
            <a:r>
              <a:rPr lang="th-TH" sz="1400" b="1" dirty="0" smtClean="0">
                <a:latin typeface="IrisUPC" pitchFamily="34" charset="-34"/>
                <a:ea typeface="Times New Roman"/>
                <a:cs typeface="IrisUPC" pitchFamily="34" charset="-34"/>
              </a:rPr>
              <a:t>หลักเกณฑ์</a:t>
            </a:r>
            <a:r>
              <a:rPr lang="th-TH" sz="1400" b="1" dirty="0">
                <a:latin typeface="IrisUPC" pitchFamily="34" charset="-34"/>
                <a:ea typeface="Times New Roman"/>
                <a:cs typeface="IrisUPC" pitchFamily="34" charset="-34"/>
              </a:rPr>
              <a:t>การถอดแบบก่อสร้าง</a:t>
            </a:r>
            <a:endParaRPr lang="en-US" sz="1400" b="1" dirty="0">
              <a:latin typeface="IrisUPC" pitchFamily="34" charset="-34"/>
              <a:ea typeface="Times New Roman"/>
              <a:cs typeface="IrisUPC" pitchFamily="34" charset="-34"/>
            </a:endParaRPr>
          </a:p>
          <a:p>
            <a:pPr marL="180975" indent="-180975">
              <a:spcAft>
                <a:spcPts val="0"/>
              </a:spcAft>
              <a:buClr>
                <a:srgbClr val="C00000"/>
              </a:buClr>
              <a:buSzPct val="65000"/>
              <a:buFont typeface="Wingdings" pitchFamily="2" charset="2"/>
              <a:buChar char="q"/>
            </a:pPr>
            <a:r>
              <a:rPr lang="th-TH" sz="1400" b="1" dirty="0" smtClean="0">
                <a:latin typeface="IrisUPC" pitchFamily="34" charset="-34"/>
                <a:ea typeface="Times New Roman"/>
                <a:cs typeface="IrisUPC" pitchFamily="34" charset="-34"/>
              </a:rPr>
              <a:t>รา</a:t>
            </a:r>
            <a:r>
              <a:rPr lang="th-TH" sz="1400" b="1" dirty="0">
                <a:latin typeface="IrisUPC" pitchFamily="34" charset="-34"/>
                <a:ea typeface="Times New Roman"/>
                <a:cs typeface="IrisUPC" pitchFamily="34" charset="-34"/>
              </a:rPr>
              <a:t>ยะเอียดประกอบการ</a:t>
            </a:r>
            <a:r>
              <a:rPr lang="th-TH" sz="1400" b="1" dirty="0" smtClean="0">
                <a:latin typeface="IrisUPC" pitchFamily="34" charset="-34"/>
                <a:ea typeface="Times New Roman"/>
                <a:cs typeface="IrisUPC" pitchFamily="34" charset="-34"/>
              </a:rPr>
              <a:t>คำนวณ</a:t>
            </a:r>
            <a:br>
              <a:rPr lang="th-TH" sz="1400" b="1" dirty="0" smtClean="0">
                <a:latin typeface="IrisUPC" pitchFamily="34" charset="-34"/>
                <a:ea typeface="Times New Roman"/>
                <a:cs typeface="IrisUPC" pitchFamily="34" charset="-34"/>
              </a:rPr>
            </a:br>
            <a:r>
              <a:rPr lang="th-TH" sz="1400" b="1" dirty="0" smtClean="0">
                <a:latin typeface="IrisUPC" pitchFamily="34" charset="-34"/>
                <a:ea typeface="Times New Roman"/>
                <a:cs typeface="IrisUPC" pitchFamily="34" charset="-34"/>
              </a:rPr>
              <a:t>ราคา</a:t>
            </a:r>
            <a:r>
              <a:rPr lang="th-TH" sz="1400" b="1" dirty="0">
                <a:latin typeface="IrisUPC" pitchFamily="34" charset="-34"/>
                <a:ea typeface="Times New Roman"/>
                <a:cs typeface="IrisUPC" pitchFamily="34" charset="-34"/>
              </a:rPr>
              <a:t>กลางงานก่อสร้าง</a:t>
            </a:r>
            <a:endParaRPr lang="en-US" sz="1400" b="1" dirty="0">
              <a:latin typeface="IrisUPC" pitchFamily="34" charset="-34"/>
              <a:ea typeface="Times New Roman"/>
              <a:cs typeface="IrisUPC" pitchFamily="34" charset="-34"/>
            </a:endParaRPr>
          </a:p>
          <a:p>
            <a:endParaRPr lang="th-TH" sz="14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2418723" y="5155860"/>
            <a:ext cx="237682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>
              <a:spcAft>
                <a:spcPts val="0"/>
              </a:spcAft>
              <a:buClr>
                <a:srgbClr val="C00000"/>
              </a:buClr>
              <a:buSzPct val="65000"/>
              <a:buFont typeface="Wingdings" pitchFamily="2" charset="2"/>
              <a:buChar char="q"/>
            </a:pPr>
            <a:r>
              <a:rPr lang="th-TH" sz="1400" b="1" dirty="0" smtClean="0">
                <a:latin typeface="IrisUPC" pitchFamily="34" charset="-34"/>
                <a:ea typeface="Times New Roman"/>
                <a:cs typeface="IrisUPC" pitchFamily="34" charset="-34"/>
              </a:rPr>
              <a:t>ตาราง </a:t>
            </a:r>
            <a:r>
              <a:rPr lang="en-US" sz="1400" b="1" dirty="0" smtClean="0">
                <a:latin typeface="Angsana New" pitchFamily="18" charset="-34"/>
                <a:ea typeface="Times New Roman"/>
                <a:cs typeface="Angsana New" pitchFamily="18" charset="-34"/>
              </a:rPr>
              <a:t>Factor F</a:t>
            </a:r>
            <a:r>
              <a:rPr lang="en-US" sz="1400" b="1" dirty="0" smtClean="0">
                <a:latin typeface="IrisUPC" pitchFamily="34" charset="-34"/>
                <a:ea typeface="Times New Roman"/>
                <a:cs typeface="IrisUPC" pitchFamily="34" charset="-34"/>
              </a:rPr>
              <a:t> </a:t>
            </a:r>
            <a:r>
              <a:rPr lang="th-TH" sz="1400" b="1" dirty="0" smtClean="0">
                <a:latin typeface="IrisUPC" pitchFamily="34" charset="-34"/>
                <a:ea typeface="Times New Roman"/>
                <a:cs typeface="IrisUPC" pitchFamily="34" charset="-34"/>
              </a:rPr>
              <a:t>งานก่อสร้างอาคาร</a:t>
            </a:r>
            <a:endParaRPr lang="en-US" sz="1400" b="1" dirty="0">
              <a:latin typeface="IrisUPC" pitchFamily="34" charset="-34"/>
              <a:ea typeface="Times New Roman"/>
              <a:cs typeface="IrisUPC" pitchFamily="34" charset="-34"/>
            </a:endParaRPr>
          </a:p>
          <a:p>
            <a:pPr marL="180975" indent="-180975">
              <a:spcAft>
                <a:spcPts val="0"/>
              </a:spcAft>
              <a:buClr>
                <a:srgbClr val="C00000"/>
              </a:buClr>
              <a:buSzPct val="65000"/>
              <a:buFont typeface="Wingdings" pitchFamily="2" charset="2"/>
              <a:buChar char="q"/>
            </a:pPr>
            <a:r>
              <a:rPr lang="th-TH" sz="1400" b="1" dirty="0" smtClean="0">
                <a:latin typeface="IrisUPC" pitchFamily="34" charset="-34"/>
                <a:ea typeface="Times New Roman"/>
                <a:cs typeface="IrisUPC" pitchFamily="34" charset="-34"/>
              </a:rPr>
              <a:t>ตาราง </a:t>
            </a:r>
            <a:r>
              <a:rPr lang="en-US" sz="1400" b="1" dirty="0" smtClean="0">
                <a:latin typeface="Angsana New" pitchFamily="18" charset="-34"/>
                <a:ea typeface="Times New Roman"/>
                <a:cs typeface="Angsana New" pitchFamily="18" charset="-34"/>
              </a:rPr>
              <a:t>Factor F</a:t>
            </a:r>
            <a:r>
              <a:rPr lang="en-US" sz="1400" b="1" dirty="0" smtClean="0">
                <a:latin typeface="IrisUPC" pitchFamily="34" charset="-34"/>
                <a:ea typeface="Times New Roman"/>
                <a:cs typeface="IrisUPC" pitchFamily="34" charset="-34"/>
              </a:rPr>
              <a:t> </a:t>
            </a:r>
            <a:r>
              <a:rPr lang="th-TH" sz="1400" b="1" dirty="0" smtClean="0">
                <a:latin typeface="IrisUPC" pitchFamily="34" charset="-34"/>
                <a:ea typeface="Times New Roman"/>
                <a:cs typeface="IrisUPC" pitchFamily="34" charset="-34"/>
              </a:rPr>
              <a:t>งานก่อสร้างทาง</a:t>
            </a:r>
          </a:p>
          <a:p>
            <a:pPr marL="180975" indent="-180975">
              <a:spcAft>
                <a:spcPts val="0"/>
              </a:spcAft>
              <a:buClr>
                <a:srgbClr val="C00000"/>
              </a:buClr>
              <a:buSzPct val="65000"/>
              <a:buFont typeface="Wingdings" pitchFamily="2" charset="2"/>
              <a:buChar char="q"/>
            </a:pPr>
            <a:r>
              <a:rPr lang="th-TH" sz="1400" b="1" dirty="0" smtClean="0">
                <a:latin typeface="IrisUPC" pitchFamily="34" charset="-34"/>
                <a:ea typeface="Times New Roman"/>
                <a:cs typeface="IrisUPC" pitchFamily="34" charset="-34"/>
              </a:rPr>
              <a:t>ตาราง</a:t>
            </a:r>
            <a:r>
              <a:rPr lang="th-TH" sz="1400" b="1" dirty="0" smtClean="0">
                <a:latin typeface="Angsana New" pitchFamily="18" charset="-34"/>
                <a:ea typeface="Times New Roman"/>
                <a:cs typeface="Angsana New" pitchFamily="18" charset="-34"/>
              </a:rPr>
              <a:t> </a:t>
            </a:r>
            <a:r>
              <a:rPr lang="en-US" sz="1400" b="1" dirty="0" smtClean="0">
                <a:latin typeface="Angsana New" pitchFamily="18" charset="-34"/>
                <a:ea typeface="Times New Roman"/>
                <a:cs typeface="Angsana New" pitchFamily="18" charset="-34"/>
              </a:rPr>
              <a:t>Factor F</a:t>
            </a:r>
            <a:r>
              <a:rPr lang="en-US" sz="1400" b="1" dirty="0" smtClean="0">
                <a:latin typeface="IrisUPC" pitchFamily="34" charset="-34"/>
                <a:ea typeface="Times New Roman"/>
                <a:cs typeface="IrisUPC" pitchFamily="34" charset="-34"/>
              </a:rPr>
              <a:t> </a:t>
            </a:r>
            <a:r>
              <a:rPr lang="th-TH" sz="1400" b="1" dirty="0" smtClean="0">
                <a:latin typeface="IrisUPC" pitchFamily="34" charset="-34"/>
                <a:ea typeface="Times New Roman"/>
                <a:cs typeface="IrisUPC" pitchFamily="34" charset="-34"/>
              </a:rPr>
              <a:t>งานก่อสร้างสะพาน</a:t>
            </a:r>
            <a:br>
              <a:rPr lang="th-TH" sz="1400" b="1" dirty="0" smtClean="0">
                <a:latin typeface="IrisUPC" pitchFamily="34" charset="-34"/>
                <a:ea typeface="Times New Roman"/>
                <a:cs typeface="IrisUPC" pitchFamily="34" charset="-34"/>
              </a:rPr>
            </a:br>
            <a:r>
              <a:rPr lang="th-TH" sz="1400" b="1" dirty="0" smtClean="0">
                <a:latin typeface="IrisUPC" pitchFamily="34" charset="-34"/>
                <a:ea typeface="Times New Roman"/>
                <a:cs typeface="IrisUPC" pitchFamily="34" charset="-34"/>
              </a:rPr>
              <a:t>และท่อเหลี่ยม</a:t>
            </a:r>
          </a:p>
          <a:p>
            <a:pPr marL="180975" indent="-180975">
              <a:spcAft>
                <a:spcPts val="0"/>
              </a:spcAft>
              <a:buClr>
                <a:srgbClr val="C00000"/>
              </a:buClr>
              <a:buSzPct val="65000"/>
              <a:buFont typeface="Wingdings" pitchFamily="2" charset="2"/>
              <a:buChar char="q"/>
            </a:pPr>
            <a:r>
              <a:rPr lang="th-TH" sz="1400" b="1" dirty="0" smtClean="0">
                <a:latin typeface="IrisUPC" pitchFamily="34" charset="-34"/>
                <a:ea typeface="Times New Roman"/>
                <a:cs typeface="IrisUPC" pitchFamily="34" charset="-34"/>
              </a:rPr>
              <a:t>ตาราง</a:t>
            </a:r>
            <a:r>
              <a:rPr lang="th-TH" sz="1400" b="1" dirty="0" smtClean="0">
                <a:latin typeface="Angsana New" pitchFamily="18" charset="-34"/>
                <a:ea typeface="Times New Roman"/>
                <a:cs typeface="Angsana New" pitchFamily="18" charset="-34"/>
              </a:rPr>
              <a:t> </a:t>
            </a:r>
            <a:r>
              <a:rPr lang="en-US" sz="1400" b="1" dirty="0" smtClean="0">
                <a:latin typeface="Angsana New" pitchFamily="18" charset="-34"/>
                <a:ea typeface="Times New Roman"/>
                <a:cs typeface="Angsana New" pitchFamily="18" charset="-34"/>
              </a:rPr>
              <a:t>Factor F</a:t>
            </a:r>
            <a:r>
              <a:rPr lang="en-US" sz="1400" b="1" dirty="0" smtClean="0">
                <a:latin typeface="IrisUPC" pitchFamily="34" charset="-34"/>
                <a:ea typeface="Times New Roman"/>
                <a:cs typeface="IrisUPC" pitchFamily="34" charset="-34"/>
              </a:rPr>
              <a:t> </a:t>
            </a:r>
            <a:r>
              <a:rPr lang="th-TH" sz="1400" b="1" dirty="0" smtClean="0">
                <a:latin typeface="IrisUPC" pitchFamily="34" charset="-34"/>
                <a:ea typeface="Times New Roman"/>
                <a:cs typeface="IrisUPC" pitchFamily="34" charset="-34"/>
              </a:rPr>
              <a:t>งานก่อสร้างชลประทาน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795271" y="5137164"/>
            <a:ext cx="188705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80975" indent="-180975">
              <a:buClr>
                <a:srgbClr val="C00000"/>
              </a:buClr>
              <a:buSzPct val="65000"/>
              <a:buFont typeface="Wingdings" pitchFamily="2" charset="2"/>
              <a:buChar char="q"/>
            </a:pPr>
            <a:r>
              <a:rPr lang="th-TH" sz="1400" b="1" dirty="0" smtClean="0">
                <a:latin typeface="IrisUPC" pitchFamily="34" charset="-34"/>
                <a:ea typeface="Times New Roman"/>
                <a:cs typeface="IrisUPC" pitchFamily="34" charset="-34"/>
              </a:rPr>
              <a:t>หลักเกณฑ์</a:t>
            </a:r>
            <a:r>
              <a:rPr lang="th-TH" sz="1400" b="1" dirty="0">
                <a:latin typeface="IrisUPC" pitchFamily="34" charset="-34"/>
                <a:ea typeface="Times New Roman"/>
                <a:cs typeface="IrisUPC" pitchFamily="34" charset="-34"/>
              </a:rPr>
              <a:t>และวิธีการ</a:t>
            </a:r>
            <a:r>
              <a:rPr lang="th-TH" sz="1400" b="1" dirty="0" smtClean="0">
                <a:latin typeface="IrisUPC" pitchFamily="34" charset="-34"/>
                <a:ea typeface="Times New Roman"/>
                <a:cs typeface="IrisUPC" pitchFamily="34" charset="-34"/>
              </a:rPr>
              <a:t>คำนวณ</a:t>
            </a:r>
            <a:br>
              <a:rPr lang="th-TH" sz="1400" b="1" dirty="0" smtClean="0">
                <a:latin typeface="IrisUPC" pitchFamily="34" charset="-34"/>
                <a:ea typeface="Times New Roman"/>
                <a:cs typeface="IrisUPC" pitchFamily="34" charset="-34"/>
              </a:rPr>
            </a:br>
            <a:r>
              <a:rPr lang="th-TH" sz="1400" b="1" dirty="0" smtClean="0">
                <a:latin typeface="IrisUPC" pitchFamily="34" charset="-34"/>
                <a:ea typeface="Times New Roman"/>
                <a:cs typeface="IrisUPC" pitchFamily="34" charset="-34"/>
              </a:rPr>
              <a:t>ค่าใช้จ่าย</a:t>
            </a:r>
            <a:r>
              <a:rPr lang="th-TH" sz="1400" b="1" dirty="0">
                <a:latin typeface="IrisUPC" pitchFamily="34" charset="-34"/>
                <a:ea typeface="Times New Roman"/>
                <a:cs typeface="IrisUPC" pitchFamily="34" charset="-34"/>
              </a:rPr>
              <a:t>พิเศษตาม</a:t>
            </a:r>
            <a:r>
              <a:rPr lang="th-TH" sz="1400" b="1" dirty="0" smtClean="0">
                <a:latin typeface="IrisUPC" pitchFamily="34" charset="-34"/>
                <a:ea typeface="Times New Roman"/>
                <a:cs typeface="IrisUPC" pitchFamily="34" charset="-34"/>
              </a:rPr>
              <a:t>ข้อกำหนด</a:t>
            </a:r>
            <a:br>
              <a:rPr lang="th-TH" sz="1400" b="1" dirty="0" smtClean="0">
                <a:latin typeface="IrisUPC" pitchFamily="34" charset="-34"/>
                <a:ea typeface="Times New Roman"/>
                <a:cs typeface="IrisUPC" pitchFamily="34" charset="-34"/>
              </a:rPr>
            </a:br>
            <a:r>
              <a:rPr lang="th-TH" sz="1400" b="1" dirty="0" smtClean="0">
                <a:latin typeface="IrisUPC" pitchFamily="34" charset="-34"/>
                <a:ea typeface="Times New Roman"/>
                <a:cs typeface="IrisUPC" pitchFamily="34" charset="-34"/>
              </a:rPr>
              <a:t>และ</a:t>
            </a:r>
            <a:r>
              <a:rPr lang="th-TH" sz="1400" b="1" dirty="0">
                <a:latin typeface="IrisUPC" pitchFamily="34" charset="-34"/>
                <a:ea typeface="Times New Roman"/>
                <a:cs typeface="IrisUPC" pitchFamily="34" charset="-34"/>
              </a:rPr>
              <a:t>ค่าใช้จ่ายอื่นที่เป็นต้อง</a:t>
            </a:r>
            <a:r>
              <a:rPr lang="th-TH" sz="1400" b="1" dirty="0" smtClean="0">
                <a:latin typeface="IrisUPC" pitchFamily="34" charset="-34"/>
                <a:ea typeface="Times New Roman"/>
                <a:cs typeface="IrisUPC" pitchFamily="34" charset="-34"/>
              </a:rPr>
              <a:t>มี</a:t>
            </a:r>
            <a:endParaRPr lang="en-US" sz="1400" b="1" dirty="0">
              <a:latin typeface="IrisUPC" pitchFamily="34" charset="-34"/>
              <a:ea typeface="Times New Roman"/>
              <a:cs typeface="IrisUPC" pitchFamily="34" charset="-34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732240" y="5155860"/>
            <a:ext cx="2363147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7800" indent="-177800">
              <a:spcAft>
                <a:spcPts val="0"/>
              </a:spcAft>
              <a:buClr>
                <a:srgbClr val="C00000"/>
              </a:buClr>
              <a:buSzPct val="65000"/>
              <a:buFont typeface="Wingdings" pitchFamily="2" charset="2"/>
              <a:buChar char="q"/>
            </a:pPr>
            <a:r>
              <a:rPr lang="th-TH" sz="1400" b="1" dirty="0">
                <a:latin typeface="IrisUPC" pitchFamily="34" charset="-34"/>
                <a:ea typeface="Times New Roman"/>
                <a:cs typeface="IrisUPC" pitchFamily="34" charset="-34"/>
              </a:rPr>
              <a:t>หลักเกณฑ์และวิธีการ</a:t>
            </a:r>
            <a:r>
              <a:rPr lang="th-TH" sz="1400" b="1" dirty="0" smtClean="0">
                <a:latin typeface="IrisUPC" pitchFamily="34" charset="-34"/>
                <a:ea typeface="Times New Roman"/>
                <a:cs typeface="IrisUPC" pitchFamily="34" charset="-34"/>
              </a:rPr>
              <a:t>นำค่า</a:t>
            </a:r>
            <a:r>
              <a:rPr lang="th-TH" sz="1400" b="1" dirty="0">
                <a:latin typeface="IrisUPC" pitchFamily="34" charset="-34"/>
                <a:ea typeface="Times New Roman"/>
                <a:cs typeface="IrisUPC" pitchFamily="34" charset="-34"/>
              </a:rPr>
              <a:t>งาน</a:t>
            </a:r>
            <a:r>
              <a:rPr lang="th-TH" sz="1400" b="1" dirty="0" smtClean="0">
                <a:latin typeface="IrisUPC" pitchFamily="34" charset="-34"/>
                <a:ea typeface="Times New Roman"/>
                <a:cs typeface="IrisUPC" pitchFamily="34" charset="-34"/>
              </a:rPr>
              <a:t>ต้นทุน</a:t>
            </a:r>
            <a:br>
              <a:rPr lang="th-TH" sz="1400" b="1" dirty="0" smtClean="0">
                <a:latin typeface="IrisUPC" pitchFamily="34" charset="-34"/>
                <a:ea typeface="Times New Roman"/>
                <a:cs typeface="IrisUPC" pitchFamily="34" charset="-34"/>
              </a:rPr>
            </a:br>
            <a:r>
              <a:rPr lang="th-TH" sz="1400" b="1" dirty="0" smtClean="0">
                <a:latin typeface="IrisUPC" pitchFamily="34" charset="-34"/>
                <a:ea typeface="Times New Roman"/>
                <a:cs typeface="IrisUPC" pitchFamily="34" charset="-34"/>
              </a:rPr>
              <a:t>ค่าใช้จ่าย</a:t>
            </a:r>
            <a:r>
              <a:rPr lang="th-TH" sz="1400" b="1" dirty="0">
                <a:latin typeface="IrisUPC" pitchFamily="34" charset="-34"/>
                <a:ea typeface="Times New Roman"/>
                <a:cs typeface="IrisUPC" pitchFamily="34" charset="-34"/>
              </a:rPr>
              <a:t>ในการดำเนินงานก่อสร้าง </a:t>
            </a:r>
            <a:r>
              <a:rPr lang="th-TH" sz="1400" b="1" dirty="0" smtClean="0">
                <a:latin typeface="IrisUPC" pitchFamily="34" charset="-34"/>
                <a:ea typeface="Times New Roman"/>
                <a:cs typeface="IrisUPC" pitchFamily="34" charset="-34"/>
              </a:rPr>
              <a:t>และ</a:t>
            </a:r>
            <a:br>
              <a:rPr lang="th-TH" sz="1400" b="1" dirty="0" smtClean="0">
                <a:latin typeface="IrisUPC" pitchFamily="34" charset="-34"/>
                <a:ea typeface="Times New Roman"/>
                <a:cs typeface="IrisUPC" pitchFamily="34" charset="-34"/>
              </a:rPr>
            </a:br>
            <a:r>
              <a:rPr lang="th-TH" sz="1400" b="1" dirty="0" smtClean="0">
                <a:latin typeface="IrisUPC" pitchFamily="34" charset="-34"/>
                <a:ea typeface="Times New Roman"/>
                <a:cs typeface="IrisUPC" pitchFamily="34" charset="-34"/>
              </a:rPr>
              <a:t>ค่าใช้จ่าย</a:t>
            </a:r>
            <a:r>
              <a:rPr lang="th-TH" sz="1400" b="1" dirty="0">
                <a:latin typeface="IrisUPC" pitchFamily="34" charset="-34"/>
                <a:ea typeface="Times New Roman"/>
                <a:cs typeface="IrisUPC" pitchFamily="34" charset="-34"/>
              </a:rPr>
              <a:t>พิเศษฯ มาคำนวณ</a:t>
            </a:r>
            <a:r>
              <a:rPr lang="th-TH" sz="1400" b="1" dirty="0" smtClean="0">
                <a:latin typeface="IrisUPC" pitchFamily="34" charset="-34"/>
                <a:ea typeface="Times New Roman"/>
                <a:cs typeface="IrisUPC" pitchFamily="34" charset="-34"/>
              </a:rPr>
              <a:t>รวมกันได้</a:t>
            </a:r>
            <a:br>
              <a:rPr lang="th-TH" sz="1400" b="1" dirty="0" smtClean="0">
                <a:latin typeface="IrisUPC" pitchFamily="34" charset="-34"/>
                <a:ea typeface="Times New Roman"/>
                <a:cs typeface="IrisUPC" pitchFamily="34" charset="-34"/>
              </a:rPr>
            </a:br>
            <a:r>
              <a:rPr lang="th-TH" sz="1400" b="1" dirty="0" smtClean="0">
                <a:latin typeface="IrisUPC" pitchFamily="34" charset="-34"/>
                <a:ea typeface="Times New Roman"/>
                <a:cs typeface="IrisUPC" pitchFamily="34" charset="-34"/>
              </a:rPr>
              <a:t>เป็น</a:t>
            </a:r>
            <a:r>
              <a:rPr lang="th-TH" sz="1400" b="1" dirty="0">
                <a:latin typeface="IrisUPC" pitchFamily="34" charset="-34"/>
                <a:ea typeface="Times New Roman"/>
                <a:cs typeface="IrisUPC" pitchFamily="34" charset="-34"/>
              </a:rPr>
              <a:t>ราคากลา</a:t>
            </a:r>
            <a:r>
              <a:rPr lang="th-TH" sz="1400" b="1" dirty="0" smtClean="0">
                <a:latin typeface="IrisUPC" pitchFamily="34" charset="-34"/>
                <a:ea typeface="Times New Roman"/>
                <a:cs typeface="IrisUPC" pitchFamily="34" charset="-34"/>
              </a:rPr>
              <a:t>งงานก่อสร้าง</a:t>
            </a:r>
            <a:endParaRPr lang="en-US" sz="1400" b="1" dirty="0">
              <a:latin typeface="IrisUPC" pitchFamily="34" charset="-34"/>
              <a:ea typeface="Times New Roman"/>
              <a:cs typeface="IrisUPC" pitchFamily="34" charset="-34"/>
            </a:endParaRPr>
          </a:p>
          <a:p>
            <a:pPr marL="177800" indent="-177800">
              <a:spcAft>
                <a:spcPts val="0"/>
              </a:spcAft>
              <a:buClr>
                <a:srgbClr val="C00000"/>
              </a:buClr>
              <a:buSzPct val="65000"/>
              <a:buFont typeface="Wingdings" pitchFamily="2" charset="2"/>
              <a:buChar char="q"/>
            </a:pPr>
            <a:r>
              <a:rPr lang="th-TH" sz="1400" b="1" dirty="0" smtClean="0">
                <a:latin typeface="IrisUPC" pitchFamily="34" charset="-34"/>
                <a:ea typeface="Times New Roman"/>
                <a:cs typeface="IrisUPC" pitchFamily="34" charset="-34"/>
              </a:rPr>
              <a:t>แบบฟอร์ม</a:t>
            </a:r>
            <a:r>
              <a:rPr lang="th-TH" sz="1400" b="1" dirty="0">
                <a:latin typeface="IrisUPC" pitchFamily="34" charset="-34"/>
                <a:ea typeface="Times New Roman"/>
                <a:cs typeface="IrisUPC" pitchFamily="34" charset="-34"/>
              </a:rPr>
              <a:t>และการจัดทำ</a:t>
            </a:r>
            <a:r>
              <a:rPr lang="th-TH" sz="1400" b="1" dirty="0" smtClean="0">
                <a:latin typeface="IrisUPC" pitchFamily="34" charset="-34"/>
                <a:ea typeface="Times New Roman"/>
                <a:cs typeface="IrisUPC" pitchFamily="34" charset="-34"/>
              </a:rPr>
              <a:t>รายงานการ</a:t>
            </a:r>
            <a:br>
              <a:rPr lang="th-TH" sz="1400" b="1" dirty="0" smtClean="0">
                <a:latin typeface="IrisUPC" pitchFamily="34" charset="-34"/>
                <a:ea typeface="Times New Roman"/>
                <a:cs typeface="IrisUPC" pitchFamily="34" charset="-34"/>
              </a:rPr>
            </a:br>
            <a:r>
              <a:rPr lang="th-TH" sz="1400" b="1" dirty="0" smtClean="0">
                <a:latin typeface="IrisUPC" pitchFamily="34" charset="-34"/>
                <a:ea typeface="Times New Roman"/>
                <a:cs typeface="IrisUPC" pitchFamily="34" charset="-34"/>
              </a:rPr>
              <a:t>คำนวณ</a:t>
            </a:r>
            <a:r>
              <a:rPr lang="th-TH" sz="1400" b="1" dirty="0">
                <a:latin typeface="IrisUPC" pitchFamily="34" charset="-34"/>
                <a:ea typeface="Times New Roman"/>
                <a:cs typeface="IrisUPC" pitchFamily="34" charset="-34"/>
              </a:rPr>
              <a:t>ราคา</a:t>
            </a:r>
            <a:r>
              <a:rPr lang="th-TH" sz="1400" b="1" dirty="0" smtClean="0">
                <a:latin typeface="IrisUPC" pitchFamily="34" charset="-34"/>
                <a:ea typeface="Times New Roman"/>
                <a:cs typeface="IrisUPC" pitchFamily="34" charset="-34"/>
              </a:rPr>
              <a:t>กลางงานก่อสร้าง</a:t>
            </a:r>
            <a:endParaRPr lang="en-US" sz="1400" b="1" dirty="0">
              <a:latin typeface="IrisUPC" pitchFamily="34" charset="-34"/>
              <a:ea typeface="Times New Roman"/>
              <a:cs typeface="IrisUPC" pitchFamily="34" charset="-34"/>
            </a:endParaRPr>
          </a:p>
        </p:txBody>
      </p:sp>
      <p:pic>
        <p:nvPicPr>
          <p:cNvPr id="29" name="รูปภาพ 28" descr="แบนฟุ้ง นูน cop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106" y="6461910"/>
            <a:ext cx="370855" cy="379582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395536" y="6477000"/>
            <a:ext cx="3276600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th-TH" sz="1800" b="1" i="1" dirty="0" smtClean="0">
                <a:solidFill>
                  <a:sysClr val="windowText" lastClr="000000"/>
                </a:solidFill>
                <a:cs typeface="+mj-cs"/>
              </a:rPr>
              <a:t>ที่มา </a:t>
            </a:r>
            <a:r>
              <a:rPr lang="en-US" sz="1800" b="1" i="1" dirty="0" smtClean="0">
                <a:solidFill>
                  <a:sysClr val="windowText" lastClr="000000"/>
                </a:solidFill>
                <a:cs typeface="+mj-cs"/>
              </a:rPr>
              <a:t>: </a:t>
            </a:r>
            <a:r>
              <a:rPr lang="th-TH" sz="1800" b="1" i="1" dirty="0" smtClean="0">
                <a:solidFill>
                  <a:sysClr val="windowText" lastClr="000000"/>
                </a:solidFill>
                <a:cs typeface="+mj-cs"/>
              </a:rPr>
              <a:t>อ.บุญทิพย์</a:t>
            </a:r>
            <a:r>
              <a:rPr lang="en-US" sz="1800" b="1" i="1" dirty="0" smtClean="0">
                <a:solidFill>
                  <a:sysClr val="windowText" lastClr="000000"/>
                </a:solidFill>
                <a:cs typeface="+mj-cs"/>
              </a:rPr>
              <a:t> </a:t>
            </a:r>
            <a:r>
              <a:rPr lang="th-TH" sz="1800" b="1" i="1" dirty="0" err="1" smtClean="0">
                <a:solidFill>
                  <a:sysClr val="windowText" lastClr="000000"/>
                </a:solidFill>
                <a:cs typeface="+mj-cs"/>
              </a:rPr>
              <a:t>ชูโช</a:t>
            </a:r>
            <a:r>
              <a:rPr lang="th-TH" sz="1800" b="1" i="1" dirty="0" smtClean="0">
                <a:solidFill>
                  <a:sysClr val="windowText" lastClr="000000"/>
                </a:solidFill>
                <a:cs typeface="+mj-cs"/>
              </a:rPr>
              <a:t>นาค</a:t>
            </a:r>
            <a:endParaRPr lang="th-TH" sz="1800" b="1" i="1" dirty="0">
              <a:solidFill>
                <a:sysClr val="windowText" lastClr="000000"/>
              </a:solidFill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46059544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202" name="Rectangle 10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"/>
          </a:xfrm>
          <a:gradFill rotWithShape="1">
            <a:gsLst>
              <a:gs pos="0">
                <a:srgbClr val="3366FF"/>
              </a:gs>
              <a:gs pos="100000">
                <a:srgbClr val="3366FF">
                  <a:gamma/>
                  <a:shade val="46275"/>
                  <a:invGamma/>
                </a:srgbClr>
              </a:gs>
            </a:gsLst>
            <a:lin ang="5400000" scaled="1"/>
          </a:gradFill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anchor="ctr" anchorCtr="0"/>
          <a:lstStyle/>
          <a:p>
            <a:pPr algn="ctr" fontAlgn="auto">
              <a:spcAft>
                <a:spcPts val="0"/>
              </a:spcAft>
              <a:defRPr/>
            </a:pPr>
            <a:r>
              <a:rPr lang="th-TH" sz="3200" b="1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มติ ครม. เกี่ยวกับหลักเกณฑ์การกำหนดราคากลางงานก่อสร้าง</a:t>
            </a:r>
          </a:p>
        </p:txBody>
      </p:sp>
      <p:sp>
        <p:nvSpPr>
          <p:cNvPr id="50178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D61A44EF-E888-4F0B-B76B-F97B7131302A}" type="slidenum">
              <a:rPr lang="en-US"/>
              <a:pPr/>
              <a:t>55</a:t>
            </a:fld>
            <a:endParaRPr lang="th-TH"/>
          </a:p>
        </p:txBody>
      </p:sp>
      <p:sp>
        <p:nvSpPr>
          <p:cNvPr id="50180" name="Rectangle 3"/>
          <p:cNvSpPr>
            <a:spLocks noChangeArrowheads="1"/>
          </p:cNvSpPr>
          <p:nvPr/>
        </p:nvSpPr>
        <p:spPr bwMode="auto">
          <a:xfrm>
            <a:off x="2143108" y="1066800"/>
            <a:ext cx="1219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th-TH" sz="3200" b="1" dirty="0">
                <a:latin typeface="EucrosiaUPC" pitchFamily="18" charset="-34"/>
                <a:cs typeface="EucrosiaUPC" pitchFamily="18" charset="-34"/>
              </a:rPr>
              <a:t> 24 </a:t>
            </a:r>
            <a:r>
              <a:rPr lang="th-TH" sz="3200" b="1" dirty="0" smtClean="0">
                <a:latin typeface="EucrosiaUPC" pitchFamily="18" charset="-34"/>
                <a:cs typeface="EucrosiaUPC" pitchFamily="18" charset="-34"/>
              </a:rPr>
              <a:t>ม.ค. </a:t>
            </a:r>
            <a:r>
              <a:rPr lang="th-TH" sz="3200" b="1" dirty="0">
                <a:latin typeface="EucrosiaUPC" pitchFamily="18" charset="-34"/>
                <a:cs typeface="EucrosiaUPC" pitchFamily="18" charset="-34"/>
              </a:rPr>
              <a:t>54</a:t>
            </a:r>
          </a:p>
        </p:txBody>
      </p:sp>
      <p:sp>
        <p:nvSpPr>
          <p:cNvPr id="50181" name="Rectangle 4"/>
          <p:cNvSpPr>
            <a:spLocks noChangeArrowheads="1"/>
          </p:cNvSpPr>
          <p:nvPr/>
        </p:nvSpPr>
        <p:spPr bwMode="auto">
          <a:xfrm>
            <a:off x="2918048" y="1828800"/>
            <a:ext cx="3886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th-TH" sz="3200" b="1" dirty="0">
                <a:latin typeface="EucrosiaUPC" pitchFamily="18" charset="-34"/>
                <a:cs typeface="EucrosiaUPC" pitchFamily="18" charset="-34"/>
              </a:rPr>
              <a:t>ด่วนที่สุด ที่ </a:t>
            </a:r>
            <a:r>
              <a:rPr lang="th-TH" sz="3200" b="1" dirty="0" err="1">
                <a:latin typeface="EucrosiaUPC" pitchFamily="18" charset="-34"/>
                <a:cs typeface="EucrosiaUPC" pitchFamily="18" charset="-34"/>
              </a:rPr>
              <a:t>นร</a:t>
            </a:r>
            <a:r>
              <a:rPr lang="th-TH" sz="3200" b="1" dirty="0">
                <a:latin typeface="EucrosiaUPC" pitchFamily="18" charset="-34"/>
                <a:cs typeface="EucrosiaUPC" pitchFamily="18" charset="-34"/>
              </a:rPr>
              <a:t> </a:t>
            </a:r>
            <a:r>
              <a:rPr lang="en-US" sz="3200" b="1" dirty="0">
                <a:latin typeface="EucrosiaUPC" pitchFamily="18" charset="-34"/>
                <a:cs typeface="EucrosiaUPC" pitchFamily="18" charset="-34"/>
              </a:rPr>
              <a:t>0506</a:t>
            </a:r>
            <a:r>
              <a:rPr lang="th-TH" sz="3200" b="1" dirty="0">
                <a:latin typeface="EucrosiaUPC" pitchFamily="18" charset="-34"/>
                <a:cs typeface="EucrosiaUPC" pitchFamily="18" charset="-34"/>
              </a:rPr>
              <a:t>/2497  </a:t>
            </a:r>
            <a:r>
              <a:rPr lang="th-TH" sz="3200" b="1" dirty="0" err="1">
                <a:latin typeface="EucrosiaUPC" pitchFamily="18" charset="-34"/>
                <a:cs typeface="EucrosiaUPC" pitchFamily="18" charset="-34"/>
              </a:rPr>
              <a:t>ลว.</a:t>
            </a:r>
            <a:r>
              <a:rPr lang="th-TH" sz="3200" b="1" dirty="0">
                <a:latin typeface="EucrosiaUPC" pitchFamily="18" charset="-34"/>
                <a:cs typeface="EucrosiaUPC" pitchFamily="18" charset="-34"/>
              </a:rPr>
              <a:t> 3 ก.พ. 54</a:t>
            </a:r>
          </a:p>
        </p:txBody>
      </p:sp>
      <p:sp>
        <p:nvSpPr>
          <p:cNvPr id="520197" name="Rectangle 5"/>
          <p:cNvSpPr>
            <a:spLocks noChangeArrowheads="1"/>
          </p:cNvSpPr>
          <p:nvPr/>
        </p:nvSpPr>
        <p:spPr bwMode="auto">
          <a:xfrm>
            <a:off x="533400" y="3429000"/>
            <a:ext cx="83058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thaiDist">
              <a:defRPr/>
            </a:pPr>
            <a:endParaRPr lang="th-TH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0183" name="Rectangle 8"/>
          <p:cNvSpPr>
            <a:spLocks noChangeArrowheads="1"/>
          </p:cNvSpPr>
          <p:nvPr/>
        </p:nvSpPr>
        <p:spPr bwMode="auto">
          <a:xfrm>
            <a:off x="609600" y="3048000"/>
            <a:ext cx="83820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thaiDist">
              <a:buFontTx/>
              <a:buChar char="-"/>
            </a:pPr>
            <a:r>
              <a:rPr lang="th-TH" sz="2600" b="1" dirty="0">
                <a:latin typeface="EucrosiaUPC" pitchFamily="18" charset="-34"/>
                <a:cs typeface="EucrosiaUPC" pitchFamily="18" charset="-34"/>
              </a:rPr>
              <a:t> อนุมัติให้มีการทบทวนราคากลางงานก่อสร้างให้เป็นปัจจุบัน</a:t>
            </a:r>
          </a:p>
          <a:p>
            <a:pPr algn="thaiDist">
              <a:buFontTx/>
              <a:buChar char="-"/>
            </a:pPr>
            <a:r>
              <a:rPr lang="th-TH" sz="2600" b="1" dirty="0">
                <a:latin typeface="EucrosiaUPC" pitchFamily="18" charset="-34"/>
                <a:cs typeface="EucrosiaUPC" pitchFamily="18" charset="-34"/>
              </a:rPr>
              <a:t> กรณีหัวหน้าหน่วยงานได้ให้ความเห็นชอบราคากลางงานก่อสร้าง ที่คณะกรรมการ</a:t>
            </a:r>
          </a:p>
          <a:p>
            <a:pPr algn="thaiDist"/>
            <a:r>
              <a:rPr lang="th-TH" sz="2600" b="1" dirty="0">
                <a:latin typeface="EucrosiaUPC" pitchFamily="18" charset="-34"/>
                <a:cs typeface="EucrosiaUPC" pitchFamily="18" charset="-34"/>
              </a:rPr>
              <a:t>กำหนดราคากลาง คำนวณไว้แล้ว และ ยังไม่ประกาศสอบราคา ประกวดราคา หรือ</a:t>
            </a:r>
          </a:p>
          <a:p>
            <a:pPr algn="thaiDist"/>
            <a:r>
              <a:rPr lang="th-TH" sz="2600" b="1" dirty="0">
                <a:latin typeface="EucrosiaUPC" pitchFamily="18" charset="-34"/>
                <a:cs typeface="EucrosiaUPC" pitchFamily="18" charset="-34"/>
              </a:rPr>
              <a:t>ประกาศร่าง </a:t>
            </a:r>
            <a:r>
              <a:rPr lang="en-US" sz="2600" b="1" dirty="0">
                <a:latin typeface="EucrosiaUPC" pitchFamily="18" charset="-34"/>
                <a:cs typeface="EucrosiaUPC" pitchFamily="18" charset="-34"/>
              </a:rPr>
              <a:t>TOR</a:t>
            </a:r>
          </a:p>
          <a:p>
            <a:pPr algn="thaiDist"/>
            <a:r>
              <a:rPr lang="th-TH" sz="2600" b="1" dirty="0">
                <a:solidFill>
                  <a:srgbClr val="C00000"/>
                </a:solidFill>
                <a:latin typeface="EucrosiaUPC" pitchFamily="18" charset="-34"/>
                <a:cs typeface="EucrosiaUPC" pitchFamily="18" charset="-34"/>
              </a:rPr>
              <a:t>ภายใน 30 วัน นับแต่วันที่หัวหน้าหน่วยงานเห็นชอบ</a:t>
            </a:r>
          </a:p>
          <a:p>
            <a:pPr algn="thaiDist"/>
            <a:r>
              <a:rPr lang="th-TH" sz="2600" b="1" dirty="0">
                <a:solidFill>
                  <a:srgbClr val="000099"/>
                </a:solidFill>
                <a:latin typeface="EucrosiaUPC" pitchFamily="18" charset="-34"/>
                <a:cs typeface="EucrosiaUPC" pitchFamily="18" charset="-34"/>
              </a:rPr>
              <a:t>- ให้พิจารณาทบทวนราคากลางใหม่ให้เป็นปัจจุบัน</a:t>
            </a:r>
          </a:p>
        </p:txBody>
      </p:sp>
      <p:sp>
        <p:nvSpPr>
          <p:cNvPr id="50184" name="Rectangle 9"/>
          <p:cNvSpPr>
            <a:spLocks noChangeArrowheads="1"/>
          </p:cNvSpPr>
          <p:nvPr/>
        </p:nvSpPr>
        <p:spPr bwMode="auto">
          <a:xfrm>
            <a:off x="2930624" y="2590800"/>
            <a:ext cx="3657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th-TH" sz="3200" b="1" dirty="0">
                <a:solidFill>
                  <a:srgbClr val="FF0000"/>
                </a:solidFill>
                <a:latin typeface="EucrosiaUPC" pitchFamily="18" charset="-34"/>
                <a:cs typeface="EucrosiaUPC" pitchFamily="18" charset="-34"/>
              </a:rPr>
              <a:t>หลักเกณฑ์การกำหนดราคากลางงานก่อสร้าง</a:t>
            </a:r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500034" y="1000108"/>
            <a:ext cx="1295400" cy="533400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/>
          <a:lstStyle/>
          <a:p>
            <a:pPr algn="ctr">
              <a:defRPr/>
            </a:pPr>
            <a:r>
              <a:rPr lang="th-TH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JasmineUPC" pitchFamily="18" charset="-34"/>
                <a:cs typeface="JasmineUPC" pitchFamily="18" charset="-34"/>
              </a:rPr>
              <a:t>มติ</a:t>
            </a:r>
          </a:p>
        </p:txBody>
      </p:sp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500034" y="1762108"/>
            <a:ext cx="1295400" cy="533400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/>
          <a:lstStyle/>
          <a:p>
            <a:pPr algn="ctr">
              <a:defRPr/>
            </a:pPr>
            <a:r>
              <a:rPr lang="th-TH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JasmineUPC" pitchFamily="18" charset="-34"/>
                <a:cs typeface="JasmineUPC" pitchFamily="18" charset="-34"/>
              </a:rPr>
              <a:t>หนังสือ</a:t>
            </a:r>
          </a:p>
        </p:txBody>
      </p:sp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500034" y="2524108"/>
            <a:ext cx="1295400" cy="533400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/>
          <a:lstStyle/>
          <a:p>
            <a:pPr algn="ctr">
              <a:defRPr/>
            </a:pPr>
            <a:r>
              <a:rPr lang="th-TH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JasmineUPC" pitchFamily="18" charset="-34"/>
                <a:cs typeface="JasmineUPC" pitchFamily="18" charset="-34"/>
              </a:rPr>
              <a:t>สาระสำคัญ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1428750"/>
            <a:ext cx="9144000" cy="54292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428736"/>
          </a:xfrm>
          <a:solidFill>
            <a:srgbClr val="0070C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pPr algn="ctr">
              <a:defRPr/>
            </a:pPr>
            <a:r>
              <a:rPr lang="th-TH" sz="3200" b="1" dirty="0" smtClean="0">
                <a:solidFill>
                  <a:srgbClr val="FFFF00"/>
                </a:solidFill>
                <a:latin typeface="BrowalliaUPC" pitchFamily="34" charset="-34"/>
                <a:cs typeface="BrowalliaUPC" pitchFamily="34" charset="-34"/>
              </a:rPr>
              <a:t>แนวทางการเปิดเผยราคากลาง</a:t>
            </a:r>
            <a:br>
              <a:rPr lang="th-TH" sz="3200" b="1" dirty="0" smtClean="0">
                <a:solidFill>
                  <a:srgbClr val="FFFF00"/>
                </a:solidFill>
                <a:latin typeface="BrowalliaUPC" pitchFamily="34" charset="-34"/>
                <a:cs typeface="BrowalliaUPC" pitchFamily="34" charset="-34"/>
              </a:rPr>
            </a:br>
            <a:r>
              <a:rPr lang="th-TH" sz="3200" b="1" dirty="0" smtClean="0">
                <a:solidFill>
                  <a:srgbClr val="FFFF00"/>
                </a:solidFill>
                <a:latin typeface="BrowalliaUPC" pitchFamily="34" charset="-34"/>
                <a:cs typeface="BrowalliaUPC" pitchFamily="34" charset="-34"/>
              </a:rPr>
              <a:t>ตามมติคณะรัฐมนตรีเมื่อวันที่ 6 ส.ค. 56</a:t>
            </a:r>
            <a:br>
              <a:rPr lang="th-TH" sz="3200" b="1" dirty="0" smtClean="0">
                <a:solidFill>
                  <a:srgbClr val="FFFF00"/>
                </a:solidFill>
                <a:latin typeface="BrowalliaUPC" pitchFamily="34" charset="-34"/>
                <a:cs typeface="BrowalliaUPC" pitchFamily="34" charset="-34"/>
              </a:rPr>
            </a:br>
            <a:r>
              <a:rPr lang="th-TH" sz="3200" b="1" dirty="0" smtClean="0">
                <a:solidFill>
                  <a:srgbClr val="FFFF00"/>
                </a:solidFill>
                <a:latin typeface="BrowalliaUPC" pitchFamily="34" charset="-34"/>
                <a:cs typeface="BrowalliaUPC" pitchFamily="34" charset="-34"/>
              </a:rPr>
              <a:t>และหนังสือกระทรวงการคลัง ด่วนที่สุด ที่ </a:t>
            </a:r>
            <a:r>
              <a:rPr lang="th-TH" sz="3200" b="1" dirty="0" err="1" smtClean="0">
                <a:solidFill>
                  <a:srgbClr val="FFFF00"/>
                </a:solidFill>
                <a:latin typeface="BrowalliaUPC" pitchFamily="34" charset="-34"/>
                <a:cs typeface="BrowalliaUPC" pitchFamily="34" charset="-34"/>
              </a:rPr>
              <a:t>กค</a:t>
            </a:r>
            <a:r>
              <a:rPr lang="th-TH" sz="3200" b="1" dirty="0" smtClean="0">
                <a:solidFill>
                  <a:srgbClr val="FFFF00"/>
                </a:solidFill>
                <a:latin typeface="BrowalliaUPC" pitchFamily="34" charset="-34"/>
                <a:cs typeface="BrowalliaUPC" pitchFamily="34" charset="-34"/>
              </a:rPr>
              <a:t> 0421.3/ว 111 </a:t>
            </a:r>
            <a:r>
              <a:rPr lang="th-TH" sz="3200" b="1" dirty="0" err="1" smtClean="0">
                <a:solidFill>
                  <a:srgbClr val="FFFF00"/>
                </a:solidFill>
                <a:latin typeface="BrowalliaUPC" pitchFamily="34" charset="-34"/>
                <a:cs typeface="BrowalliaUPC" pitchFamily="34" charset="-34"/>
              </a:rPr>
              <a:t>ลว.</a:t>
            </a:r>
            <a:r>
              <a:rPr lang="th-TH" sz="3200" b="1" dirty="0" smtClean="0">
                <a:solidFill>
                  <a:srgbClr val="FFFF00"/>
                </a:solidFill>
                <a:latin typeface="BrowalliaUPC" pitchFamily="34" charset="-34"/>
                <a:cs typeface="BrowalliaUPC" pitchFamily="34" charset="-34"/>
              </a:rPr>
              <a:t> 17 ก.ย. 56</a:t>
            </a:r>
            <a:endParaRPr lang="en-US" sz="3200" b="1" dirty="0" smtClean="0">
              <a:solidFill>
                <a:srgbClr val="FFFF00"/>
              </a:solidFill>
              <a:latin typeface="BrowalliaUPC" pitchFamily="34" charset="-34"/>
              <a:cs typeface="BrowalliaUPC" pitchFamily="34" charset="-34"/>
            </a:endParaRPr>
          </a:p>
        </p:txBody>
      </p:sp>
      <p:sp>
        <p:nvSpPr>
          <p:cNvPr id="19460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06AAF4CD-0FBB-4268-998E-44DAC9ECD97E}" type="slidenum">
              <a:rPr lang="en-US">
                <a:solidFill>
                  <a:schemeClr val="tx1"/>
                </a:solidFill>
              </a:rPr>
              <a:pPr>
                <a:defRPr/>
              </a:pPr>
              <a:t>56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857224" y="1714488"/>
            <a:ext cx="2357454" cy="928694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b="1" dirty="0">
              <a:solidFill>
                <a:schemeClr val="bg1"/>
              </a:solidFill>
              <a:latin typeface="BrowalliaUPC" pitchFamily="34" charset="-34"/>
              <a:cs typeface="BrowalliaUPC" pitchFamily="34" charset="-34"/>
            </a:endParaRPr>
          </a:p>
          <a:p>
            <a:pPr algn="ctr">
              <a:defRPr/>
            </a:pPr>
            <a:r>
              <a:rPr lang="th-TH" sz="3600" b="1" dirty="0">
                <a:solidFill>
                  <a:schemeClr val="bg1"/>
                </a:solidFill>
                <a:latin typeface="BrowalliaUPC" pitchFamily="34" charset="-34"/>
                <a:cs typeface="BrowalliaUPC" pitchFamily="34" charset="-34"/>
              </a:rPr>
              <a:t>ครุภัณฑ์</a:t>
            </a:r>
            <a:endParaRPr lang="en-US" sz="3600" b="1" dirty="0">
              <a:solidFill>
                <a:schemeClr val="bg1"/>
              </a:solidFill>
              <a:latin typeface="BrowalliaUPC" pitchFamily="34" charset="-34"/>
              <a:cs typeface="BrowalliaUPC" pitchFamily="34" charset="-34"/>
            </a:endParaRPr>
          </a:p>
          <a:p>
            <a:pPr algn="ctr">
              <a:defRPr/>
            </a:pPr>
            <a:endParaRPr lang="en-US" dirty="0">
              <a:solidFill>
                <a:schemeClr val="bg1"/>
              </a:solidFill>
              <a:latin typeface="BrowalliaUPC" pitchFamily="34" charset="-34"/>
              <a:cs typeface="BrowalliaUPC" pitchFamily="34" charset="-34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071802" y="2786058"/>
            <a:ext cx="5715000" cy="857250"/>
          </a:xfrm>
          <a:prstGeom prst="rect">
            <a:avLst/>
          </a:prstGeom>
          <a:solidFill>
            <a:srgbClr val="F3F907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 sz="2800" b="1" dirty="0">
              <a:solidFill>
                <a:srgbClr val="0000FF"/>
              </a:solidFill>
              <a:latin typeface="BrowalliaUPC" pitchFamily="34" charset="-34"/>
              <a:cs typeface="BrowalliaUPC" pitchFamily="34" charset="-34"/>
            </a:endParaRPr>
          </a:p>
          <a:p>
            <a:pPr>
              <a:defRPr/>
            </a:pPr>
            <a:r>
              <a:rPr lang="th-TH" sz="2800" b="1" dirty="0">
                <a:solidFill>
                  <a:srgbClr val="0000FF"/>
                </a:solidFill>
                <a:latin typeface="BrowalliaUPC" pitchFamily="34" charset="-34"/>
                <a:cs typeface="BrowalliaUPC" pitchFamily="34" charset="-34"/>
              </a:rPr>
              <a:t>ให้ใช้ราคามาตรฐานที่สำนักงบประมาณกำหนด </a:t>
            </a:r>
            <a:endParaRPr lang="en-US" sz="2800" b="1" dirty="0">
              <a:solidFill>
                <a:srgbClr val="0000FF"/>
              </a:solidFill>
              <a:latin typeface="BrowalliaUPC" pitchFamily="34" charset="-34"/>
              <a:cs typeface="BrowalliaUPC" pitchFamily="34" charset="-34"/>
            </a:endParaRPr>
          </a:p>
          <a:p>
            <a:pPr>
              <a:defRPr/>
            </a:pPr>
            <a:endParaRPr lang="en-US" sz="2800" dirty="0">
              <a:latin typeface="BrowalliaUPC" pitchFamily="34" charset="-34"/>
              <a:cs typeface="BrowalliaUPC" pitchFamily="34" charset="-34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071802" y="3929067"/>
            <a:ext cx="5715000" cy="1643074"/>
          </a:xfrm>
          <a:prstGeom prst="rect">
            <a:avLst/>
          </a:prstGeom>
          <a:solidFill>
            <a:srgbClr val="F3F907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thaiDist">
              <a:defRPr/>
            </a:pPr>
            <a:r>
              <a:rPr lang="th-TH" sz="2800" b="1" dirty="0">
                <a:solidFill>
                  <a:srgbClr val="0000FF"/>
                </a:solidFill>
                <a:latin typeface="BrowalliaUPC" pitchFamily="34" charset="-34"/>
                <a:cs typeface="BrowalliaUPC" pitchFamily="34" charset="-34"/>
              </a:rPr>
              <a:t>หากไม่มี ให้ใช้ราคาที่เคยซื้อครั้งหลังสุดภายใน</a:t>
            </a:r>
          </a:p>
          <a:p>
            <a:pPr algn="thaiDist">
              <a:defRPr/>
            </a:pPr>
            <a:r>
              <a:rPr lang="th-TH" sz="2800" b="1" dirty="0">
                <a:solidFill>
                  <a:srgbClr val="0000FF"/>
                </a:solidFill>
                <a:latin typeface="BrowalliaUPC" pitchFamily="34" charset="-34"/>
                <a:cs typeface="BrowalliaUPC" pitchFamily="34" charset="-34"/>
              </a:rPr>
              <a:t>ระยะเวลา ๒ ปี </a:t>
            </a:r>
            <a:r>
              <a:rPr lang="th-TH" sz="2800" b="1" u="sng" dirty="0">
                <a:solidFill>
                  <a:srgbClr val="0000FF"/>
                </a:solidFill>
                <a:latin typeface="BrowalliaUPC" pitchFamily="34" charset="-34"/>
                <a:cs typeface="BrowalliaUPC" pitchFamily="34" charset="-34"/>
              </a:rPr>
              <a:t>หรือ</a:t>
            </a:r>
            <a:r>
              <a:rPr lang="th-TH" sz="2800" b="1" dirty="0">
                <a:solidFill>
                  <a:srgbClr val="0000FF"/>
                </a:solidFill>
                <a:latin typeface="BrowalliaUPC" pitchFamily="34" charset="-34"/>
                <a:cs typeface="BrowalliaUPC" pitchFamily="34" charset="-34"/>
              </a:rPr>
              <a:t> ให้ใช้ราคาตลาด โดยสืบ</a:t>
            </a:r>
            <a:r>
              <a:rPr lang="th-TH" sz="2800" b="1" dirty="0" smtClean="0">
                <a:solidFill>
                  <a:srgbClr val="0000FF"/>
                </a:solidFill>
                <a:latin typeface="BrowalliaUPC" pitchFamily="34" charset="-34"/>
                <a:cs typeface="BrowalliaUPC" pitchFamily="34" charset="-34"/>
              </a:rPr>
              <a:t>ราคาจาก</a:t>
            </a:r>
            <a:r>
              <a:rPr lang="th-TH" sz="2800" b="1" dirty="0">
                <a:solidFill>
                  <a:srgbClr val="0000FF"/>
                </a:solidFill>
                <a:latin typeface="BrowalliaUPC" pitchFamily="34" charset="-34"/>
                <a:cs typeface="BrowalliaUPC" pitchFamily="34" charset="-34"/>
              </a:rPr>
              <a:t>ท้องตลาด รวมทั้ง เว็บไซต์ต่างๆ</a:t>
            </a:r>
            <a:endParaRPr lang="en-US" sz="2800" b="1" dirty="0">
              <a:solidFill>
                <a:srgbClr val="0000FF"/>
              </a:solidFill>
              <a:latin typeface="BrowalliaUPC" pitchFamily="34" charset="-34"/>
              <a:cs typeface="BrowalliaUPC" pitchFamily="34" charset="-34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85720" y="5857875"/>
            <a:ext cx="8501093" cy="7143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thaiDist">
              <a:buFont typeface="Wingdings" pitchFamily="2" charset="2"/>
              <a:buChar char="Ø"/>
              <a:defRPr/>
            </a:pPr>
            <a:r>
              <a:rPr lang="th-TH" sz="2800" b="1" i="1" dirty="0" smtClean="0">
                <a:latin typeface="BrowalliaUPC" pitchFamily="34" charset="-34"/>
                <a:cs typeface="BrowalliaUPC" pitchFamily="34" charset="-34"/>
              </a:rPr>
              <a:t>ทั้งนี้ </a:t>
            </a:r>
            <a:r>
              <a:rPr lang="th-TH" sz="2800" b="1" i="1" dirty="0">
                <a:latin typeface="BrowalliaUPC" pitchFamily="34" charset="-34"/>
                <a:cs typeface="BrowalliaUPC" pitchFamily="34" charset="-34"/>
              </a:rPr>
              <a:t>ให้พิจารณาจากความเหมาะสมของประเภทครุภัณฑ์ และเป็นประโยชน์</a:t>
            </a:r>
            <a:br>
              <a:rPr lang="th-TH" sz="2800" b="1" i="1" dirty="0">
                <a:latin typeface="BrowalliaUPC" pitchFamily="34" charset="-34"/>
                <a:cs typeface="BrowalliaUPC" pitchFamily="34" charset="-34"/>
              </a:rPr>
            </a:br>
            <a:r>
              <a:rPr lang="th-TH" sz="2800" b="1" i="1" dirty="0" smtClean="0">
                <a:latin typeface="BrowalliaUPC" pitchFamily="34" charset="-34"/>
                <a:cs typeface="BrowalliaUPC" pitchFamily="34" charset="-34"/>
              </a:rPr>
              <a:t>ต่อ</a:t>
            </a:r>
            <a:r>
              <a:rPr lang="th-TH" sz="2800" b="1" i="1" dirty="0">
                <a:latin typeface="BrowalliaUPC" pitchFamily="34" charset="-34"/>
                <a:cs typeface="BrowalliaUPC" pitchFamily="34" charset="-34"/>
              </a:rPr>
              <a:t>ทางราชการ</a:t>
            </a:r>
            <a:endParaRPr lang="en-US" sz="2800" b="1" i="1" dirty="0">
              <a:latin typeface="BrowalliaUPC" pitchFamily="34" charset="-34"/>
              <a:cs typeface="BrowalliaUPC" pitchFamily="34" charset="-34"/>
            </a:endParaRPr>
          </a:p>
        </p:txBody>
      </p:sp>
      <p:grpSp>
        <p:nvGrpSpPr>
          <p:cNvPr id="2" name="กลุ่ม 13"/>
          <p:cNvGrpSpPr/>
          <p:nvPr/>
        </p:nvGrpSpPr>
        <p:grpSpPr>
          <a:xfrm>
            <a:off x="1785918" y="2928934"/>
            <a:ext cx="642942" cy="857256"/>
            <a:chOff x="2000232" y="2786058"/>
            <a:chExt cx="642942" cy="857256"/>
          </a:xfrm>
          <a:solidFill>
            <a:srgbClr val="0070C0"/>
          </a:solidFill>
        </p:grpSpPr>
        <p:sp>
          <p:nvSpPr>
            <p:cNvPr id="15" name="รูปห้าเหลี่ยม 14"/>
            <p:cNvSpPr/>
            <p:nvPr/>
          </p:nvSpPr>
          <p:spPr>
            <a:xfrm rot="5400000">
              <a:off x="1893075" y="2893215"/>
              <a:ext cx="857256" cy="642942"/>
            </a:xfrm>
            <a:prstGeom prst="homePlate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  <p:sp>
          <p:nvSpPr>
            <p:cNvPr id="17" name="วงรี 16"/>
            <p:cNvSpPr/>
            <p:nvPr/>
          </p:nvSpPr>
          <p:spPr>
            <a:xfrm>
              <a:off x="2143108" y="2928934"/>
              <a:ext cx="357190" cy="35719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b="1" dirty="0" smtClean="0"/>
                <a:t>1</a:t>
              </a:r>
              <a:endParaRPr lang="th-TH" b="1" dirty="0"/>
            </a:p>
          </p:txBody>
        </p:sp>
      </p:grpSp>
      <p:grpSp>
        <p:nvGrpSpPr>
          <p:cNvPr id="3" name="กลุ่ม 17"/>
          <p:cNvGrpSpPr/>
          <p:nvPr/>
        </p:nvGrpSpPr>
        <p:grpSpPr>
          <a:xfrm>
            <a:off x="1785918" y="4071942"/>
            <a:ext cx="642942" cy="928694"/>
            <a:chOff x="2000232" y="3857628"/>
            <a:chExt cx="642942" cy="928694"/>
          </a:xfrm>
        </p:grpSpPr>
        <p:sp>
          <p:nvSpPr>
            <p:cNvPr id="19" name="เครื่องหมายบั้ง 18"/>
            <p:cNvSpPr/>
            <p:nvPr/>
          </p:nvSpPr>
          <p:spPr>
            <a:xfrm rot="5400000">
              <a:off x="1857356" y="4000504"/>
              <a:ext cx="928694" cy="642942"/>
            </a:xfrm>
            <a:prstGeom prst="chevron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schemeClr val="tx1"/>
                </a:solidFill>
              </a:endParaRPr>
            </a:p>
          </p:txBody>
        </p:sp>
        <p:sp>
          <p:nvSpPr>
            <p:cNvPr id="20" name="วงรี 19"/>
            <p:cNvSpPr/>
            <p:nvPr/>
          </p:nvSpPr>
          <p:spPr>
            <a:xfrm>
              <a:off x="2143108" y="4214818"/>
              <a:ext cx="357190" cy="35719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b="1" dirty="0" smtClean="0"/>
                <a:t>2</a:t>
              </a:r>
              <a:endParaRPr lang="th-TH" b="1" dirty="0"/>
            </a:p>
          </p:txBody>
        </p:sp>
      </p:grpSp>
      <p:pic>
        <p:nvPicPr>
          <p:cNvPr id="21" name="รูปภาพ 20" descr="imagesCAZSTB1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43570" y="1500174"/>
            <a:ext cx="2790828" cy="13954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รูปภาพ 19" descr="4016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00099" y="1214422"/>
            <a:ext cx="8174239" cy="4214842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softEdge rad="112500"/>
          </a:effectLst>
        </p:spPr>
      </p:pic>
      <p:sp>
        <p:nvSpPr>
          <p:cNvPr id="27" name="Rectangle 26"/>
          <p:cNvSpPr/>
          <p:nvPr/>
        </p:nvSpPr>
        <p:spPr>
          <a:xfrm>
            <a:off x="0" y="1428750"/>
            <a:ext cx="9144000" cy="54292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285859"/>
          </a:xfrm>
          <a:solidFill>
            <a:srgbClr val="0070C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pPr algn="ctr">
              <a:defRPr/>
            </a:pPr>
            <a:r>
              <a:rPr lang="th-TH" sz="3000" b="1" dirty="0" smtClean="0">
                <a:solidFill>
                  <a:srgbClr val="FFFF00"/>
                </a:solidFill>
                <a:latin typeface="BrowalliaUPC" pitchFamily="34" charset="-34"/>
                <a:cs typeface="BrowalliaUPC" pitchFamily="34" charset="-34"/>
              </a:rPr>
              <a:t>แนวทางการเปิดเผยราคากลาง </a:t>
            </a:r>
            <a:br>
              <a:rPr lang="th-TH" sz="3000" b="1" dirty="0" smtClean="0">
                <a:solidFill>
                  <a:srgbClr val="FFFF00"/>
                </a:solidFill>
                <a:latin typeface="BrowalliaUPC" pitchFamily="34" charset="-34"/>
                <a:cs typeface="BrowalliaUPC" pitchFamily="34" charset="-34"/>
              </a:rPr>
            </a:br>
            <a:r>
              <a:rPr lang="th-TH" sz="3000" b="1" dirty="0" smtClean="0">
                <a:solidFill>
                  <a:srgbClr val="FFFF00"/>
                </a:solidFill>
                <a:latin typeface="BrowalliaUPC" pitchFamily="34" charset="-34"/>
                <a:cs typeface="BrowalliaUPC" pitchFamily="34" charset="-34"/>
              </a:rPr>
              <a:t>ตามมติคณะรัฐมนตรีเมื่อวันที่ 6 ส.ค. 56</a:t>
            </a:r>
            <a:br>
              <a:rPr lang="th-TH" sz="3000" b="1" dirty="0" smtClean="0">
                <a:solidFill>
                  <a:srgbClr val="FFFF00"/>
                </a:solidFill>
                <a:latin typeface="BrowalliaUPC" pitchFamily="34" charset="-34"/>
                <a:cs typeface="BrowalliaUPC" pitchFamily="34" charset="-34"/>
              </a:rPr>
            </a:br>
            <a:r>
              <a:rPr lang="th-TH" sz="3000" b="1" dirty="0" smtClean="0">
                <a:solidFill>
                  <a:srgbClr val="FFFF00"/>
                </a:solidFill>
                <a:latin typeface="BrowalliaUPC" pitchFamily="34" charset="-34"/>
                <a:cs typeface="BrowalliaUPC" pitchFamily="34" charset="-34"/>
              </a:rPr>
              <a:t>และหนังสือกระทรวงการคลัง ด่วนที่สุด ที่ </a:t>
            </a:r>
            <a:r>
              <a:rPr lang="th-TH" sz="3000" b="1" dirty="0" err="1" smtClean="0">
                <a:solidFill>
                  <a:srgbClr val="FFFF00"/>
                </a:solidFill>
                <a:latin typeface="BrowalliaUPC" pitchFamily="34" charset="-34"/>
                <a:cs typeface="BrowalliaUPC" pitchFamily="34" charset="-34"/>
              </a:rPr>
              <a:t>กค</a:t>
            </a:r>
            <a:r>
              <a:rPr lang="th-TH" sz="3000" b="1" dirty="0" smtClean="0">
                <a:solidFill>
                  <a:srgbClr val="FFFF00"/>
                </a:solidFill>
                <a:latin typeface="BrowalliaUPC" pitchFamily="34" charset="-34"/>
                <a:cs typeface="BrowalliaUPC" pitchFamily="34" charset="-34"/>
              </a:rPr>
              <a:t> 0421.3/ว 111 </a:t>
            </a:r>
            <a:r>
              <a:rPr lang="th-TH" sz="3000" b="1" dirty="0" err="1" smtClean="0">
                <a:solidFill>
                  <a:srgbClr val="FFFF00"/>
                </a:solidFill>
                <a:latin typeface="BrowalliaUPC" pitchFamily="34" charset="-34"/>
                <a:cs typeface="BrowalliaUPC" pitchFamily="34" charset="-34"/>
              </a:rPr>
              <a:t>ลว.</a:t>
            </a:r>
            <a:r>
              <a:rPr lang="th-TH" sz="3000" b="1" dirty="0" smtClean="0">
                <a:solidFill>
                  <a:srgbClr val="FFFF00"/>
                </a:solidFill>
                <a:latin typeface="BrowalliaUPC" pitchFamily="34" charset="-34"/>
                <a:cs typeface="BrowalliaUPC" pitchFamily="34" charset="-34"/>
              </a:rPr>
              <a:t> 17 ก.ย. 56</a:t>
            </a:r>
            <a:endParaRPr lang="en-US" sz="3000" b="1" dirty="0" smtClean="0">
              <a:solidFill>
                <a:srgbClr val="FFFF00"/>
              </a:solidFill>
              <a:latin typeface="BrowalliaUPC" pitchFamily="34" charset="-34"/>
              <a:cs typeface="BrowalliaUPC" pitchFamily="34" charset="-34"/>
            </a:endParaRPr>
          </a:p>
        </p:txBody>
      </p:sp>
      <p:sp>
        <p:nvSpPr>
          <p:cNvPr id="19460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DF6DC520-B7BA-40D4-AED9-5B71C283DD9D}" type="slidenum">
              <a:rPr lang="en-US">
                <a:solidFill>
                  <a:schemeClr val="tx1"/>
                </a:solidFill>
              </a:rPr>
              <a:pPr>
                <a:defRPr/>
              </a:pPr>
              <a:t>57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786478" y="1428736"/>
            <a:ext cx="3000364" cy="642928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sz="2800" b="1" dirty="0">
              <a:solidFill>
                <a:schemeClr val="bg1"/>
              </a:solidFill>
              <a:latin typeface="BrowalliaUPC" pitchFamily="34" charset="-34"/>
              <a:cs typeface="BrowalliaUPC" pitchFamily="34" charset="-34"/>
            </a:endParaRPr>
          </a:p>
          <a:p>
            <a:pPr algn="ctr">
              <a:defRPr/>
            </a:pPr>
            <a:r>
              <a:rPr lang="th-TH" sz="2800" b="1" dirty="0">
                <a:solidFill>
                  <a:schemeClr val="bg1"/>
                </a:solidFill>
                <a:latin typeface="BrowalliaUPC" pitchFamily="34" charset="-34"/>
                <a:cs typeface="BrowalliaUPC" pitchFamily="34" charset="-34"/>
              </a:rPr>
              <a:t>ยาและเวชภัณฑ์ที่มิใช่ยา </a:t>
            </a:r>
            <a:endParaRPr lang="en-US" sz="2800" b="1" dirty="0">
              <a:solidFill>
                <a:schemeClr val="bg1"/>
              </a:solidFill>
              <a:latin typeface="BrowalliaUPC" pitchFamily="34" charset="-34"/>
              <a:cs typeface="BrowalliaUPC" pitchFamily="34" charset="-34"/>
            </a:endParaRPr>
          </a:p>
          <a:p>
            <a:pPr algn="ctr">
              <a:defRPr/>
            </a:pPr>
            <a:endParaRPr lang="en-US" sz="2800" dirty="0">
              <a:solidFill>
                <a:schemeClr val="bg1"/>
              </a:solidFill>
              <a:latin typeface="BrowalliaUPC" pitchFamily="34" charset="-34"/>
              <a:cs typeface="BrowalliaUPC" pitchFamily="34" charset="-34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71473" y="2500306"/>
            <a:ext cx="2286016" cy="928687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sz="2800" b="1" dirty="0">
              <a:solidFill>
                <a:schemeClr val="tx1"/>
              </a:solidFill>
              <a:latin typeface="BrowalliaUPC" pitchFamily="34" charset="-34"/>
              <a:cs typeface="BrowalliaUPC" pitchFamily="34" charset="-34"/>
            </a:endParaRPr>
          </a:p>
          <a:p>
            <a:pPr algn="ctr">
              <a:defRPr/>
            </a:pPr>
            <a:r>
              <a:rPr lang="th-TH" sz="2800" b="1" dirty="0">
                <a:solidFill>
                  <a:schemeClr val="tx1"/>
                </a:solidFill>
                <a:latin typeface="BrowalliaUPC" pitchFamily="34" charset="-34"/>
                <a:cs typeface="BrowalliaUPC" pitchFamily="34" charset="-34"/>
              </a:rPr>
              <a:t>ยาในบัญชียาหลัก </a:t>
            </a:r>
            <a:endParaRPr lang="en-US" sz="2800" dirty="0">
              <a:solidFill>
                <a:schemeClr val="tx1"/>
              </a:solidFill>
              <a:latin typeface="BrowalliaUPC" pitchFamily="34" charset="-34"/>
              <a:cs typeface="BrowalliaUPC" pitchFamily="34" charset="-34"/>
            </a:endParaRPr>
          </a:p>
          <a:p>
            <a:pPr algn="ctr">
              <a:defRPr/>
            </a:pPr>
            <a:endParaRPr lang="en-US" sz="2800" dirty="0">
              <a:solidFill>
                <a:schemeClr val="tx1"/>
              </a:solidFill>
              <a:latin typeface="BrowalliaUPC" pitchFamily="34" charset="-34"/>
              <a:cs typeface="BrowalliaUPC" pitchFamily="34" charset="-34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286116" y="2286000"/>
            <a:ext cx="5572134" cy="1071563"/>
          </a:xfrm>
          <a:prstGeom prst="rect">
            <a:avLst/>
          </a:prstGeom>
          <a:solidFill>
            <a:srgbClr val="FFFFCC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 b="1" dirty="0">
              <a:solidFill>
                <a:srgbClr val="0000FF"/>
              </a:solidFill>
              <a:cs typeface="EucrosiaUPC" pitchFamily="18" charset="-34"/>
            </a:endParaRPr>
          </a:p>
          <a:p>
            <a:pPr>
              <a:defRPr/>
            </a:pPr>
            <a:r>
              <a:rPr lang="th-TH" sz="2400" b="1" dirty="0">
                <a:solidFill>
                  <a:srgbClr val="0000FF"/>
                </a:solidFill>
                <a:cs typeface="EucrosiaUPC" pitchFamily="18" charset="-34"/>
              </a:rPr>
              <a:t>ให้ใช้ราคาตามประกาศคณะกรรมการพัฒนาระบบยาแห่งชาติ ตามระเบียบสำนักนายกรัฐมนตรีว่าด้วยคณะกรรมการพัฒนาระบบยาแห่งชาติ พ.ศ. 2551  </a:t>
            </a:r>
            <a:endParaRPr lang="en-US" sz="2400" b="1" dirty="0">
              <a:solidFill>
                <a:srgbClr val="0000FF"/>
              </a:solidFill>
              <a:cs typeface="EucrosiaUPC" pitchFamily="18" charset="-34"/>
            </a:endParaRPr>
          </a:p>
          <a:p>
            <a:pPr>
              <a:defRPr/>
            </a:pP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3286116" y="3500438"/>
            <a:ext cx="5572134" cy="571500"/>
          </a:xfrm>
          <a:prstGeom prst="rect">
            <a:avLst/>
          </a:prstGeom>
          <a:solidFill>
            <a:srgbClr val="FFFFCC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th-TH" sz="2400" b="1" dirty="0">
                <a:solidFill>
                  <a:srgbClr val="0000FF"/>
                </a:solidFill>
                <a:cs typeface="EucrosiaUPC" pitchFamily="18" charset="-34"/>
              </a:rPr>
              <a:t>หากไม่มีให้ใช้ให้ใช้ราคาที่เคยซื้อครั้งหลังสุดไม่เกิน 2 ปี</a:t>
            </a:r>
            <a:endParaRPr lang="en-US" sz="2400" b="1" dirty="0">
              <a:solidFill>
                <a:srgbClr val="0000FF"/>
              </a:solidFill>
              <a:cs typeface="EucrosiaUPC" pitchFamily="18" charset="-34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286116" y="4214813"/>
            <a:ext cx="5572134" cy="500062"/>
          </a:xfrm>
          <a:prstGeom prst="rect">
            <a:avLst/>
          </a:prstGeom>
          <a:solidFill>
            <a:srgbClr val="FFFFCC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th-TH" sz="2400" b="1" dirty="0">
                <a:solidFill>
                  <a:srgbClr val="0000FF"/>
                </a:solidFill>
                <a:cs typeface="EucrosiaUPC" pitchFamily="18" charset="-34"/>
              </a:rPr>
              <a:t>หากไม่มีให้ใช้ราคาตลาด โดยสืบราคา รวมถึงเว็บไซต์ต่างๆ </a:t>
            </a:r>
            <a:endParaRPr lang="en-US" sz="2400" b="1" dirty="0">
              <a:solidFill>
                <a:srgbClr val="0000FF"/>
              </a:solidFill>
              <a:cs typeface="EucrosiaUPC" pitchFamily="18" charset="-34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571473" y="3500438"/>
            <a:ext cx="2286016" cy="928688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2800" b="1" dirty="0">
                <a:solidFill>
                  <a:schemeClr val="tx1"/>
                </a:solidFill>
                <a:latin typeface="BrowalliaUPC" pitchFamily="34" charset="-34"/>
                <a:cs typeface="BrowalliaUPC" pitchFamily="34" charset="-34"/>
              </a:rPr>
              <a:t>ยานอก</a:t>
            </a:r>
            <a:r>
              <a:rPr lang="th-TH" sz="2800" b="1" dirty="0" smtClean="0">
                <a:solidFill>
                  <a:schemeClr val="tx1"/>
                </a:solidFill>
                <a:latin typeface="BrowalliaUPC" pitchFamily="34" charset="-34"/>
                <a:cs typeface="BrowalliaUPC" pitchFamily="34" charset="-34"/>
              </a:rPr>
              <a:t>บัญชี</a:t>
            </a:r>
          </a:p>
          <a:p>
            <a:pPr algn="ctr">
              <a:defRPr/>
            </a:pPr>
            <a:r>
              <a:rPr lang="th-TH" sz="2800" b="1" dirty="0" smtClean="0">
                <a:solidFill>
                  <a:schemeClr val="tx1"/>
                </a:solidFill>
                <a:latin typeface="BrowalliaUPC" pitchFamily="34" charset="-34"/>
                <a:cs typeface="BrowalliaUPC" pitchFamily="34" charset="-34"/>
              </a:rPr>
              <a:t>ยา</a:t>
            </a:r>
            <a:r>
              <a:rPr lang="th-TH" sz="2800" b="1" dirty="0">
                <a:solidFill>
                  <a:schemeClr val="tx1"/>
                </a:solidFill>
                <a:latin typeface="BrowalliaUPC" pitchFamily="34" charset="-34"/>
                <a:cs typeface="BrowalliaUPC" pitchFamily="34" charset="-34"/>
              </a:rPr>
              <a:t>หลัก</a:t>
            </a:r>
            <a:endParaRPr lang="en-US" sz="2800" b="1" dirty="0">
              <a:solidFill>
                <a:schemeClr val="tx1"/>
              </a:solidFill>
              <a:latin typeface="BrowalliaUPC" pitchFamily="34" charset="-34"/>
              <a:cs typeface="BrowalliaUPC" pitchFamily="34" charset="-34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571488" y="5500688"/>
            <a:ext cx="2286000" cy="78581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2800" b="1" dirty="0">
                <a:solidFill>
                  <a:schemeClr val="tx1"/>
                </a:solidFill>
                <a:latin typeface="BrowalliaUPC" pitchFamily="34" charset="-34"/>
                <a:cs typeface="BrowalliaUPC" pitchFamily="34" charset="-34"/>
              </a:rPr>
              <a:t>เวชภัณฑ์ที่มิใช่ยา</a:t>
            </a:r>
            <a:endParaRPr lang="en-US" sz="2800" b="1" dirty="0">
              <a:solidFill>
                <a:schemeClr val="tx1"/>
              </a:solidFill>
              <a:latin typeface="BrowalliaUPC" pitchFamily="34" charset="-34"/>
              <a:cs typeface="BrowalliaUPC" pitchFamily="34" charset="-34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286116" y="5500702"/>
            <a:ext cx="5572134" cy="500063"/>
          </a:xfrm>
          <a:prstGeom prst="rect">
            <a:avLst/>
          </a:prstGeom>
          <a:solidFill>
            <a:srgbClr val="FFCCFF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 b="1" dirty="0">
              <a:solidFill>
                <a:srgbClr val="0000FF"/>
              </a:solidFill>
              <a:cs typeface="EucrosiaUPC" pitchFamily="18" charset="-34"/>
            </a:endParaRPr>
          </a:p>
          <a:p>
            <a:pPr>
              <a:defRPr/>
            </a:pPr>
            <a:r>
              <a:rPr lang="th-TH" sz="2400" b="1" dirty="0">
                <a:solidFill>
                  <a:srgbClr val="0000FF"/>
                </a:solidFill>
                <a:cs typeface="EucrosiaUPC" pitchFamily="18" charset="-34"/>
              </a:rPr>
              <a:t>หากไม่มีให้ใช้ราคาที่เคยซื้อครั้งหลังสุดไม่เกิน 2 ปี </a:t>
            </a:r>
            <a:endParaRPr lang="en-US" sz="2400" b="1" dirty="0">
              <a:solidFill>
                <a:srgbClr val="0000FF"/>
              </a:solidFill>
              <a:cs typeface="EucrosiaUPC" pitchFamily="18" charset="-34"/>
            </a:endParaRPr>
          </a:p>
          <a:p>
            <a:pPr>
              <a:defRPr/>
            </a:pPr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3286116" y="6072206"/>
            <a:ext cx="5572134" cy="428625"/>
          </a:xfrm>
          <a:prstGeom prst="rect">
            <a:avLst/>
          </a:prstGeom>
          <a:solidFill>
            <a:srgbClr val="FFCCFF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th-TH" sz="2400" b="1" dirty="0">
                <a:solidFill>
                  <a:srgbClr val="0000FF"/>
                </a:solidFill>
                <a:cs typeface="EucrosiaUPC" pitchFamily="18" charset="-34"/>
              </a:rPr>
              <a:t>หากไม่มีให้ใช้ราคาตลาด โดยสืบราคา รวมถึงเว็บไซต์ต่างๆ </a:t>
            </a:r>
            <a:endParaRPr lang="en-US" sz="2400" b="1" dirty="0">
              <a:solidFill>
                <a:srgbClr val="0000FF"/>
              </a:solidFill>
              <a:cs typeface="EucrosiaUPC" pitchFamily="18" charset="-34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286116" y="4929198"/>
            <a:ext cx="5572134" cy="500062"/>
          </a:xfrm>
          <a:prstGeom prst="rect">
            <a:avLst/>
          </a:prstGeom>
          <a:solidFill>
            <a:srgbClr val="FFCCFF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th-TH" sz="2400" b="1" dirty="0">
                <a:solidFill>
                  <a:srgbClr val="0000FF"/>
                </a:solidFill>
                <a:cs typeface="EucrosiaUPC" pitchFamily="18" charset="-34"/>
              </a:rPr>
              <a:t>ให้ใช้ราคามาตรฐานที่กระทรวงสาธารณสุข</a:t>
            </a:r>
            <a:endParaRPr lang="en-US" sz="2400" b="1" dirty="0">
              <a:solidFill>
                <a:srgbClr val="0000FF"/>
              </a:solidFill>
              <a:cs typeface="EucrosiaUPC" pitchFamily="18" charset="-34"/>
            </a:endParaRPr>
          </a:p>
        </p:txBody>
      </p:sp>
      <p:sp>
        <p:nvSpPr>
          <p:cNvPr id="21" name="วงรี 20"/>
          <p:cNvSpPr/>
          <p:nvPr/>
        </p:nvSpPr>
        <p:spPr>
          <a:xfrm>
            <a:off x="2928926" y="2714620"/>
            <a:ext cx="317502" cy="274762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 smtClean="0"/>
              <a:t>1</a:t>
            </a:r>
            <a:endParaRPr lang="th-TH" b="1" dirty="0"/>
          </a:p>
        </p:txBody>
      </p:sp>
      <p:sp>
        <p:nvSpPr>
          <p:cNvPr id="22" name="วงรี 21"/>
          <p:cNvSpPr/>
          <p:nvPr/>
        </p:nvSpPr>
        <p:spPr>
          <a:xfrm>
            <a:off x="2928926" y="3643314"/>
            <a:ext cx="317502" cy="274762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 smtClean="0"/>
              <a:t>2</a:t>
            </a:r>
            <a:endParaRPr lang="th-TH" b="1" dirty="0"/>
          </a:p>
        </p:txBody>
      </p:sp>
      <p:sp>
        <p:nvSpPr>
          <p:cNvPr id="24" name="วงรี 23"/>
          <p:cNvSpPr/>
          <p:nvPr/>
        </p:nvSpPr>
        <p:spPr>
          <a:xfrm>
            <a:off x="2928926" y="4286256"/>
            <a:ext cx="317502" cy="274762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 smtClean="0"/>
              <a:t>3</a:t>
            </a:r>
            <a:endParaRPr lang="th-TH" b="1" dirty="0"/>
          </a:p>
        </p:txBody>
      </p:sp>
      <p:sp>
        <p:nvSpPr>
          <p:cNvPr id="28" name="วงรี 27"/>
          <p:cNvSpPr/>
          <p:nvPr/>
        </p:nvSpPr>
        <p:spPr>
          <a:xfrm>
            <a:off x="2928926" y="5072074"/>
            <a:ext cx="317502" cy="27476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 smtClean="0"/>
              <a:t>1</a:t>
            </a:r>
            <a:endParaRPr lang="th-TH" b="1" dirty="0"/>
          </a:p>
        </p:txBody>
      </p:sp>
      <p:sp>
        <p:nvSpPr>
          <p:cNvPr id="29" name="วงรี 28"/>
          <p:cNvSpPr/>
          <p:nvPr/>
        </p:nvSpPr>
        <p:spPr>
          <a:xfrm>
            <a:off x="2928926" y="5572140"/>
            <a:ext cx="317502" cy="27476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 smtClean="0"/>
              <a:t>2</a:t>
            </a:r>
            <a:endParaRPr lang="th-TH" b="1" dirty="0"/>
          </a:p>
        </p:txBody>
      </p:sp>
      <p:sp>
        <p:nvSpPr>
          <p:cNvPr id="30" name="วงรี 29"/>
          <p:cNvSpPr/>
          <p:nvPr/>
        </p:nvSpPr>
        <p:spPr>
          <a:xfrm>
            <a:off x="2928926" y="6143644"/>
            <a:ext cx="317502" cy="27476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 smtClean="0"/>
              <a:t>3</a:t>
            </a:r>
            <a:endParaRPr lang="th-TH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รูปภาพ 13" descr="comput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71604" y="642918"/>
            <a:ext cx="3810000" cy="3667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Rectangle 15"/>
          <p:cNvSpPr/>
          <p:nvPr/>
        </p:nvSpPr>
        <p:spPr>
          <a:xfrm>
            <a:off x="0" y="1428750"/>
            <a:ext cx="9144000" cy="54292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428735"/>
          </a:xfrm>
          <a:solidFill>
            <a:srgbClr val="0070C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pPr algn="ctr">
              <a:defRPr/>
            </a:pPr>
            <a:r>
              <a:rPr lang="th-TH" sz="3200" b="1" dirty="0" smtClean="0">
                <a:solidFill>
                  <a:srgbClr val="FFFF00"/>
                </a:solidFill>
                <a:latin typeface="BrowalliaUPC" pitchFamily="34" charset="-34"/>
                <a:cs typeface="BrowalliaUPC" pitchFamily="34" charset="-34"/>
              </a:rPr>
              <a:t>แนวทางการเปิดเผยราคากลาง </a:t>
            </a:r>
            <a:br>
              <a:rPr lang="th-TH" sz="3200" b="1" dirty="0" smtClean="0">
                <a:solidFill>
                  <a:srgbClr val="FFFF00"/>
                </a:solidFill>
                <a:latin typeface="BrowalliaUPC" pitchFamily="34" charset="-34"/>
                <a:cs typeface="BrowalliaUPC" pitchFamily="34" charset="-34"/>
              </a:rPr>
            </a:br>
            <a:r>
              <a:rPr lang="th-TH" sz="3200" b="1" dirty="0" smtClean="0">
                <a:solidFill>
                  <a:srgbClr val="FFFF00"/>
                </a:solidFill>
                <a:latin typeface="BrowalliaUPC" pitchFamily="34" charset="-34"/>
                <a:cs typeface="BrowalliaUPC" pitchFamily="34" charset="-34"/>
              </a:rPr>
              <a:t>ตามมติคณะรัฐมนตรีเมื่อวันที่ 6 ส.ค. 56</a:t>
            </a:r>
            <a:br>
              <a:rPr lang="th-TH" sz="3200" b="1" dirty="0" smtClean="0">
                <a:solidFill>
                  <a:srgbClr val="FFFF00"/>
                </a:solidFill>
                <a:latin typeface="BrowalliaUPC" pitchFamily="34" charset="-34"/>
                <a:cs typeface="BrowalliaUPC" pitchFamily="34" charset="-34"/>
              </a:rPr>
            </a:br>
            <a:r>
              <a:rPr lang="th-TH" sz="3200" b="1" dirty="0" smtClean="0">
                <a:solidFill>
                  <a:srgbClr val="FFFF00"/>
                </a:solidFill>
                <a:latin typeface="BrowalliaUPC" pitchFamily="34" charset="-34"/>
                <a:cs typeface="BrowalliaUPC" pitchFamily="34" charset="-34"/>
              </a:rPr>
              <a:t>และหนังสือกระทรวงการคลัง ด่วนที่สุด ที่ </a:t>
            </a:r>
            <a:r>
              <a:rPr lang="th-TH" sz="3200" b="1" dirty="0" err="1" smtClean="0">
                <a:solidFill>
                  <a:srgbClr val="FFFF00"/>
                </a:solidFill>
                <a:latin typeface="BrowalliaUPC" pitchFamily="34" charset="-34"/>
                <a:cs typeface="BrowalliaUPC" pitchFamily="34" charset="-34"/>
              </a:rPr>
              <a:t>กค</a:t>
            </a:r>
            <a:r>
              <a:rPr lang="th-TH" sz="3200" b="1" dirty="0" smtClean="0">
                <a:solidFill>
                  <a:srgbClr val="FFFF00"/>
                </a:solidFill>
                <a:latin typeface="BrowalliaUPC" pitchFamily="34" charset="-34"/>
                <a:cs typeface="BrowalliaUPC" pitchFamily="34" charset="-34"/>
              </a:rPr>
              <a:t> 0421.3/ว 111 </a:t>
            </a:r>
            <a:r>
              <a:rPr lang="th-TH" sz="3200" b="1" dirty="0" err="1" smtClean="0">
                <a:solidFill>
                  <a:srgbClr val="FFFF00"/>
                </a:solidFill>
                <a:latin typeface="BrowalliaUPC" pitchFamily="34" charset="-34"/>
                <a:cs typeface="BrowalliaUPC" pitchFamily="34" charset="-34"/>
              </a:rPr>
              <a:t>ลว.</a:t>
            </a:r>
            <a:r>
              <a:rPr lang="th-TH" sz="3200" b="1" dirty="0" smtClean="0">
                <a:solidFill>
                  <a:srgbClr val="FFFF00"/>
                </a:solidFill>
                <a:latin typeface="BrowalliaUPC" pitchFamily="34" charset="-34"/>
                <a:cs typeface="BrowalliaUPC" pitchFamily="34" charset="-34"/>
              </a:rPr>
              <a:t> 17 ก.ย. 56</a:t>
            </a:r>
            <a:endParaRPr lang="en-US" sz="3200" b="1" dirty="0" smtClean="0">
              <a:solidFill>
                <a:srgbClr val="FFFF00"/>
              </a:solidFill>
              <a:latin typeface="BrowalliaUPC" pitchFamily="34" charset="-34"/>
              <a:cs typeface="BrowalliaUPC" pitchFamily="34" charset="-34"/>
            </a:endParaRPr>
          </a:p>
        </p:txBody>
      </p:sp>
      <p:sp>
        <p:nvSpPr>
          <p:cNvPr id="19460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947175C2-59A8-4AC9-9AE4-2C679C534CE2}" type="slidenum">
              <a:rPr lang="en-US">
                <a:solidFill>
                  <a:schemeClr val="tx1"/>
                </a:solidFill>
              </a:rPr>
              <a:pPr>
                <a:defRPr/>
              </a:pPr>
              <a:t>58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786446" y="1785934"/>
            <a:ext cx="2928958" cy="11430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sz="3600" b="1" dirty="0">
              <a:solidFill>
                <a:schemeClr val="tx1"/>
              </a:solidFill>
              <a:cs typeface="EucrosiaUPC" pitchFamily="18" charset="-34"/>
            </a:endParaRPr>
          </a:p>
          <a:p>
            <a:pPr algn="ctr">
              <a:defRPr/>
            </a:pPr>
            <a:r>
              <a:rPr lang="th-TH" sz="3600" b="1" dirty="0">
                <a:solidFill>
                  <a:schemeClr val="tx1"/>
                </a:solidFill>
                <a:cs typeface="EucrosiaUPC" pitchFamily="18" charset="-34"/>
              </a:rPr>
              <a:t>ระบบเทคโนโลยีสารสนเทศ</a:t>
            </a:r>
            <a:endParaRPr lang="en-US" sz="3600" b="1" dirty="0">
              <a:solidFill>
                <a:schemeClr val="tx1"/>
              </a:solidFill>
              <a:cs typeface="EucrosiaUPC" pitchFamily="18" charset="-34"/>
            </a:endParaRPr>
          </a:p>
          <a:p>
            <a:pPr algn="ctr">
              <a:defRPr/>
            </a:pP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42876" y="3429000"/>
            <a:ext cx="2857488" cy="1643074"/>
          </a:xfrm>
          <a:prstGeom prst="roundRect">
            <a:avLst/>
          </a:prstGeom>
          <a:solidFill>
            <a:srgbClr val="F3F907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sz="2600" b="1" dirty="0">
              <a:solidFill>
                <a:schemeClr val="tx1"/>
              </a:solidFill>
              <a:cs typeface="EucrosiaUPC" pitchFamily="18" charset="-34"/>
            </a:endParaRPr>
          </a:p>
          <a:p>
            <a:pPr algn="ctr">
              <a:defRPr/>
            </a:pPr>
            <a:endParaRPr lang="th-TH" sz="2600" b="1" dirty="0">
              <a:solidFill>
                <a:schemeClr val="tx1"/>
              </a:solidFill>
              <a:cs typeface="EucrosiaUPC" pitchFamily="18" charset="-34"/>
            </a:endParaRPr>
          </a:p>
          <a:p>
            <a:pPr algn="ctr">
              <a:defRPr/>
            </a:pPr>
            <a:r>
              <a:rPr lang="th-TH" sz="2600" b="1" dirty="0">
                <a:solidFill>
                  <a:schemeClr val="tx1"/>
                </a:solidFill>
                <a:cs typeface="EucrosiaUPC" pitchFamily="18" charset="-34"/>
              </a:rPr>
              <a:t>ฮาร์ดแวร์ ซอฟต์แวร์ </a:t>
            </a:r>
            <a:br>
              <a:rPr lang="th-TH" sz="2600" b="1" dirty="0">
                <a:solidFill>
                  <a:schemeClr val="tx1"/>
                </a:solidFill>
                <a:cs typeface="EucrosiaUPC" pitchFamily="18" charset="-34"/>
              </a:rPr>
            </a:br>
            <a:r>
              <a:rPr lang="th-TH" sz="2600" b="1" dirty="0">
                <a:solidFill>
                  <a:schemeClr val="tx1"/>
                </a:solidFill>
                <a:cs typeface="EucrosiaUPC" pitchFamily="18" charset="-34"/>
              </a:rPr>
              <a:t>การพัฒนา</a:t>
            </a:r>
            <a:r>
              <a:rPr lang="th-TH" sz="2600" b="1" dirty="0" smtClean="0">
                <a:solidFill>
                  <a:schemeClr val="tx1"/>
                </a:solidFill>
                <a:cs typeface="EucrosiaUPC" pitchFamily="18" charset="-34"/>
              </a:rPr>
              <a:t>ซอฟต์แวร์</a:t>
            </a:r>
          </a:p>
          <a:p>
            <a:pPr algn="ctr">
              <a:defRPr/>
            </a:pPr>
            <a:r>
              <a:rPr lang="th-TH" sz="2600" b="1" dirty="0" smtClean="0">
                <a:solidFill>
                  <a:schemeClr val="tx1"/>
                </a:solidFill>
                <a:cs typeface="EucrosiaUPC" pitchFamily="18" charset="-34"/>
              </a:rPr>
              <a:t>ประเภท</a:t>
            </a:r>
            <a:r>
              <a:rPr lang="th-TH" sz="2600" b="1" dirty="0">
                <a:solidFill>
                  <a:schemeClr val="tx1"/>
                </a:solidFill>
                <a:cs typeface="EucrosiaUPC" pitchFamily="18" charset="-34"/>
              </a:rPr>
              <a:t>โปรแกรมประยุกต์</a:t>
            </a:r>
            <a:endParaRPr lang="en-US" sz="2600" b="1" dirty="0">
              <a:solidFill>
                <a:schemeClr val="tx1"/>
              </a:solidFill>
              <a:cs typeface="EucrosiaUPC" pitchFamily="18" charset="-34"/>
            </a:endParaRPr>
          </a:p>
          <a:p>
            <a:pPr algn="ctr">
              <a:defRPr/>
            </a:pPr>
            <a:endParaRPr lang="en-US" sz="2600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en-US" sz="2600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500430" y="3428999"/>
            <a:ext cx="5286412" cy="1643075"/>
          </a:xfrm>
          <a:prstGeom prst="rect">
            <a:avLst/>
          </a:prstGeom>
          <a:solidFill>
            <a:srgbClr val="FFFFCC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 b="1" dirty="0">
              <a:solidFill>
                <a:srgbClr val="0000FF"/>
              </a:solidFill>
              <a:cs typeface="EucrosiaUPC" pitchFamily="18" charset="-34"/>
            </a:endParaRPr>
          </a:p>
          <a:p>
            <a:pPr>
              <a:defRPr/>
            </a:pPr>
            <a:r>
              <a:rPr lang="th-TH" sz="2600" b="1" dirty="0">
                <a:solidFill>
                  <a:srgbClr val="0000FF"/>
                </a:solidFill>
                <a:cs typeface="EucrosiaUPC" pitchFamily="18" charset="-34"/>
              </a:rPr>
              <a:t>ให้ใช้ราคาตามที่ </a:t>
            </a:r>
            <a:r>
              <a:rPr lang="en-US" sz="2600" b="1" dirty="0">
                <a:solidFill>
                  <a:srgbClr val="0000FF"/>
                </a:solidFill>
                <a:cs typeface="EucrosiaUPC" pitchFamily="18" charset="-34"/>
              </a:rPr>
              <a:t>ICT</a:t>
            </a:r>
            <a:r>
              <a:rPr lang="th-TH" sz="2600" b="1" dirty="0">
                <a:solidFill>
                  <a:srgbClr val="0000FF"/>
                </a:solidFill>
                <a:cs typeface="EucrosiaUPC" pitchFamily="18" charset="-34"/>
              </a:rPr>
              <a:t> กำหนด </a:t>
            </a:r>
            <a:r>
              <a:rPr lang="th-TH" sz="2600" b="1" u="sng" dirty="0">
                <a:solidFill>
                  <a:srgbClr val="FF0000"/>
                </a:solidFill>
                <a:cs typeface="EucrosiaUPC" pitchFamily="18" charset="-34"/>
              </a:rPr>
              <a:t>หรือ</a:t>
            </a:r>
            <a:r>
              <a:rPr lang="th-TH" sz="2600" b="1" dirty="0">
                <a:solidFill>
                  <a:srgbClr val="0000FF"/>
                </a:solidFill>
                <a:cs typeface="EucrosiaUPC" pitchFamily="18" charset="-34"/>
              </a:rPr>
              <a:t>ให้ใช้ราคาตลาด โดยการสืบจากท้องตลาด รวมทั้งเว็บไซต์ต่างๆ </a:t>
            </a:r>
            <a:endParaRPr lang="en-US" sz="2600" b="1" dirty="0">
              <a:solidFill>
                <a:srgbClr val="0000FF"/>
              </a:solidFill>
              <a:cs typeface="EucrosiaUPC" pitchFamily="18" charset="-34"/>
            </a:endParaRPr>
          </a:p>
          <a:p>
            <a:pPr>
              <a:defRPr/>
            </a:pPr>
            <a:endParaRPr lang="en-US" dirty="0"/>
          </a:p>
        </p:txBody>
      </p:sp>
      <p:sp>
        <p:nvSpPr>
          <p:cNvPr id="15" name="Rounded Rectangle 14"/>
          <p:cNvSpPr/>
          <p:nvPr/>
        </p:nvSpPr>
        <p:spPr>
          <a:xfrm>
            <a:off x="214282" y="5286388"/>
            <a:ext cx="2786093" cy="1071550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3200" b="1" dirty="0">
                <a:solidFill>
                  <a:schemeClr val="tx1"/>
                </a:solidFill>
                <a:cs typeface="EucrosiaUPC" pitchFamily="18" charset="-34"/>
              </a:rPr>
              <a:t>รายการอื่นๆ </a:t>
            </a:r>
            <a:endParaRPr lang="en-US" sz="3200" b="1" dirty="0">
              <a:solidFill>
                <a:schemeClr val="tx1"/>
              </a:solidFill>
              <a:cs typeface="EucrosiaUPC" pitchFamily="18" charset="-34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500430" y="5286388"/>
            <a:ext cx="5286422" cy="10715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th-TH" sz="2400" b="1" dirty="0">
                <a:solidFill>
                  <a:srgbClr val="0000FF"/>
                </a:solidFill>
                <a:cs typeface="EucrosiaUPC" pitchFamily="18" charset="-34"/>
              </a:rPr>
              <a:t>ให้ใช้ราคาตลาด โดยสืบราคา รวมทั้งเว็บไซต์ต่างๆ </a:t>
            </a:r>
            <a:endParaRPr lang="en-US" sz="2400" b="1" dirty="0">
              <a:solidFill>
                <a:srgbClr val="0000FF"/>
              </a:solidFill>
              <a:cs typeface="EucrosiaUPC" pitchFamily="18" charset="-34"/>
            </a:endParaRPr>
          </a:p>
        </p:txBody>
      </p:sp>
      <p:sp>
        <p:nvSpPr>
          <p:cNvPr id="17" name="เครื่องหมายบั้ง 16"/>
          <p:cNvSpPr/>
          <p:nvPr/>
        </p:nvSpPr>
        <p:spPr>
          <a:xfrm>
            <a:off x="3071802" y="4143380"/>
            <a:ext cx="428628" cy="357190"/>
          </a:xfrm>
          <a:prstGeom prst="chevron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  <p:sp>
        <p:nvSpPr>
          <p:cNvPr id="18" name="เครื่องหมายบั้ง 17"/>
          <p:cNvSpPr/>
          <p:nvPr/>
        </p:nvSpPr>
        <p:spPr>
          <a:xfrm>
            <a:off x="3071802" y="5643578"/>
            <a:ext cx="428628" cy="357190"/>
          </a:xfrm>
          <a:prstGeom prst="chevron">
            <a:avLst/>
          </a:prstGeom>
          <a:solidFill>
            <a:srgbClr val="00B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1428750"/>
            <a:ext cx="9144000" cy="54292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BrowalliaUPC" pitchFamily="34" charset="-34"/>
              <a:cs typeface="BrowalliaUPC" pitchFamily="34" charset="-34"/>
            </a:endParaRPr>
          </a:p>
        </p:txBody>
      </p:sp>
      <p:sp>
        <p:nvSpPr>
          <p:cNvPr id="23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357297"/>
          </a:xfrm>
          <a:solidFill>
            <a:srgbClr val="0070C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pPr algn="ctr">
              <a:defRPr/>
            </a:pPr>
            <a:r>
              <a:rPr lang="th-TH" sz="3200" b="1" dirty="0" smtClean="0">
                <a:solidFill>
                  <a:srgbClr val="FFFF00"/>
                </a:solidFill>
                <a:latin typeface="BrowalliaUPC" pitchFamily="34" charset="-34"/>
                <a:cs typeface="BrowalliaUPC" pitchFamily="34" charset="-34"/>
              </a:rPr>
              <a:t>แนวทางการเปิดเผยราคากลาง </a:t>
            </a:r>
            <a:br>
              <a:rPr lang="th-TH" sz="3200" b="1" dirty="0" smtClean="0">
                <a:solidFill>
                  <a:srgbClr val="FFFF00"/>
                </a:solidFill>
                <a:latin typeface="BrowalliaUPC" pitchFamily="34" charset="-34"/>
                <a:cs typeface="BrowalliaUPC" pitchFamily="34" charset="-34"/>
              </a:rPr>
            </a:br>
            <a:r>
              <a:rPr lang="th-TH" sz="3200" b="1" dirty="0" smtClean="0">
                <a:solidFill>
                  <a:srgbClr val="FFFF00"/>
                </a:solidFill>
                <a:latin typeface="BrowalliaUPC" pitchFamily="34" charset="-34"/>
                <a:cs typeface="BrowalliaUPC" pitchFamily="34" charset="-34"/>
              </a:rPr>
              <a:t>ตามมติคณะรัฐมนตรีเมื่อวันที่ 6 ส.ค. 56</a:t>
            </a:r>
            <a:br>
              <a:rPr lang="th-TH" sz="3200" b="1" dirty="0" smtClean="0">
                <a:solidFill>
                  <a:srgbClr val="FFFF00"/>
                </a:solidFill>
                <a:latin typeface="BrowalliaUPC" pitchFamily="34" charset="-34"/>
                <a:cs typeface="BrowalliaUPC" pitchFamily="34" charset="-34"/>
              </a:rPr>
            </a:br>
            <a:r>
              <a:rPr lang="th-TH" sz="3200" b="1" dirty="0" smtClean="0">
                <a:solidFill>
                  <a:srgbClr val="FFFF00"/>
                </a:solidFill>
                <a:latin typeface="BrowalliaUPC" pitchFamily="34" charset="-34"/>
                <a:cs typeface="BrowalliaUPC" pitchFamily="34" charset="-34"/>
              </a:rPr>
              <a:t>และหนังสือกระทรวงการคลัง ด่วนที่สุด ที่ </a:t>
            </a:r>
            <a:r>
              <a:rPr lang="th-TH" sz="3200" b="1" dirty="0" err="1" smtClean="0">
                <a:solidFill>
                  <a:srgbClr val="FFFF00"/>
                </a:solidFill>
                <a:latin typeface="BrowalliaUPC" pitchFamily="34" charset="-34"/>
                <a:cs typeface="BrowalliaUPC" pitchFamily="34" charset="-34"/>
              </a:rPr>
              <a:t>กค</a:t>
            </a:r>
            <a:r>
              <a:rPr lang="th-TH" sz="3200" b="1" dirty="0" smtClean="0">
                <a:solidFill>
                  <a:srgbClr val="FFFF00"/>
                </a:solidFill>
                <a:latin typeface="BrowalliaUPC" pitchFamily="34" charset="-34"/>
                <a:cs typeface="BrowalliaUPC" pitchFamily="34" charset="-34"/>
              </a:rPr>
              <a:t> 0421.3/ว 111 </a:t>
            </a:r>
            <a:r>
              <a:rPr lang="th-TH" sz="3200" b="1" dirty="0" err="1" smtClean="0">
                <a:solidFill>
                  <a:srgbClr val="FFFF00"/>
                </a:solidFill>
                <a:latin typeface="BrowalliaUPC" pitchFamily="34" charset="-34"/>
                <a:cs typeface="BrowalliaUPC" pitchFamily="34" charset="-34"/>
              </a:rPr>
              <a:t>ลว.</a:t>
            </a:r>
            <a:r>
              <a:rPr lang="th-TH" sz="3200" b="1" dirty="0" smtClean="0">
                <a:solidFill>
                  <a:srgbClr val="FFFF00"/>
                </a:solidFill>
                <a:latin typeface="BrowalliaUPC" pitchFamily="34" charset="-34"/>
                <a:cs typeface="BrowalliaUPC" pitchFamily="34" charset="-34"/>
              </a:rPr>
              <a:t> 17 ก.ย. 56</a:t>
            </a:r>
            <a:endParaRPr lang="en-US" sz="3200" b="1" dirty="0" smtClean="0">
              <a:solidFill>
                <a:srgbClr val="FFFF00"/>
              </a:solidFill>
              <a:latin typeface="BrowalliaUPC" pitchFamily="34" charset="-34"/>
              <a:cs typeface="BrowalliaUPC" pitchFamily="34" charset="-34"/>
            </a:endParaRPr>
          </a:p>
        </p:txBody>
      </p:sp>
      <p:sp>
        <p:nvSpPr>
          <p:cNvPr id="19460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9C42CDF9-54A6-4A38-AE38-654004C09FB0}" type="slidenum">
              <a:rPr lang="en-US">
                <a:solidFill>
                  <a:schemeClr val="tx1"/>
                </a:solidFill>
                <a:latin typeface="BrowalliaUPC" pitchFamily="34" charset="-34"/>
                <a:cs typeface="BrowalliaUPC" pitchFamily="34" charset="-34"/>
              </a:rPr>
              <a:pPr>
                <a:defRPr/>
              </a:pPr>
              <a:t>59</a:t>
            </a:fld>
            <a:endParaRPr lang="en-US" dirty="0">
              <a:solidFill>
                <a:schemeClr val="tx1"/>
              </a:solidFill>
              <a:latin typeface="BrowalliaUPC" pitchFamily="34" charset="-34"/>
              <a:cs typeface="BrowalliaUPC" pitchFamily="34" charset="-34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57158" y="1785934"/>
            <a:ext cx="2714644" cy="1143000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sz="3000" b="1" dirty="0">
              <a:solidFill>
                <a:srgbClr val="0000FF"/>
              </a:solidFill>
              <a:latin typeface="BrowalliaUPC" pitchFamily="34" charset="-34"/>
              <a:cs typeface="BrowalliaUPC" pitchFamily="34" charset="-34"/>
            </a:endParaRPr>
          </a:p>
          <a:p>
            <a:pPr algn="ctr">
              <a:defRPr/>
            </a:pPr>
            <a:r>
              <a:rPr lang="th-TH" sz="3000" b="1" dirty="0">
                <a:solidFill>
                  <a:srgbClr val="0000FF"/>
                </a:solidFill>
                <a:latin typeface="BrowalliaUPC" pitchFamily="34" charset="-34"/>
                <a:cs typeface="BrowalliaUPC" pitchFamily="34" charset="-34"/>
              </a:rPr>
              <a:t>การจ้างที่ปรึกษา</a:t>
            </a:r>
            <a:endParaRPr lang="en-US" sz="3000" b="1" dirty="0">
              <a:solidFill>
                <a:srgbClr val="0000FF"/>
              </a:solidFill>
              <a:latin typeface="BrowalliaUPC" pitchFamily="34" charset="-34"/>
              <a:cs typeface="BrowalliaUPC" pitchFamily="34" charset="-34"/>
            </a:endParaRPr>
          </a:p>
          <a:p>
            <a:pPr algn="ctr">
              <a:defRPr/>
            </a:pPr>
            <a:endParaRPr lang="en-US" sz="3000" dirty="0">
              <a:latin typeface="BrowalliaUPC" pitchFamily="34" charset="-34"/>
              <a:cs typeface="BrowalliaUPC" pitchFamily="34" charset="-34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571875" y="2428875"/>
            <a:ext cx="5214967" cy="92868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 sz="2400" b="1" dirty="0">
              <a:solidFill>
                <a:srgbClr val="0000FF"/>
              </a:solidFill>
              <a:latin typeface="BrowalliaUPC" pitchFamily="34" charset="-34"/>
              <a:cs typeface="BrowalliaUPC" pitchFamily="34" charset="-34"/>
            </a:endParaRPr>
          </a:p>
          <a:p>
            <a:pPr>
              <a:defRPr/>
            </a:pPr>
            <a:r>
              <a:rPr lang="th-TH" sz="2400" b="1" dirty="0">
                <a:solidFill>
                  <a:srgbClr val="0000FF"/>
                </a:solidFill>
                <a:latin typeface="BrowalliaUPC" pitchFamily="34" charset="-34"/>
                <a:cs typeface="BrowalliaUPC" pitchFamily="34" charset="-34"/>
              </a:rPr>
              <a:t>หากไม่มี ให้พิจารณาจากคุณวุฒิการศึกษา และประสบการณ์ของที่ปรึกษาเป็นสำคัญ</a:t>
            </a:r>
            <a:endParaRPr lang="en-US" sz="2400" b="1" dirty="0">
              <a:solidFill>
                <a:srgbClr val="0000FF"/>
              </a:solidFill>
              <a:latin typeface="BrowalliaUPC" pitchFamily="34" charset="-34"/>
              <a:cs typeface="BrowalliaUPC" pitchFamily="34" charset="-34"/>
            </a:endParaRPr>
          </a:p>
          <a:p>
            <a:pPr>
              <a:defRPr/>
            </a:pPr>
            <a:endParaRPr lang="en-US" sz="2400" dirty="0">
              <a:latin typeface="BrowalliaUPC" pitchFamily="34" charset="-34"/>
              <a:cs typeface="BrowalliaUPC" pitchFamily="34" charset="-34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571875" y="5000645"/>
            <a:ext cx="5148109" cy="12858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th-TH" sz="2400" b="1" dirty="0">
                <a:solidFill>
                  <a:srgbClr val="0000FF"/>
                </a:solidFill>
                <a:latin typeface="BrowalliaUPC" pitchFamily="34" charset="-34"/>
                <a:cs typeface="BrowalliaUPC" pitchFamily="34" charset="-34"/>
              </a:rPr>
              <a:t>ให้ใช้อัตราตามระเบียบว่าด้วยการพัสดุ พ.ศ. 2535 และที่แก้ไขเพิ่มเติม </a:t>
            </a:r>
            <a:r>
              <a:rPr lang="th-TH" sz="2400" b="1" dirty="0" smtClean="0">
                <a:solidFill>
                  <a:srgbClr val="0000FF"/>
                </a:solidFill>
                <a:latin typeface="BrowalliaUPC" pitchFamily="34" charset="-34"/>
                <a:cs typeface="BrowalliaUPC" pitchFamily="34" charset="-34"/>
              </a:rPr>
              <a:t>หรือ</a:t>
            </a:r>
            <a:r>
              <a:rPr lang="th-TH" sz="2400" b="1" dirty="0">
                <a:solidFill>
                  <a:srgbClr val="0000FF"/>
                </a:solidFill>
                <a:latin typeface="BrowalliaUPC" pitchFamily="34" charset="-34"/>
                <a:cs typeface="BrowalliaUPC" pitchFamily="34" charset="-34"/>
              </a:rPr>
              <a:t>ของหน่วยงานนั้นๆ กำหนด</a:t>
            </a:r>
            <a:endParaRPr lang="en-US" sz="2400" b="1" dirty="0">
              <a:solidFill>
                <a:srgbClr val="0000FF"/>
              </a:solidFill>
              <a:latin typeface="BrowalliaUPC" pitchFamily="34" charset="-34"/>
              <a:cs typeface="BrowalliaUPC" pitchFamily="34" charset="-34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357158" y="5000636"/>
            <a:ext cx="2714644" cy="1357302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sz="3000" b="1" dirty="0">
              <a:solidFill>
                <a:schemeClr val="tx1"/>
              </a:solidFill>
              <a:latin typeface="BrowalliaUPC" pitchFamily="34" charset="-34"/>
              <a:cs typeface="BrowalliaUPC" pitchFamily="34" charset="-34"/>
            </a:endParaRPr>
          </a:p>
          <a:p>
            <a:pPr algn="ctr">
              <a:defRPr/>
            </a:pPr>
            <a:r>
              <a:rPr lang="th-TH" sz="3000" b="1" dirty="0">
                <a:solidFill>
                  <a:schemeClr val="tx1"/>
                </a:solidFill>
                <a:latin typeface="BrowalliaUPC" pitchFamily="34" charset="-34"/>
                <a:cs typeface="BrowalliaUPC" pitchFamily="34" charset="-34"/>
              </a:rPr>
              <a:t>การจ้างออกแบบ</a:t>
            </a:r>
          </a:p>
          <a:p>
            <a:pPr algn="ctr">
              <a:defRPr/>
            </a:pPr>
            <a:r>
              <a:rPr lang="th-TH" sz="3000" b="1" dirty="0">
                <a:solidFill>
                  <a:schemeClr val="tx1"/>
                </a:solidFill>
                <a:latin typeface="BrowalliaUPC" pitchFamily="34" charset="-34"/>
                <a:cs typeface="BrowalliaUPC" pitchFamily="34" charset="-34"/>
              </a:rPr>
              <a:t>และควบคุมงาน</a:t>
            </a:r>
            <a:endParaRPr lang="en-US" sz="3000" dirty="0">
              <a:solidFill>
                <a:schemeClr val="tx1"/>
              </a:solidFill>
              <a:latin typeface="BrowalliaUPC" pitchFamily="34" charset="-34"/>
              <a:cs typeface="BrowalliaUPC" pitchFamily="34" charset="-34"/>
            </a:endParaRPr>
          </a:p>
          <a:p>
            <a:pPr algn="ctr">
              <a:defRPr/>
            </a:pPr>
            <a:endParaRPr lang="en-US" sz="3000" dirty="0">
              <a:solidFill>
                <a:schemeClr val="tx1"/>
              </a:solidFill>
              <a:latin typeface="BrowalliaUPC" pitchFamily="34" charset="-34"/>
              <a:cs typeface="BrowalliaUPC" pitchFamily="34" charset="-34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57126" y="3500446"/>
            <a:ext cx="2714644" cy="11430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th-TH" sz="3000" b="1" dirty="0">
              <a:solidFill>
                <a:srgbClr val="0000FF"/>
              </a:solidFill>
              <a:latin typeface="BrowalliaUPC" pitchFamily="34" charset="-34"/>
              <a:cs typeface="BrowalliaUPC" pitchFamily="34" charset="-34"/>
            </a:endParaRPr>
          </a:p>
          <a:p>
            <a:pPr algn="ctr">
              <a:defRPr/>
            </a:pPr>
            <a:r>
              <a:rPr lang="th-TH" sz="3000" b="1" dirty="0">
                <a:solidFill>
                  <a:srgbClr val="0000FF"/>
                </a:solidFill>
                <a:latin typeface="BrowalliaUPC" pitchFamily="34" charset="-34"/>
                <a:cs typeface="BrowalliaUPC" pitchFamily="34" charset="-34"/>
              </a:rPr>
              <a:t>การจ้างงานวิจัย </a:t>
            </a:r>
          </a:p>
          <a:p>
            <a:pPr algn="ctr">
              <a:defRPr/>
            </a:pPr>
            <a:r>
              <a:rPr lang="th-TH" sz="3000" b="1" dirty="0">
                <a:solidFill>
                  <a:srgbClr val="0000FF"/>
                </a:solidFill>
                <a:latin typeface="BrowalliaUPC" pitchFamily="34" charset="-34"/>
                <a:cs typeface="BrowalliaUPC" pitchFamily="34" charset="-34"/>
              </a:rPr>
              <a:t>หรือให้ทุนการวิจัย </a:t>
            </a:r>
            <a:endParaRPr lang="en-US" sz="3000" b="1" dirty="0">
              <a:solidFill>
                <a:srgbClr val="0000FF"/>
              </a:solidFill>
              <a:latin typeface="BrowalliaUPC" pitchFamily="34" charset="-34"/>
              <a:cs typeface="BrowalliaUPC" pitchFamily="34" charset="-34"/>
            </a:endParaRPr>
          </a:p>
          <a:p>
            <a:pPr algn="ctr">
              <a:defRPr/>
            </a:pPr>
            <a:endParaRPr lang="en-US" sz="3000" dirty="0">
              <a:latin typeface="BrowalliaUPC" pitchFamily="34" charset="-34"/>
              <a:cs typeface="BrowalliaUPC" pitchFamily="34" charset="-34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571843" y="3571876"/>
            <a:ext cx="5214967" cy="92868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th-TH" sz="2400" b="1" dirty="0">
              <a:solidFill>
                <a:srgbClr val="0000FF"/>
              </a:solidFill>
              <a:latin typeface="BrowalliaUPC" pitchFamily="34" charset="-34"/>
              <a:cs typeface="BrowalliaUPC" pitchFamily="34" charset="-34"/>
            </a:endParaRPr>
          </a:p>
          <a:p>
            <a:pPr>
              <a:defRPr/>
            </a:pPr>
            <a:r>
              <a:rPr lang="th-TH" sz="2400" b="1" dirty="0">
                <a:solidFill>
                  <a:srgbClr val="0000FF"/>
                </a:solidFill>
                <a:latin typeface="BrowalliaUPC" pitchFamily="34" charset="-34"/>
                <a:cs typeface="BrowalliaUPC" pitchFamily="34" charset="-34"/>
              </a:rPr>
              <a:t>ให้พิจารณาจากคุณวุฒิการศึกษา และประสบการณ์ของที่ปรึกษาเป็นสำคัญ</a:t>
            </a:r>
            <a:endParaRPr lang="en-US" sz="2400" b="1" dirty="0">
              <a:solidFill>
                <a:srgbClr val="0000FF"/>
              </a:solidFill>
              <a:latin typeface="BrowalliaUPC" pitchFamily="34" charset="-34"/>
              <a:cs typeface="BrowalliaUPC" pitchFamily="34" charset="-34"/>
            </a:endParaRPr>
          </a:p>
          <a:p>
            <a:pPr>
              <a:defRPr/>
            </a:pPr>
            <a:endParaRPr lang="en-US" sz="2400" dirty="0">
              <a:latin typeface="BrowalliaUPC" pitchFamily="34" charset="-34"/>
              <a:cs typeface="BrowalliaUPC" pitchFamily="34" charset="-34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571875" y="1428750"/>
            <a:ext cx="5214967" cy="92868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 sz="2400" b="1" dirty="0">
              <a:solidFill>
                <a:srgbClr val="0000FF"/>
              </a:solidFill>
              <a:latin typeface="BrowalliaUPC" pitchFamily="34" charset="-34"/>
              <a:cs typeface="BrowalliaUPC" pitchFamily="34" charset="-34"/>
            </a:endParaRPr>
          </a:p>
          <a:p>
            <a:pPr>
              <a:defRPr/>
            </a:pPr>
            <a:r>
              <a:rPr lang="th-TH" sz="2400" b="1" dirty="0">
                <a:solidFill>
                  <a:srgbClr val="0000FF"/>
                </a:solidFill>
                <a:latin typeface="BrowalliaUPC" pitchFamily="34" charset="-34"/>
                <a:cs typeface="BrowalliaUPC" pitchFamily="34" charset="-34"/>
              </a:rPr>
              <a:t>ให้เป็นไปตามหลักเกณฑ์ ที่ สำนักงานบริหารหนี้สาธารณะกำหนด </a:t>
            </a:r>
            <a:endParaRPr lang="en-US" sz="2400" b="1" dirty="0">
              <a:solidFill>
                <a:srgbClr val="0000FF"/>
              </a:solidFill>
              <a:latin typeface="BrowalliaUPC" pitchFamily="34" charset="-34"/>
              <a:cs typeface="BrowalliaUPC" pitchFamily="34" charset="-34"/>
            </a:endParaRPr>
          </a:p>
          <a:p>
            <a:pPr>
              <a:defRPr/>
            </a:pPr>
            <a:endParaRPr lang="en-US" sz="2400" dirty="0">
              <a:latin typeface="BrowalliaUPC" pitchFamily="34" charset="-34"/>
              <a:cs typeface="BrowalliaUPC" pitchFamily="34" charset="-34"/>
            </a:endParaRPr>
          </a:p>
        </p:txBody>
      </p:sp>
      <p:sp>
        <p:nvSpPr>
          <p:cNvPr id="18" name="วงรี 17"/>
          <p:cNvSpPr/>
          <p:nvPr/>
        </p:nvSpPr>
        <p:spPr>
          <a:xfrm>
            <a:off x="3182928" y="1785926"/>
            <a:ext cx="317502" cy="274762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 smtClean="0">
                <a:latin typeface="BrowalliaUPC" pitchFamily="34" charset="-34"/>
                <a:cs typeface="BrowalliaUPC" pitchFamily="34" charset="-34"/>
              </a:rPr>
              <a:t>1</a:t>
            </a:r>
            <a:endParaRPr lang="th-TH" b="1" dirty="0">
              <a:latin typeface="BrowalliaUPC" pitchFamily="34" charset="-34"/>
              <a:cs typeface="BrowalliaUPC" pitchFamily="34" charset="-34"/>
            </a:endParaRPr>
          </a:p>
        </p:txBody>
      </p:sp>
      <p:sp>
        <p:nvSpPr>
          <p:cNvPr id="20" name="วงรี 19"/>
          <p:cNvSpPr/>
          <p:nvPr/>
        </p:nvSpPr>
        <p:spPr>
          <a:xfrm>
            <a:off x="3182928" y="2714620"/>
            <a:ext cx="317502" cy="274762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 smtClean="0">
                <a:latin typeface="BrowalliaUPC" pitchFamily="34" charset="-34"/>
                <a:cs typeface="BrowalliaUPC" pitchFamily="34" charset="-34"/>
              </a:rPr>
              <a:t>2</a:t>
            </a:r>
            <a:endParaRPr lang="th-TH" b="1" dirty="0">
              <a:latin typeface="BrowalliaUPC" pitchFamily="34" charset="-34"/>
              <a:cs typeface="BrowalliaUPC" pitchFamily="34" charset="-34"/>
            </a:endParaRPr>
          </a:p>
        </p:txBody>
      </p:sp>
      <p:sp>
        <p:nvSpPr>
          <p:cNvPr id="21" name="เครื่องหมายบั้ง 20"/>
          <p:cNvSpPr/>
          <p:nvPr/>
        </p:nvSpPr>
        <p:spPr>
          <a:xfrm>
            <a:off x="3143240" y="3857628"/>
            <a:ext cx="357190" cy="285752"/>
          </a:xfrm>
          <a:prstGeom prst="chevron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  <a:latin typeface="BrowalliaUPC" pitchFamily="34" charset="-34"/>
              <a:cs typeface="BrowalliaUPC" pitchFamily="34" charset="-34"/>
            </a:endParaRPr>
          </a:p>
        </p:txBody>
      </p:sp>
      <p:sp>
        <p:nvSpPr>
          <p:cNvPr id="22" name="เครื่องหมายบั้ง 21"/>
          <p:cNvSpPr/>
          <p:nvPr/>
        </p:nvSpPr>
        <p:spPr>
          <a:xfrm>
            <a:off x="3143240" y="5500702"/>
            <a:ext cx="357190" cy="285752"/>
          </a:xfrm>
          <a:prstGeom prst="chevron">
            <a:avLst/>
          </a:prstGeom>
          <a:solidFill>
            <a:srgbClr val="00B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  <a:latin typeface="BrowalliaUPC" pitchFamily="34" charset="-34"/>
              <a:cs typeface="BrowalliaUPC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หยดน้ำ 2"/>
          <p:cNvSpPr/>
          <p:nvPr/>
        </p:nvSpPr>
        <p:spPr>
          <a:xfrm>
            <a:off x="0" y="0"/>
            <a:ext cx="9144000" cy="6597650"/>
          </a:xfrm>
          <a:prstGeom prst="teardrop">
            <a:avLst>
              <a:gd name="adj" fmla="val 100282"/>
            </a:avLst>
          </a:prstGeom>
          <a:ln w="38100">
            <a:solidFill>
              <a:srgbClr val="008000"/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th-TH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5363" name="สี่เหลี่ยมผืนผ้า 9"/>
          <p:cNvSpPr>
            <a:spLocks noChangeArrowheads="1"/>
          </p:cNvSpPr>
          <p:nvPr/>
        </p:nvSpPr>
        <p:spPr bwMode="auto">
          <a:xfrm>
            <a:off x="1390650" y="1219200"/>
            <a:ext cx="77152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h-TH" sz="3200" b="1">
                <a:solidFill>
                  <a:srgbClr val="0000CC"/>
                </a:solidFill>
                <a:latin typeface="Calibri" pitchFamily="34" charset="0"/>
                <a:cs typeface="Cordia New" pitchFamily="34" charset="-34"/>
              </a:rPr>
              <a:t>การซื้อทุกชนิดที่มีการติดตั้ง ทดลอง และบริการอื่นที่เกี่ยวเนื่อง</a:t>
            </a:r>
          </a:p>
        </p:txBody>
      </p:sp>
      <p:sp>
        <p:nvSpPr>
          <p:cNvPr id="6" name="ลูกศรขวาท้ายขีด 5"/>
          <p:cNvSpPr/>
          <p:nvPr/>
        </p:nvSpPr>
        <p:spPr>
          <a:xfrm>
            <a:off x="963099" y="1395801"/>
            <a:ext cx="428625" cy="357187"/>
          </a:xfrm>
          <a:prstGeom prst="stripedRightArrow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th-TH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15367" name="สี่เหลี่ยมผืนผ้า 8"/>
          <p:cNvSpPr>
            <a:spLocks noChangeArrowheads="1"/>
          </p:cNvSpPr>
          <p:nvPr/>
        </p:nvSpPr>
        <p:spPr bwMode="auto">
          <a:xfrm>
            <a:off x="1219200" y="2590800"/>
            <a:ext cx="7143750" cy="319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thaiDist" eaLnBrk="0" hangingPunct="0">
              <a:lnSpc>
                <a:spcPct val="90000"/>
              </a:lnSpc>
              <a:spcBef>
                <a:spcPct val="50000"/>
              </a:spcBef>
            </a:pPr>
            <a:r>
              <a:rPr lang="th-TH" sz="2800" b="1" dirty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        ตามมติ ครม. แจ้งตามหนังสือสำนักเลขาธิการคณะรัฐมนตรี              ที่ สร 0203/ว 52 ลงวันที่ 28 มีนาคม 2520 กำหนดห้ามมิให้ส่วนราชการระบุยี่ห้อสินค้าที่จะซื้อ หรือกำหนดคุณลักษณะเฉพาะให้ใกล้เคียงยี่ห้อใดยี่ห้อหนึ่ง</a:t>
            </a:r>
          </a:p>
          <a:p>
            <a:pPr algn="thaiDist">
              <a:lnSpc>
                <a:spcPct val="90000"/>
              </a:lnSpc>
            </a:pPr>
            <a:r>
              <a:rPr lang="th-TH" sz="2800" b="1" i="1" u="sng" dirty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ข้อยกเว้น</a:t>
            </a:r>
            <a:r>
              <a:rPr lang="th-TH" sz="2800" b="1" i="1" dirty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  </a:t>
            </a:r>
            <a:r>
              <a:rPr lang="th-TH" sz="2800" b="1" dirty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เว้นแต่เป็นพัสดุที่โดยลักษณะของการใช้งานหรือมีข้อจำกัด</a:t>
            </a:r>
            <a:br>
              <a:rPr lang="th-TH" sz="2800" b="1" dirty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</a:br>
            <a:r>
              <a:rPr lang="th-TH" sz="2800" b="1" dirty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ทางเทคนิคที่จำเป็นต้องระบุยี่ห้อเป็นการเฉพาะ ตามระเบียบฯ ข้อ 23 (6)</a:t>
            </a:r>
            <a:endParaRPr lang="th-TH" sz="2800" b="1" u="sng" dirty="0">
              <a:solidFill>
                <a:srgbClr val="FF0000"/>
              </a:solidFill>
              <a:latin typeface="Angsana New" pitchFamily="18" charset="-34"/>
              <a:cs typeface="Angsana New" pitchFamily="18" charset="-34"/>
            </a:endParaRPr>
          </a:p>
          <a:p>
            <a:pPr algn="thaiDist">
              <a:lnSpc>
                <a:spcPct val="90000"/>
              </a:lnSpc>
            </a:pPr>
            <a:r>
              <a:rPr lang="th-TH" sz="2800" b="1" i="1" u="sng" dirty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ดังนั้น</a:t>
            </a:r>
            <a:r>
              <a:rPr lang="th-TH" sz="2800" b="1" dirty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  ในกรณีจำเป็นต้องระบุยี่ห้อ ควรใช้วิธีพิเศษ จะใช้สอบราคาหรือประกวดราคามิได้</a:t>
            </a:r>
          </a:p>
        </p:txBody>
      </p:sp>
      <p:sp>
        <p:nvSpPr>
          <p:cNvPr id="15368" name="สี่เหลี่ยมผืนผ้า 12"/>
          <p:cNvSpPr>
            <a:spLocks noChangeArrowheads="1"/>
          </p:cNvSpPr>
          <p:nvPr/>
        </p:nvSpPr>
        <p:spPr bwMode="auto">
          <a:xfrm>
            <a:off x="2490788" y="1968500"/>
            <a:ext cx="4264025" cy="53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</a:pPr>
            <a:r>
              <a:rPr lang="th-TH" sz="3200" b="1" i="1">
                <a:solidFill>
                  <a:srgbClr val="0000CC"/>
                </a:solidFill>
                <a:latin typeface="Angsana New" pitchFamily="18" charset="-34"/>
                <a:cs typeface="Angsana New" pitchFamily="18" charset="-34"/>
              </a:rPr>
              <a:t>การซื้อโดยระบุยี่ห้อสินค้าได้หรือไม่</a:t>
            </a:r>
            <a:r>
              <a:rPr lang="en-US" sz="3200" b="1" i="1">
                <a:solidFill>
                  <a:srgbClr val="0000CC"/>
                </a:solidFill>
                <a:latin typeface="Angsana New" pitchFamily="18" charset="-34"/>
                <a:cs typeface="Angsana New" pitchFamily="18" charset="-34"/>
              </a:rPr>
              <a:t>?</a:t>
            </a:r>
            <a:r>
              <a:rPr lang="th-TH" sz="3200" b="1" i="1">
                <a:solidFill>
                  <a:srgbClr val="0000CC"/>
                </a:solidFill>
                <a:latin typeface="Angsana New" pitchFamily="18" charset="-34"/>
                <a:cs typeface="Angsana New" pitchFamily="18" charset="-34"/>
              </a:rPr>
              <a:t> </a:t>
            </a:r>
          </a:p>
        </p:txBody>
      </p:sp>
      <p:sp>
        <p:nvSpPr>
          <p:cNvPr id="9" name="สี่เหลี่ยมมุมมน 8"/>
          <p:cNvSpPr/>
          <p:nvPr/>
        </p:nvSpPr>
        <p:spPr>
          <a:xfrm>
            <a:off x="4786314" y="285728"/>
            <a:ext cx="4000528" cy="78581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Browallia New" pitchFamily="34" charset="-34"/>
                <a:cs typeface="+mj-cs"/>
              </a:rPr>
              <a:t>ความหมาย</a:t>
            </a:r>
            <a:r>
              <a:rPr lang="en-US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Browallia New" pitchFamily="34" charset="-34"/>
                <a:cs typeface="+mj-cs"/>
              </a:rPr>
              <a:t>: </a:t>
            </a:r>
            <a:r>
              <a:rPr lang="th-TH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Browallia New" pitchFamily="34" charset="-34"/>
                <a:cs typeface="+mj-cs"/>
              </a:rPr>
              <a:t>การซื้อ</a:t>
            </a:r>
          </a:p>
        </p:txBody>
      </p:sp>
      <p:sp>
        <p:nvSpPr>
          <p:cNvPr id="15370" name="ตัวยึดหมายเลขภาพนิ่ง 1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3AEE429-89C9-40ED-A1F7-2C72689BCB52}" type="slidenum">
              <a:rPr lang="en-US"/>
              <a:pPr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รูปภาพ 9" descr="17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15074" y="3951565"/>
            <a:ext cx="2500330" cy="14776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รูปภาพ 10" descr="50653277f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29388" y="1285860"/>
            <a:ext cx="2341924" cy="18573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รูปภาพ 12" descr="price20110919182928_1945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57752" y="1928802"/>
            <a:ext cx="2428892" cy="18556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รูปภาพ 11" descr="news01_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786314" y="5000636"/>
            <a:ext cx="3867320" cy="1714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รูปภาพ 8" descr="offer-image-3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42909" y="5214950"/>
            <a:ext cx="3857653" cy="1413399"/>
          </a:xfrm>
          <a:prstGeom prst="rect">
            <a:avLst/>
          </a:prstGeom>
        </p:spPr>
      </p:pic>
      <p:pic>
        <p:nvPicPr>
          <p:cNvPr id="8" name="รูปภาพ 7" descr="m106-500x500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71472" y="857232"/>
            <a:ext cx="3929090" cy="3071834"/>
          </a:xfrm>
          <a:prstGeom prst="rect">
            <a:avLst/>
          </a:prstGeom>
        </p:spPr>
      </p:pic>
      <p:pic>
        <p:nvPicPr>
          <p:cNvPr id="7" name="รูปภาพ 6" descr="29ef96ca474ed4f55fc6567aa913e1a3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500298" y="3714752"/>
            <a:ext cx="1928826" cy="1928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642910" y="1357298"/>
            <a:ext cx="3857652" cy="5286412"/>
          </a:xfrm>
          <a:noFill/>
          <a:ln>
            <a:solidFill>
              <a:srgbClr val="00B0F0"/>
            </a:solidFill>
          </a:ln>
        </p:spPr>
        <p:txBody>
          <a:bodyPr/>
          <a:lstStyle/>
          <a:p>
            <a:endParaRPr lang="th-TH" sz="4000" b="1" dirty="0" smtClean="0">
              <a:cs typeface="EucrosiaUPC" pitchFamily="18" charset="-34"/>
            </a:endParaRPr>
          </a:p>
          <a:p>
            <a:endParaRPr lang="th-TH" sz="4000" b="1" dirty="0" smtClean="0">
              <a:cs typeface="EucrosiaUPC" pitchFamily="18" charset="-34"/>
            </a:endParaRPr>
          </a:p>
          <a:p>
            <a:endParaRPr lang="th-TH" sz="4000" b="1" dirty="0" smtClean="0">
              <a:cs typeface="EucrosiaUPC" pitchFamily="18" charset="-34"/>
            </a:endParaRPr>
          </a:p>
          <a:p>
            <a:pPr algn="ctr"/>
            <a:r>
              <a:rPr lang="th-TH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EucrosiaUPC" pitchFamily="18" charset="-34"/>
              </a:rPr>
              <a:t>วัสดุ .....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EucrosiaUPC" pitchFamily="18" charset="-34"/>
              </a:rPr>
              <a:t>????????</a:t>
            </a:r>
            <a:endParaRPr lang="th-TH" sz="36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EucrosiaUPC" pitchFamily="18" charset="-34"/>
            </a:endParaRPr>
          </a:p>
        </p:txBody>
      </p:sp>
      <p:sp>
        <p:nvSpPr>
          <p:cNvPr id="14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 bwMode="auto">
          <a:xfrm>
            <a:off x="8429652" y="6381750"/>
            <a:ext cx="457200" cy="476250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FB90AF72-CB5E-47A1-ADED-8A6CBD88807C}" type="slidenum">
              <a:rPr lang="en-US">
                <a:solidFill>
                  <a:schemeClr val="tx1"/>
                </a:solidFill>
              </a:rPr>
              <a:pPr>
                <a:defRPr/>
              </a:pPr>
              <a:t>60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1"/>
            <a:ext cx="9144000" cy="1214421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H SarabunIT๙" pitchFamily="34" charset="-34"/>
                <a:ea typeface="+mj-ea"/>
                <a:cs typeface="EucrosiaUPC" pitchFamily="18" charset="-34"/>
              </a:rPr>
              <a:t>แนวทางปรับปรุงการเปิดเผยราคากลาง</a:t>
            </a:r>
            <a:br>
              <a:rPr kumimoji="0" lang="th-TH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H SarabunIT๙" pitchFamily="34" charset="-34"/>
                <a:ea typeface="+mj-ea"/>
                <a:cs typeface="EucrosiaUPC" pitchFamily="18" charset="-34"/>
              </a:rPr>
            </a:br>
            <a:r>
              <a:rPr kumimoji="0" lang="th-TH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H SarabunIT๙" pitchFamily="34" charset="-34"/>
                <a:ea typeface="+mj-ea"/>
                <a:cs typeface="EucrosiaUPC" pitchFamily="18" charset="-34"/>
              </a:rPr>
              <a:t>ตามมติคณะรัฐมนตรีเมื่อวันที่ 6 ส.ค. 2556</a:t>
            </a:r>
            <a:endParaRPr kumimoji="0" lang="en-US" sz="3600" b="0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EucrosiaUPC" pitchFamily="18" charset="-34"/>
            </a:endParaRPr>
          </a:p>
        </p:txBody>
      </p:sp>
      <p:sp>
        <p:nvSpPr>
          <p:cNvPr id="5" name="ตัวยึดเนื้อหา 2"/>
          <p:cNvSpPr txBox="1">
            <a:spLocks/>
          </p:cNvSpPr>
          <p:nvPr/>
        </p:nvSpPr>
        <p:spPr bwMode="auto">
          <a:xfrm>
            <a:off x="4857752" y="1357298"/>
            <a:ext cx="3857652" cy="5286412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65125" marR="0" lvl="0" indent="-282575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"/>
              <a:tabLst/>
              <a:defRPr/>
            </a:pPr>
            <a:endParaRPr kumimoji="0" lang="th-TH" sz="4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EucrosiaUPC" pitchFamily="18" charset="-34"/>
            </a:endParaRPr>
          </a:p>
          <a:p>
            <a:pPr marL="365125" marR="0" lvl="0" indent="-282575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"/>
              <a:tabLst/>
              <a:defRPr/>
            </a:pPr>
            <a:endParaRPr lang="th-TH" sz="4000" b="1" dirty="0" smtClean="0">
              <a:latin typeface="+mn-lt"/>
              <a:cs typeface="EucrosiaUPC" pitchFamily="18" charset="-34"/>
            </a:endParaRPr>
          </a:p>
          <a:p>
            <a:pPr marL="365125" marR="0" lvl="0" indent="-282575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"/>
              <a:tabLst/>
              <a:defRPr/>
            </a:pPr>
            <a:endParaRPr kumimoji="0" lang="th-TH" sz="4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EucrosiaUPC" pitchFamily="18" charset="-34"/>
            </a:endParaRPr>
          </a:p>
          <a:p>
            <a:pPr marL="365125" marR="0" lvl="0" indent="-282575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"/>
              <a:tabLst/>
              <a:defRPr/>
            </a:pPr>
            <a:r>
              <a:rPr kumimoji="0" lang="th-TH" sz="3600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EucrosiaUPC" pitchFamily="18" charset="-34"/>
              </a:rPr>
              <a:t>งานจ้างประเภทอื่น..</a:t>
            </a:r>
            <a:r>
              <a:rPr kumimoji="0" lang="en-US" sz="3600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EucrosiaUPC" pitchFamily="18" charset="-34"/>
              </a:rPr>
              <a:t>??</a:t>
            </a:r>
            <a:endParaRPr kumimoji="0" lang="th-TH" sz="3600" i="0" u="none" strike="noStrike" kern="120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n-lt"/>
              <a:ea typeface="+mn-ea"/>
              <a:cs typeface="EucrosiaUPC" pitchFamily="18" charset="-34"/>
            </a:endParaRPr>
          </a:p>
        </p:txBody>
      </p:sp>
      <p:pic>
        <p:nvPicPr>
          <p:cNvPr id="6" name="รูปภาพ 5" descr="082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472" y="4071942"/>
            <a:ext cx="1752593" cy="1437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447800" y="267488"/>
            <a:ext cx="6400800" cy="857256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th-TH" sz="3200" b="1" dirty="0" smtClean="0">
                <a:solidFill>
                  <a:srgbClr val="0000FF"/>
                </a:solidFill>
                <a:cs typeface="FreesiaUPC" pitchFamily="34" charset="-34"/>
              </a:rPr>
              <a:t>ตารางแสดงวงเงินงบประมาณที่ได้รับจัดสรร</a:t>
            </a:r>
          </a:p>
          <a:p>
            <a:pPr algn="ctr"/>
            <a:r>
              <a:rPr lang="th-TH" sz="3200" b="1" dirty="0" smtClean="0">
                <a:solidFill>
                  <a:srgbClr val="0000FF"/>
                </a:solidFill>
                <a:cs typeface="FreesiaUPC" pitchFamily="34" charset="-34"/>
              </a:rPr>
              <a:t>และราคากลางในงานจ้างก่อสร้าง</a:t>
            </a:r>
            <a:endParaRPr lang="th-TH" sz="3200" b="1" dirty="0">
              <a:solidFill>
                <a:srgbClr val="0000FF"/>
              </a:solidFill>
              <a:cs typeface="FreesiaUPC" pitchFamily="34" charset="-34"/>
            </a:endParaRPr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 bwMode="auto">
          <a:xfrm>
            <a:off x="8613775" y="6305550"/>
            <a:ext cx="457200" cy="476250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E439508B-2202-485A-848E-8DDBE1181BD8}" type="slidenum">
              <a:rPr lang="en-US">
                <a:solidFill>
                  <a:schemeClr val="tx1"/>
                </a:solidFill>
              </a:rPr>
              <a:pPr>
                <a:defRPr/>
              </a:pPr>
              <a:t>61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14546" y="2714620"/>
            <a:ext cx="5357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h-TH" dirty="0"/>
          </a:p>
        </p:txBody>
      </p:sp>
      <p:graphicFrame>
        <p:nvGraphicFramePr>
          <p:cNvPr id="5" name="ตาราง 4"/>
          <p:cNvGraphicFramePr>
            <a:graphicFrameLocks noGrp="1"/>
          </p:cNvGraphicFramePr>
          <p:nvPr/>
        </p:nvGraphicFramePr>
        <p:xfrm>
          <a:off x="228600" y="1214422"/>
          <a:ext cx="8681744" cy="5286412"/>
        </p:xfrm>
        <a:graphic>
          <a:graphicData uri="http://schemas.openxmlformats.org/drawingml/2006/table">
            <a:tbl>
              <a:tblPr/>
              <a:tblGrid>
                <a:gridCol w="8681744"/>
              </a:tblGrid>
              <a:tr h="5286412">
                <a:tc>
                  <a:txBody>
                    <a:bodyPr/>
                    <a:lstStyle/>
                    <a:p>
                      <a:pPr marL="90170" marR="88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endParaRPr lang="en-US" sz="1600" dirty="0">
                        <a:latin typeface="EucrosiaUPC" pitchFamily="18" charset="-34"/>
                        <a:ea typeface="Calibri"/>
                        <a:cs typeface="EucrosiaUPC" pitchFamily="18" charset="-34"/>
                      </a:endParaRPr>
                    </a:p>
                    <a:p>
                      <a:pPr marL="90170" marR="889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b="1" dirty="0" smtClean="0">
                          <a:latin typeface="EucrosiaUPC" pitchFamily="18" charset="-34"/>
                          <a:ea typeface="Calibri"/>
                          <a:cs typeface="EucrosiaUPC" pitchFamily="18" charset="-34"/>
                        </a:rPr>
                        <a:t>๑</a:t>
                      </a:r>
                      <a:r>
                        <a:rPr lang="en-US" sz="1600" b="1" dirty="0" smtClean="0">
                          <a:latin typeface="EucrosiaUPC" pitchFamily="18" charset="-34"/>
                          <a:ea typeface="Calibri"/>
                          <a:cs typeface="EucrosiaUPC" pitchFamily="18" charset="-34"/>
                        </a:rPr>
                        <a:t>. </a:t>
                      </a:r>
                      <a:r>
                        <a:rPr lang="th-TH" sz="1600" b="1" dirty="0">
                          <a:latin typeface="EucrosiaUPC" pitchFamily="18" charset="-34"/>
                          <a:ea typeface="Calibri"/>
                          <a:cs typeface="EucrosiaUPC" pitchFamily="18" charset="-34"/>
                        </a:rPr>
                        <a:t>ชื่อโครงการ </a:t>
                      </a:r>
                      <a:r>
                        <a:rPr lang="th-TH" sz="1600" b="1" dirty="0" smtClean="0">
                          <a:latin typeface="EucrosiaUPC" pitchFamily="18" charset="-34"/>
                          <a:ea typeface="Calibri"/>
                          <a:cs typeface="EucrosiaUPC" pitchFamily="18" charset="-34"/>
                        </a:rPr>
                        <a:t>…………………………………………………………………………………………....................................................................................................………………</a:t>
                      </a:r>
                      <a:endParaRPr lang="en-US" sz="1600" b="1" dirty="0">
                        <a:latin typeface="EucrosiaUPC" pitchFamily="18" charset="-34"/>
                        <a:ea typeface="Calibri"/>
                        <a:cs typeface="EucrosiaUPC" pitchFamily="18" charset="-34"/>
                      </a:endParaRPr>
                    </a:p>
                    <a:p>
                      <a:pPr marR="889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EucrosiaUPC" pitchFamily="18" charset="-34"/>
                          <a:ea typeface="Calibri"/>
                          <a:cs typeface="EucrosiaUPC" pitchFamily="18" charset="-34"/>
                        </a:rPr>
                        <a:t>      /</a:t>
                      </a:r>
                      <a:r>
                        <a:rPr lang="th-TH" sz="1600" b="1" dirty="0">
                          <a:latin typeface="EucrosiaUPC" pitchFamily="18" charset="-34"/>
                          <a:ea typeface="Calibri"/>
                          <a:cs typeface="EucrosiaUPC" pitchFamily="18" charset="-34"/>
                        </a:rPr>
                        <a:t>หน่วยงานเจ้าของโครงการ</a:t>
                      </a:r>
                      <a:r>
                        <a:rPr lang="en-US" sz="1600" b="1" dirty="0">
                          <a:latin typeface="EucrosiaUPC" pitchFamily="18" charset="-34"/>
                          <a:ea typeface="Calibri"/>
                          <a:cs typeface="EucrosiaUPC" pitchFamily="18" charset="-34"/>
                        </a:rPr>
                        <a:t>.....................</a:t>
                      </a:r>
                      <a:r>
                        <a:rPr lang="en-US" sz="1600" b="1" dirty="0" smtClean="0">
                          <a:latin typeface="EucrosiaUPC" pitchFamily="18" charset="-34"/>
                          <a:ea typeface="Calibri"/>
                          <a:cs typeface="EucrosiaUPC" pitchFamily="18" charset="-34"/>
                        </a:rPr>
                        <a:t>.......................................................................................................................................................</a:t>
                      </a:r>
                      <a:endParaRPr lang="en-US" sz="1600" b="1" dirty="0">
                        <a:latin typeface="EucrosiaUPC" pitchFamily="18" charset="-34"/>
                        <a:ea typeface="Calibri"/>
                        <a:cs typeface="EucrosiaUPC" pitchFamily="18" charset="-34"/>
                      </a:endParaRPr>
                    </a:p>
                    <a:p>
                      <a:pPr marR="889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EucrosiaUPC" pitchFamily="18" charset="-34"/>
                          <a:ea typeface="Calibri"/>
                          <a:cs typeface="EucrosiaUPC" pitchFamily="18" charset="-34"/>
                        </a:rPr>
                        <a:t>  </a:t>
                      </a:r>
                      <a:r>
                        <a:rPr lang="th-TH" sz="1600" b="1" dirty="0" smtClean="0">
                          <a:latin typeface="EucrosiaUPC" pitchFamily="18" charset="-34"/>
                          <a:ea typeface="Calibri"/>
                          <a:cs typeface="EucrosiaUPC" pitchFamily="18" charset="-34"/>
                        </a:rPr>
                        <a:t>๒</a:t>
                      </a:r>
                      <a:r>
                        <a:rPr lang="en-US" sz="1600" b="1" dirty="0" smtClean="0">
                          <a:latin typeface="EucrosiaUPC" pitchFamily="18" charset="-34"/>
                          <a:ea typeface="Calibri"/>
                          <a:cs typeface="EucrosiaUPC" pitchFamily="18" charset="-34"/>
                        </a:rPr>
                        <a:t>. </a:t>
                      </a:r>
                      <a:r>
                        <a:rPr lang="th-TH" sz="1600" b="1" dirty="0">
                          <a:latin typeface="EucrosiaUPC" pitchFamily="18" charset="-34"/>
                          <a:ea typeface="Calibri"/>
                          <a:cs typeface="EucrosiaUPC" pitchFamily="18" charset="-34"/>
                        </a:rPr>
                        <a:t>วงเงินงบประมาณที่ได้รับจัดสรร</a:t>
                      </a:r>
                      <a:r>
                        <a:rPr lang="en-US" sz="1600" b="1" dirty="0">
                          <a:latin typeface="EucrosiaUPC" pitchFamily="18" charset="-34"/>
                          <a:ea typeface="Calibri"/>
                          <a:cs typeface="EucrosiaUPC" pitchFamily="18" charset="-34"/>
                        </a:rPr>
                        <a:t>.............</a:t>
                      </a:r>
                      <a:r>
                        <a:rPr lang="en-US" sz="1600" b="1" dirty="0" smtClean="0">
                          <a:latin typeface="EucrosiaUPC" pitchFamily="18" charset="-34"/>
                          <a:ea typeface="Calibri"/>
                          <a:cs typeface="EucrosiaUPC" pitchFamily="18" charset="-34"/>
                        </a:rPr>
                        <a:t>................................................................................................................................................. </a:t>
                      </a:r>
                      <a:r>
                        <a:rPr lang="th-TH" sz="1600" b="1" dirty="0">
                          <a:latin typeface="EucrosiaUPC" pitchFamily="18" charset="-34"/>
                          <a:ea typeface="Calibri"/>
                          <a:cs typeface="EucrosiaUPC" pitchFamily="18" charset="-34"/>
                        </a:rPr>
                        <a:t>บาท</a:t>
                      </a:r>
                      <a:endParaRPr lang="en-US" sz="1600" b="1" dirty="0">
                        <a:latin typeface="EucrosiaUPC" pitchFamily="18" charset="-34"/>
                        <a:ea typeface="Calibri"/>
                        <a:cs typeface="EucrosiaUPC" pitchFamily="18" charset="-34"/>
                      </a:endParaRPr>
                    </a:p>
                    <a:p>
                      <a:pPr marR="889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EucrosiaUPC" pitchFamily="18" charset="-34"/>
                          <a:ea typeface="Calibri"/>
                          <a:cs typeface="EucrosiaUPC" pitchFamily="18" charset="-34"/>
                        </a:rPr>
                        <a:t>  </a:t>
                      </a:r>
                      <a:r>
                        <a:rPr lang="th-TH" sz="1600" b="1" dirty="0" smtClean="0">
                          <a:latin typeface="EucrosiaUPC" pitchFamily="18" charset="-34"/>
                          <a:ea typeface="Calibri"/>
                          <a:cs typeface="EucrosiaUPC" pitchFamily="18" charset="-34"/>
                        </a:rPr>
                        <a:t>๓</a:t>
                      </a:r>
                      <a:r>
                        <a:rPr lang="en-US" sz="1600" b="1" dirty="0" smtClean="0">
                          <a:latin typeface="EucrosiaUPC" pitchFamily="18" charset="-34"/>
                          <a:ea typeface="Calibri"/>
                          <a:cs typeface="EucrosiaUPC" pitchFamily="18" charset="-34"/>
                        </a:rPr>
                        <a:t>. </a:t>
                      </a:r>
                      <a:r>
                        <a:rPr lang="th-TH" sz="1600" b="1" dirty="0">
                          <a:latin typeface="EucrosiaUPC" pitchFamily="18" charset="-34"/>
                          <a:ea typeface="Calibri"/>
                          <a:cs typeface="EucrosiaUPC" pitchFamily="18" charset="-34"/>
                        </a:rPr>
                        <a:t>ลักษณะงาน</a:t>
                      </a:r>
                      <a:endParaRPr lang="en-US" sz="1600" b="1" dirty="0">
                        <a:latin typeface="EucrosiaUPC" pitchFamily="18" charset="-34"/>
                        <a:ea typeface="Calibri"/>
                        <a:cs typeface="EucrosiaUPC" pitchFamily="18" charset="-34"/>
                      </a:endParaRPr>
                    </a:p>
                    <a:p>
                      <a:pPr marR="889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EucrosiaUPC" pitchFamily="18" charset="-34"/>
                          <a:ea typeface="Calibri"/>
                          <a:cs typeface="EucrosiaUPC" pitchFamily="18" charset="-34"/>
                        </a:rPr>
                        <a:t>       </a:t>
                      </a:r>
                      <a:r>
                        <a:rPr lang="th-TH" sz="1600" b="1" dirty="0">
                          <a:latin typeface="EucrosiaUPC" pitchFamily="18" charset="-34"/>
                          <a:ea typeface="Calibri"/>
                          <a:cs typeface="EucrosiaUPC" pitchFamily="18" charset="-34"/>
                        </a:rPr>
                        <a:t>โดยสังเขป</a:t>
                      </a:r>
                      <a:r>
                        <a:rPr lang="en-US" sz="1600" b="1" dirty="0">
                          <a:latin typeface="EucrosiaUPC" pitchFamily="18" charset="-34"/>
                          <a:ea typeface="Calibri"/>
                          <a:cs typeface="EucrosiaUPC" pitchFamily="18" charset="-34"/>
                        </a:rPr>
                        <a:t>.........................................................................</a:t>
                      </a:r>
                      <a:r>
                        <a:rPr lang="en-US" sz="1600" b="1" dirty="0" smtClean="0">
                          <a:latin typeface="EucrosiaUPC" pitchFamily="18" charset="-34"/>
                          <a:ea typeface="Calibri"/>
                          <a:cs typeface="EucrosiaUPC" pitchFamily="18" charset="-34"/>
                        </a:rPr>
                        <a:t>............................................................................................................................</a:t>
                      </a:r>
                      <a:endParaRPr lang="en-US" sz="1600" b="1" dirty="0">
                        <a:latin typeface="EucrosiaUPC" pitchFamily="18" charset="-34"/>
                        <a:ea typeface="Calibri"/>
                        <a:cs typeface="EucrosiaUPC" pitchFamily="18" charset="-34"/>
                      </a:endParaRPr>
                    </a:p>
                    <a:p>
                      <a:pPr marR="8890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3505" algn="l"/>
                        </a:tabLst>
                      </a:pPr>
                      <a:r>
                        <a:rPr lang="en-US" sz="1600" b="1" dirty="0">
                          <a:latin typeface="EucrosiaUPC" pitchFamily="18" charset="-34"/>
                          <a:ea typeface="Calibri"/>
                          <a:cs typeface="EucrosiaUPC" pitchFamily="18" charset="-34"/>
                        </a:rPr>
                        <a:t>        </a:t>
                      </a:r>
                      <a:r>
                        <a:rPr lang="en-US" sz="1600" b="1" dirty="0" smtClean="0">
                          <a:latin typeface="EucrosiaUPC" pitchFamily="18" charset="-34"/>
                          <a:ea typeface="Calibri"/>
                          <a:cs typeface="EucrosiaUPC" pitchFamily="18" charset="-34"/>
                        </a:rPr>
                        <a:t>....................................................................................................................................................................................................................</a:t>
                      </a:r>
                      <a:endParaRPr lang="en-US" sz="1600" b="1" dirty="0">
                        <a:latin typeface="EucrosiaUPC" pitchFamily="18" charset="-34"/>
                        <a:ea typeface="Calibri"/>
                        <a:cs typeface="EucrosiaUPC" pitchFamily="18" charset="-34"/>
                      </a:endParaRPr>
                    </a:p>
                    <a:p>
                      <a:pPr marR="8890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621655" algn="l"/>
                        </a:tabLst>
                      </a:pPr>
                      <a:r>
                        <a:rPr lang="en-US" sz="1600" b="1" dirty="0">
                          <a:latin typeface="EucrosiaUPC" pitchFamily="18" charset="-34"/>
                          <a:ea typeface="Calibri"/>
                          <a:cs typeface="EucrosiaUPC" pitchFamily="18" charset="-34"/>
                        </a:rPr>
                        <a:t>        </a:t>
                      </a:r>
                      <a:r>
                        <a:rPr lang="en-US" sz="1600" b="1" dirty="0" smtClean="0">
                          <a:latin typeface="EucrosiaUPC" pitchFamily="18" charset="-34"/>
                          <a:ea typeface="Calibri"/>
                          <a:cs typeface="EucrosiaUPC" pitchFamily="18" charset="-34"/>
                        </a:rPr>
                        <a:t>....................................................................................................................................................................................................................</a:t>
                      </a:r>
                      <a:endParaRPr lang="en-US" sz="1600" b="1" dirty="0">
                        <a:latin typeface="EucrosiaUPC" pitchFamily="18" charset="-34"/>
                        <a:ea typeface="Calibri"/>
                        <a:cs typeface="EucrosiaUPC" pitchFamily="18" charset="-34"/>
                      </a:endParaRPr>
                    </a:p>
                    <a:p>
                      <a:pPr marR="889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EucrosiaUPC" pitchFamily="18" charset="-34"/>
                          <a:ea typeface="Calibri"/>
                          <a:cs typeface="EucrosiaUPC" pitchFamily="18" charset="-34"/>
                        </a:rPr>
                        <a:t> </a:t>
                      </a:r>
                      <a:r>
                        <a:rPr lang="th-TH" sz="1600" b="1" dirty="0" smtClean="0">
                          <a:latin typeface="EucrosiaUPC" pitchFamily="18" charset="-34"/>
                          <a:ea typeface="Calibri"/>
                          <a:cs typeface="EucrosiaUPC" pitchFamily="18" charset="-34"/>
                        </a:rPr>
                        <a:t>๔</a:t>
                      </a:r>
                      <a:r>
                        <a:rPr lang="en-US" sz="1600" b="1" dirty="0" smtClean="0">
                          <a:latin typeface="EucrosiaUPC" pitchFamily="18" charset="-34"/>
                          <a:ea typeface="Calibri"/>
                          <a:cs typeface="EucrosiaUPC" pitchFamily="18" charset="-34"/>
                        </a:rPr>
                        <a:t>.  </a:t>
                      </a:r>
                      <a:r>
                        <a:rPr lang="th-TH" sz="1600" b="1" dirty="0">
                          <a:latin typeface="EucrosiaUPC" pitchFamily="18" charset="-34"/>
                          <a:ea typeface="Calibri"/>
                          <a:cs typeface="EucrosiaUPC" pitchFamily="18" charset="-34"/>
                        </a:rPr>
                        <a:t>ราคากลางคำนวณ ณ วันที่</a:t>
                      </a:r>
                      <a:r>
                        <a:rPr lang="en-US" sz="1600" b="1" dirty="0" smtClean="0">
                          <a:latin typeface="EucrosiaUPC" pitchFamily="18" charset="-34"/>
                          <a:ea typeface="Calibri"/>
                          <a:cs typeface="EucrosiaUPC" pitchFamily="18" charset="-34"/>
                        </a:rPr>
                        <a:t>................................................................</a:t>
                      </a:r>
                      <a:r>
                        <a:rPr lang="th-TH" sz="1600" b="1" dirty="0">
                          <a:latin typeface="EucrosiaUPC" pitchFamily="18" charset="-34"/>
                          <a:ea typeface="Calibri"/>
                          <a:cs typeface="EucrosiaUPC" pitchFamily="18" charset="-34"/>
                        </a:rPr>
                        <a:t>เป็นเงิน</a:t>
                      </a:r>
                      <a:r>
                        <a:rPr lang="en-US" sz="1600" b="1" dirty="0" smtClean="0">
                          <a:latin typeface="EucrosiaUPC" pitchFamily="18" charset="-34"/>
                          <a:ea typeface="Calibri"/>
                          <a:cs typeface="EucrosiaUPC" pitchFamily="18" charset="-34"/>
                        </a:rPr>
                        <a:t>..........................................................................................</a:t>
                      </a:r>
                      <a:r>
                        <a:rPr lang="th-TH" sz="1600" b="1" baseline="0" dirty="0" smtClean="0">
                          <a:latin typeface="EucrosiaUPC" pitchFamily="18" charset="-34"/>
                          <a:ea typeface="Calibri"/>
                          <a:cs typeface="EucrosiaUPC" pitchFamily="18" charset="-34"/>
                        </a:rPr>
                        <a:t> </a:t>
                      </a:r>
                      <a:r>
                        <a:rPr lang="th-TH" sz="1600" b="1" dirty="0" smtClean="0">
                          <a:latin typeface="EucrosiaUPC" pitchFamily="18" charset="-34"/>
                          <a:ea typeface="Calibri"/>
                          <a:cs typeface="EucrosiaUPC" pitchFamily="18" charset="-34"/>
                        </a:rPr>
                        <a:t>บาท</a:t>
                      </a:r>
                      <a:endParaRPr lang="en-US" sz="1600" b="1" dirty="0">
                        <a:latin typeface="EucrosiaUPC" pitchFamily="18" charset="-34"/>
                        <a:ea typeface="Calibri"/>
                        <a:cs typeface="EucrosiaUPC" pitchFamily="18" charset="-34"/>
                      </a:endParaRPr>
                    </a:p>
                    <a:p>
                      <a:pPr marR="889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EucrosiaUPC" pitchFamily="18" charset="-34"/>
                          <a:ea typeface="Calibri"/>
                          <a:cs typeface="EucrosiaUPC" pitchFamily="18" charset="-34"/>
                        </a:rPr>
                        <a:t> </a:t>
                      </a:r>
                      <a:r>
                        <a:rPr lang="th-TH" sz="1600" b="1" dirty="0" smtClean="0">
                          <a:latin typeface="EucrosiaUPC" pitchFamily="18" charset="-34"/>
                          <a:ea typeface="Calibri"/>
                          <a:cs typeface="EucrosiaUPC" pitchFamily="18" charset="-34"/>
                        </a:rPr>
                        <a:t>๕</a:t>
                      </a:r>
                      <a:r>
                        <a:rPr lang="en-US" sz="1600" b="1" dirty="0" smtClean="0">
                          <a:latin typeface="EucrosiaUPC" pitchFamily="18" charset="-34"/>
                          <a:ea typeface="Calibri"/>
                          <a:cs typeface="EucrosiaUPC" pitchFamily="18" charset="-34"/>
                        </a:rPr>
                        <a:t>.  </a:t>
                      </a:r>
                      <a:r>
                        <a:rPr lang="th-TH" sz="1600" b="1" dirty="0">
                          <a:latin typeface="EucrosiaUPC" pitchFamily="18" charset="-34"/>
                          <a:ea typeface="Calibri"/>
                          <a:cs typeface="EucrosiaUPC" pitchFamily="18" charset="-34"/>
                        </a:rPr>
                        <a:t>บัญชีประมาณการราคากลาง</a:t>
                      </a:r>
                      <a:endParaRPr lang="en-US" sz="1600" b="1" dirty="0">
                        <a:latin typeface="EucrosiaUPC" pitchFamily="18" charset="-34"/>
                        <a:ea typeface="Calibri"/>
                        <a:cs typeface="EucrosiaUPC" pitchFamily="18" charset="-34"/>
                      </a:endParaRPr>
                    </a:p>
                    <a:p>
                      <a:pPr marR="8890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3505" algn="l"/>
                        </a:tabLst>
                      </a:pPr>
                      <a:r>
                        <a:rPr lang="en-US" sz="1600" b="1" dirty="0">
                          <a:latin typeface="EucrosiaUPC" pitchFamily="18" charset="-34"/>
                          <a:ea typeface="Calibri"/>
                          <a:cs typeface="EucrosiaUPC" pitchFamily="18" charset="-34"/>
                        </a:rPr>
                        <a:t>        </a:t>
                      </a:r>
                      <a:r>
                        <a:rPr lang="th-TH" sz="1600" b="1" dirty="0" smtClean="0">
                          <a:latin typeface="EucrosiaUPC" pitchFamily="18" charset="-34"/>
                          <a:ea typeface="Calibri"/>
                          <a:cs typeface="EucrosiaUPC" pitchFamily="18" charset="-34"/>
                        </a:rPr>
                        <a:t>๕</a:t>
                      </a:r>
                      <a:r>
                        <a:rPr lang="en-US" sz="1600" b="1" dirty="0" smtClean="0">
                          <a:latin typeface="EucrosiaUPC" pitchFamily="18" charset="-34"/>
                          <a:ea typeface="Calibri"/>
                          <a:cs typeface="EucrosiaUPC" pitchFamily="18" charset="-34"/>
                        </a:rPr>
                        <a:t>.</a:t>
                      </a:r>
                      <a:r>
                        <a:rPr lang="th-TH" sz="1600" b="1" dirty="0" smtClean="0">
                          <a:latin typeface="EucrosiaUPC" pitchFamily="18" charset="-34"/>
                          <a:ea typeface="Calibri"/>
                          <a:cs typeface="EucrosiaUPC" pitchFamily="18" charset="-34"/>
                        </a:rPr>
                        <a:t>๑</a:t>
                      </a:r>
                      <a:r>
                        <a:rPr lang="en-US" sz="1600" b="1" dirty="0" smtClean="0">
                          <a:latin typeface="EucrosiaUPC" pitchFamily="18" charset="-34"/>
                          <a:ea typeface="Calibri"/>
                          <a:cs typeface="EucrosiaUPC" pitchFamily="18" charset="-34"/>
                        </a:rPr>
                        <a:t>  ...........................................................................................................................................................................................................</a:t>
                      </a:r>
                      <a:endParaRPr lang="en-US" sz="1600" b="1" dirty="0">
                        <a:latin typeface="EucrosiaUPC" pitchFamily="18" charset="-34"/>
                        <a:ea typeface="Calibri"/>
                        <a:cs typeface="EucrosiaUPC" pitchFamily="18" charset="-34"/>
                      </a:endParaRPr>
                    </a:p>
                    <a:p>
                      <a:pPr marR="8890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621655" algn="l"/>
                        </a:tabLst>
                      </a:pPr>
                      <a:r>
                        <a:rPr lang="en-US" sz="1600" b="1" dirty="0">
                          <a:latin typeface="EucrosiaUPC" pitchFamily="18" charset="-34"/>
                          <a:ea typeface="Calibri"/>
                          <a:cs typeface="EucrosiaUPC" pitchFamily="18" charset="-34"/>
                        </a:rPr>
                        <a:t>        </a:t>
                      </a:r>
                      <a:r>
                        <a:rPr lang="th-TH" sz="1600" b="1" dirty="0" smtClean="0">
                          <a:latin typeface="EucrosiaUPC" pitchFamily="18" charset="-34"/>
                          <a:ea typeface="Calibri"/>
                          <a:cs typeface="EucrosiaUPC" pitchFamily="18" charset="-34"/>
                        </a:rPr>
                        <a:t>๕</a:t>
                      </a:r>
                      <a:r>
                        <a:rPr lang="en-US" sz="1600" b="1" dirty="0" smtClean="0">
                          <a:latin typeface="EucrosiaUPC" pitchFamily="18" charset="-34"/>
                          <a:ea typeface="Calibri"/>
                          <a:cs typeface="EucrosiaUPC" pitchFamily="18" charset="-34"/>
                        </a:rPr>
                        <a:t>.</a:t>
                      </a:r>
                      <a:r>
                        <a:rPr lang="th-TH" sz="1600" b="1" dirty="0" smtClean="0">
                          <a:latin typeface="EucrosiaUPC" pitchFamily="18" charset="-34"/>
                          <a:ea typeface="Calibri"/>
                          <a:cs typeface="EucrosiaUPC" pitchFamily="18" charset="-34"/>
                        </a:rPr>
                        <a:t>๒</a:t>
                      </a:r>
                      <a:r>
                        <a:rPr lang="en-US" sz="1600" b="1" dirty="0" smtClean="0">
                          <a:latin typeface="EucrosiaUPC" pitchFamily="18" charset="-34"/>
                          <a:ea typeface="Calibri"/>
                          <a:cs typeface="EucrosiaUPC" pitchFamily="18" charset="-34"/>
                        </a:rPr>
                        <a:t>  ...........................................................................................................................................................................................................</a:t>
                      </a:r>
                      <a:endParaRPr lang="en-US" sz="1600" b="1" dirty="0">
                        <a:latin typeface="EucrosiaUPC" pitchFamily="18" charset="-34"/>
                        <a:ea typeface="Calibri"/>
                        <a:cs typeface="EucrosiaUPC" pitchFamily="18" charset="-34"/>
                      </a:endParaRPr>
                    </a:p>
                    <a:p>
                      <a:pPr marR="889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b="1" dirty="0" smtClean="0">
                          <a:latin typeface="EucrosiaUPC" pitchFamily="18" charset="-34"/>
                          <a:ea typeface="Calibri"/>
                          <a:cs typeface="EucrosiaUPC" pitchFamily="18" charset="-34"/>
                        </a:rPr>
                        <a:t>๖</a:t>
                      </a:r>
                      <a:r>
                        <a:rPr lang="en-US" sz="1600" b="1" dirty="0" smtClean="0">
                          <a:latin typeface="EucrosiaUPC" pitchFamily="18" charset="-34"/>
                          <a:ea typeface="Calibri"/>
                          <a:cs typeface="EucrosiaUPC" pitchFamily="18" charset="-34"/>
                        </a:rPr>
                        <a:t>. </a:t>
                      </a:r>
                      <a:r>
                        <a:rPr lang="th-TH" sz="1600" b="1" dirty="0">
                          <a:latin typeface="EucrosiaUPC" pitchFamily="18" charset="-34"/>
                          <a:ea typeface="Calibri"/>
                          <a:cs typeface="EucrosiaUPC" pitchFamily="18" charset="-34"/>
                        </a:rPr>
                        <a:t>รายชื่อคณะกรรมการกำหนดราคากลาง</a:t>
                      </a:r>
                      <a:endParaRPr lang="en-US" sz="1600" b="1" dirty="0">
                        <a:latin typeface="EucrosiaUPC" pitchFamily="18" charset="-34"/>
                        <a:ea typeface="Calibri"/>
                        <a:cs typeface="EucrosiaUPC" pitchFamily="18" charset="-34"/>
                      </a:endParaRPr>
                    </a:p>
                    <a:p>
                      <a:pPr marR="8890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3505" algn="l"/>
                        </a:tabLst>
                      </a:pPr>
                      <a:r>
                        <a:rPr lang="en-US" sz="1600" b="1" dirty="0">
                          <a:latin typeface="EucrosiaUPC" pitchFamily="18" charset="-34"/>
                          <a:ea typeface="Calibri"/>
                          <a:cs typeface="EucrosiaUPC" pitchFamily="18" charset="-34"/>
                        </a:rPr>
                        <a:t>       </a:t>
                      </a:r>
                      <a:r>
                        <a:rPr lang="th-TH" sz="1600" b="1" dirty="0" smtClean="0">
                          <a:latin typeface="EucrosiaUPC" pitchFamily="18" charset="-34"/>
                          <a:ea typeface="Calibri"/>
                          <a:cs typeface="EucrosiaUPC" pitchFamily="18" charset="-34"/>
                        </a:rPr>
                        <a:t>๖</a:t>
                      </a:r>
                      <a:r>
                        <a:rPr lang="en-US" sz="1600" b="1" dirty="0" smtClean="0">
                          <a:latin typeface="EucrosiaUPC" pitchFamily="18" charset="-34"/>
                          <a:ea typeface="Calibri"/>
                          <a:cs typeface="EucrosiaUPC" pitchFamily="18" charset="-34"/>
                        </a:rPr>
                        <a:t>.</a:t>
                      </a:r>
                      <a:r>
                        <a:rPr lang="th-TH" sz="1600" b="1" dirty="0" smtClean="0">
                          <a:latin typeface="EucrosiaUPC" pitchFamily="18" charset="-34"/>
                          <a:ea typeface="Calibri"/>
                          <a:cs typeface="EucrosiaUPC" pitchFamily="18" charset="-34"/>
                        </a:rPr>
                        <a:t>๑</a:t>
                      </a:r>
                      <a:r>
                        <a:rPr lang="en-US" sz="1600" b="1" dirty="0" smtClean="0">
                          <a:latin typeface="EucrosiaUPC" pitchFamily="18" charset="-34"/>
                          <a:ea typeface="Calibri"/>
                          <a:cs typeface="EucrosiaUPC" pitchFamily="18" charset="-34"/>
                        </a:rPr>
                        <a:t>  ............................................................................................................................................................................................................</a:t>
                      </a:r>
                      <a:endParaRPr lang="en-US" sz="1600" b="1" dirty="0">
                        <a:latin typeface="EucrosiaUPC" pitchFamily="18" charset="-34"/>
                        <a:ea typeface="Calibri"/>
                        <a:cs typeface="EucrosiaUPC" pitchFamily="18" charset="-34"/>
                      </a:endParaRPr>
                    </a:p>
                    <a:p>
                      <a:pPr marR="8890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621655" algn="l"/>
                        </a:tabLst>
                      </a:pPr>
                      <a:r>
                        <a:rPr lang="en-US" sz="1600" b="1" dirty="0">
                          <a:latin typeface="EucrosiaUPC" pitchFamily="18" charset="-34"/>
                          <a:ea typeface="Calibri"/>
                          <a:cs typeface="EucrosiaUPC" pitchFamily="18" charset="-34"/>
                        </a:rPr>
                        <a:t>       </a:t>
                      </a:r>
                      <a:r>
                        <a:rPr lang="th-TH" sz="1600" b="1" dirty="0" smtClean="0">
                          <a:latin typeface="EucrosiaUPC" pitchFamily="18" charset="-34"/>
                          <a:ea typeface="Calibri"/>
                          <a:cs typeface="EucrosiaUPC" pitchFamily="18" charset="-34"/>
                        </a:rPr>
                        <a:t>๖</a:t>
                      </a:r>
                      <a:r>
                        <a:rPr lang="en-US" sz="1600" b="1" dirty="0" smtClean="0">
                          <a:latin typeface="EucrosiaUPC" pitchFamily="18" charset="-34"/>
                          <a:ea typeface="Calibri"/>
                          <a:cs typeface="EucrosiaUPC" pitchFamily="18" charset="-34"/>
                        </a:rPr>
                        <a:t>.</a:t>
                      </a:r>
                      <a:r>
                        <a:rPr lang="th-TH" sz="1600" b="1" dirty="0" smtClean="0">
                          <a:latin typeface="EucrosiaUPC" pitchFamily="18" charset="-34"/>
                          <a:ea typeface="Calibri"/>
                          <a:cs typeface="EucrosiaUPC" pitchFamily="18" charset="-34"/>
                        </a:rPr>
                        <a:t>๒</a:t>
                      </a:r>
                      <a:r>
                        <a:rPr lang="en-US" sz="1600" b="1" dirty="0" smtClean="0">
                          <a:latin typeface="EucrosiaUPC" pitchFamily="18" charset="-34"/>
                          <a:ea typeface="Calibri"/>
                          <a:cs typeface="EucrosiaUPC" pitchFamily="18" charset="-34"/>
                        </a:rPr>
                        <a:t>  ............................................................................................................................................................................................................</a:t>
                      </a:r>
                      <a:endParaRPr lang="en-US" sz="1600" b="1" dirty="0">
                        <a:latin typeface="EucrosiaUPC" pitchFamily="18" charset="-34"/>
                        <a:ea typeface="Calibri"/>
                        <a:cs typeface="EucrosiaUPC" pitchFamily="18" charset="-34"/>
                      </a:endParaRPr>
                    </a:p>
                    <a:p>
                      <a:pPr marR="889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EucrosiaUPC" pitchFamily="18" charset="-34"/>
                          <a:ea typeface="Calibri"/>
                          <a:cs typeface="EucrosiaUPC" pitchFamily="18" charset="-34"/>
                        </a:rPr>
                        <a:t>       </a:t>
                      </a:r>
                      <a:r>
                        <a:rPr lang="th-TH" sz="1600" b="1" dirty="0" smtClean="0">
                          <a:latin typeface="EucrosiaUPC" pitchFamily="18" charset="-34"/>
                          <a:ea typeface="Calibri"/>
                          <a:cs typeface="EucrosiaUPC" pitchFamily="18" charset="-34"/>
                        </a:rPr>
                        <a:t>๖</a:t>
                      </a:r>
                      <a:r>
                        <a:rPr lang="en-US" sz="1600" b="1" dirty="0" smtClean="0">
                          <a:latin typeface="EucrosiaUPC" pitchFamily="18" charset="-34"/>
                          <a:ea typeface="Calibri"/>
                          <a:cs typeface="EucrosiaUPC" pitchFamily="18" charset="-34"/>
                        </a:rPr>
                        <a:t>.</a:t>
                      </a:r>
                      <a:r>
                        <a:rPr lang="th-TH" sz="1600" b="1" dirty="0" smtClean="0">
                          <a:latin typeface="EucrosiaUPC" pitchFamily="18" charset="-34"/>
                          <a:ea typeface="Calibri"/>
                          <a:cs typeface="EucrosiaUPC" pitchFamily="18" charset="-34"/>
                        </a:rPr>
                        <a:t>๓</a:t>
                      </a:r>
                      <a:r>
                        <a:rPr lang="en-US" sz="1600" b="1" dirty="0" smtClean="0">
                          <a:latin typeface="EucrosiaUPC" pitchFamily="18" charset="-34"/>
                          <a:ea typeface="Calibri"/>
                          <a:cs typeface="EucrosiaUPC" pitchFamily="18" charset="-34"/>
                        </a:rPr>
                        <a:t>  ............................................................................................................................................................................................................</a:t>
                      </a:r>
                      <a:endParaRPr lang="en-US" sz="1600" b="1" dirty="0">
                        <a:latin typeface="EucrosiaUPC" pitchFamily="18" charset="-34"/>
                        <a:ea typeface="Calibri"/>
                        <a:cs typeface="EucrosiaUPC" pitchFamily="18" charset="-34"/>
                      </a:endParaRPr>
                    </a:p>
                  </a:txBody>
                  <a:tcPr marL="24541" marR="2454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8" name="ชื่อเรื่อง 1"/>
          <p:cNvSpPr txBox="1">
            <a:spLocks/>
          </p:cNvSpPr>
          <p:nvPr/>
        </p:nvSpPr>
        <p:spPr>
          <a:xfrm>
            <a:off x="7239000" y="0"/>
            <a:ext cx="1805006" cy="533400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ctr" anchorCtr="0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j-lt"/>
                <a:ea typeface="+mj-ea"/>
                <a:cs typeface="FreesiaUPC" pitchFamily="34" charset="-34"/>
              </a:rPr>
              <a:t>ตาราง </a:t>
            </a:r>
            <a:r>
              <a:rPr kumimoji="0" lang="th-TH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j-lt"/>
                <a:ea typeface="+mj-ea"/>
                <a:cs typeface="FreesiaUPC" pitchFamily="34" charset="-34"/>
              </a:rPr>
              <a:t>ปปช.</a:t>
            </a:r>
            <a:r>
              <a:rPr kumimoji="0" lang="th-TH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j-lt"/>
                <a:ea typeface="+mj-ea"/>
                <a:cs typeface="FreesiaUPC" pitchFamily="34" charset="-34"/>
              </a:rPr>
              <a:t> ๐๑</a:t>
            </a:r>
            <a:endParaRPr kumimoji="0" lang="th-TH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uLnTx/>
              <a:uFillTx/>
              <a:latin typeface="+mj-lt"/>
              <a:ea typeface="+mj-ea"/>
              <a:cs typeface="FreesiaUPC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39000" y="0"/>
            <a:ext cx="1805006" cy="533400"/>
          </a:xfrm>
        </p:spPr>
        <p:txBody>
          <a:bodyPr anchor="ctr" anchorCtr="0">
            <a:normAutofit/>
          </a:bodyPr>
          <a:lstStyle/>
          <a:p>
            <a:pPr algn="r"/>
            <a:r>
              <a:rPr lang="th-TH" sz="2000" b="1" dirty="0" smtClean="0">
                <a:solidFill>
                  <a:schemeClr val="tx1"/>
                </a:solidFill>
                <a:cs typeface="FreesiaUPC" pitchFamily="34" charset="-34"/>
              </a:rPr>
              <a:t>ตาราง </a:t>
            </a:r>
            <a:r>
              <a:rPr lang="th-TH" sz="2000" b="1" dirty="0" err="1" smtClean="0">
                <a:solidFill>
                  <a:schemeClr val="tx1"/>
                </a:solidFill>
                <a:cs typeface="FreesiaUPC" pitchFamily="34" charset="-34"/>
              </a:rPr>
              <a:t>ปปช.</a:t>
            </a:r>
            <a:r>
              <a:rPr lang="th-TH" sz="2000" b="1" dirty="0" smtClean="0">
                <a:solidFill>
                  <a:schemeClr val="tx1"/>
                </a:solidFill>
                <a:cs typeface="FreesiaUPC" pitchFamily="34" charset="-34"/>
              </a:rPr>
              <a:t> ๐๒</a:t>
            </a:r>
            <a:endParaRPr lang="th-TH" sz="2000" b="1" dirty="0">
              <a:solidFill>
                <a:schemeClr val="tx1"/>
              </a:solidFill>
              <a:cs typeface="FreesiaUPC" pitchFamily="34" charset="-34"/>
            </a:endParaRP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1071538" y="404664"/>
            <a:ext cx="6858048" cy="1054724"/>
          </a:xfrm>
        </p:spPr>
        <p:txBody>
          <a:bodyPr>
            <a:normAutofit/>
          </a:bodyPr>
          <a:lstStyle/>
          <a:p>
            <a:pPr algn="ctr">
              <a:lnSpc>
                <a:spcPts val="2800"/>
              </a:lnSpc>
              <a:spcBef>
                <a:spcPts val="0"/>
              </a:spcBef>
              <a:buNone/>
            </a:pPr>
            <a:r>
              <a:rPr lang="th-TH" sz="2800" b="1" dirty="0" smtClean="0">
                <a:solidFill>
                  <a:srgbClr val="0000FF"/>
                </a:solidFill>
                <a:cs typeface="FreesiaUPC" pitchFamily="34" charset="-34"/>
              </a:rPr>
              <a:t>ตารางแสดงวงเงินงบประมาณที่ได้รับและรายละเอียด</a:t>
            </a:r>
          </a:p>
          <a:p>
            <a:pPr algn="ctr">
              <a:lnSpc>
                <a:spcPts val="2800"/>
              </a:lnSpc>
              <a:spcBef>
                <a:spcPts val="0"/>
              </a:spcBef>
              <a:buNone/>
            </a:pPr>
            <a:r>
              <a:rPr lang="th-TH" sz="2800" b="1" dirty="0" smtClean="0">
                <a:solidFill>
                  <a:srgbClr val="0000FF"/>
                </a:solidFill>
                <a:cs typeface="FreesiaUPC" pitchFamily="34" charset="-34"/>
              </a:rPr>
              <a:t>ค่าใช้จ่ายในการจ้างควบคุมงาน</a:t>
            </a:r>
          </a:p>
          <a:p>
            <a:endParaRPr lang="th-TH" sz="2800" dirty="0">
              <a:solidFill>
                <a:srgbClr val="0000FF"/>
              </a:solidFill>
            </a:endParaRPr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 bwMode="auto">
          <a:xfrm>
            <a:off x="8613775" y="6387438"/>
            <a:ext cx="457200" cy="476250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E439508B-2202-485A-848E-8DDBE1181BD8}" type="slidenum">
              <a:rPr lang="en-US">
                <a:solidFill>
                  <a:schemeClr val="tx1"/>
                </a:solidFill>
              </a:rPr>
              <a:pPr>
                <a:defRPr/>
              </a:pPr>
              <a:t>62</a:t>
            </a:fld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5" name="ตาราง 4"/>
          <p:cNvGraphicFramePr>
            <a:graphicFrameLocks noGrp="1"/>
          </p:cNvGraphicFramePr>
          <p:nvPr/>
        </p:nvGraphicFramePr>
        <p:xfrm>
          <a:off x="428596" y="1206000"/>
          <a:ext cx="8501122" cy="5429288"/>
        </p:xfrm>
        <a:graphic>
          <a:graphicData uri="http://schemas.openxmlformats.org/drawingml/2006/table">
            <a:tbl>
              <a:tblPr/>
              <a:tblGrid>
                <a:gridCol w="8501122"/>
              </a:tblGrid>
              <a:tr h="5429288">
                <a:tc>
                  <a:txBody>
                    <a:bodyPr/>
                    <a:lstStyle/>
                    <a:p>
                      <a:pPr marL="90170" marR="889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 b="1" dirty="0">
                        <a:latin typeface="EucrosiaUPC" pitchFamily="18" charset="-34"/>
                        <a:ea typeface="Calibri"/>
                        <a:cs typeface="EucrosiaUPC" pitchFamily="18" charset="-34"/>
                      </a:endParaRPr>
                    </a:p>
                    <a:p>
                      <a:pPr marL="90170" marR="889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b="1" dirty="0" smtClean="0">
                          <a:latin typeface="EucrosiaUPC" pitchFamily="18" charset="-34"/>
                          <a:ea typeface="Calibri"/>
                          <a:cs typeface="EucrosiaUPC" pitchFamily="18" charset="-34"/>
                        </a:rPr>
                        <a:t>๑</a:t>
                      </a:r>
                      <a:r>
                        <a:rPr lang="en-US" sz="1600" b="1" dirty="0" smtClean="0">
                          <a:latin typeface="EucrosiaUPC" pitchFamily="18" charset="-34"/>
                          <a:ea typeface="Calibri"/>
                          <a:cs typeface="EucrosiaUPC" pitchFamily="18" charset="-34"/>
                        </a:rPr>
                        <a:t>. </a:t>
                      </a:r>
                      <a:r>
                        <a:rPr lang="th-TH" sz="1600" b="1" dirty="0">
                          <a:latin typeface="EucrosiaUPC" pitchFamily="18" charset="-34"/>
                          <a:ea typeface="Calibri"/>
                          <a:cs typeface="EucrosiaUPC" pitchFamily="18" charset="-34"/>
                        </a:rPr>
                        <a:t>ชื่อโครงการ </a:t>
                      </a:r>
                      <a:r>
                        <a:rPr lang="th-TH" sz="1600" b="1" dirty="0" smtClean="0">
                          <a:latin typeface="EucrosiaUPC" pitchFamily="18" charset="-34"/>
                          <a:ea typeface="Calibri"/>
                          <a:cs typeface="EucrosiaUPC" pitchFamily="18" charset="-34"/>
                        </a:rPr>
                        <a:t>………………………………………………………………………………………….............................…………...................................................…………</a:t>
                      </a:r>
                      <a:r>
                        <a:rPr lang="en-US" sz="1600" b="1" dirty="0">
                          <a:latin typeface="EucrosiaUPC" pitchFamily="18" charset="-34"/>
                          <a:ea typeface="Calibri"/>
                          <a:cs typeface="EucrosiaUPC" pitchFamily="18" charset="-34"/>
                        </a:rPr>
                        <a:t>.……………..</a:t>
                      </a:r>
                    </a:p>
                    <a:p>
                      <a:pPr marR="889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EucrosiaUPC" pitchFamily="18" charset="-34"/>
                          <a:ea typeface="Calibri"/>
                          <a:cs typeface="EucrosiaUPC" pitchFamily="18" charset="-34"/>
                        </a:rPr>
                        <a:t>      /</a:t>
                      </a:r>
                      <a:r>
                        <a:rPr lang="th-TH" sz="1600" b="1" dirty="0">
                          <a:latin typeface="EucrosiaUPC" pitchFamily="18" charset="-34"/>
                          <a:ea typeface="Calibri"/>
                          <a:cs typeface="EucrosiaUPC" pitchFamily="18" charset="-34"/>
                        </a:rPr>
                        <a:t>หน่วยงานเจ้าของโครงการ</a:t>
                      </a:r>
                      <a:r>
                        <a:rPr lang="en-US" sz="1600" b="1" dirty="0">
                          <a:latin typeface="EucrosiaUPC" pitchFamily="18" charset="-34"/>
                          <a:ea typeface="Calibri"/>
                          <a:cs typeface="EucrosiaUPC" pitchFamily="18" charset="-34"/>
                        </a:rPr>
                        <a:t>.........................</a:t>
                      </a:r>
                      <a:r>
                        <a:rPr lang="en-US" sz="1600" b="1" dirty="0" smtClean="0">
                          <a:latin typeface="EucrosiaUPC" pitchFamily="18" charset="-34"/>
                          <a:ea typeface="Calibri"/>
                          <a:cs typeface="EucrosiaUPC" pitchFamily="18" charset="-34"/>
                        </a:rPr>
                        <a:t>..................................................................................................................................................</a:t>
                      </a:r>
                      <a:endParaRPr lang="en-US" sz="1600" b="1" dirty="0">
                        <a:latin typeface="EucrosiaUPC" pitchFamily="18" charset="-34"/>
                        <a:ea typeface="Calibri"/>
                        <a:cs typeface="EucrosiaUPC" pitchFamily="18" charset="-34"/>
                      </a:endParaRPr>
                    </a:p>
                    <a:p>
                      <a:pPr marR="889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EucrosiaUPC" pitchFamily="18" charset="-34"/>
                          <a:ea typeface="Calibri"/>
                          <a:cs typeface="EucrosiaUPC" pitchFamily="18" charset="-34"/>
                        </a:rPr>
                        <a:t>  </a:t>
                      </a:r>
                      <a:r>
                        <a:rPr lang="th-TH" sz="1600" b="1" dirty="0" smtClean="0">
                          <a:latin typeface="EucrosiaUPC" pitchFamily="18" charset="-34"/>
                          <a:ea typeface="Calibri"/>
                          <a:cs typeface="EucrosiaUPC" pitchFamily="18" charset="-34"/>
                        </a:rPr>
                        <a:t>๒</a:t>
                      </a:r>
                      <a:r>
                        <a:rPr lang="en-US" sz="1600" b="1" dirty="0" smtClean="0">
                          <a:latin typeface="EucrosiaUPC" pitchFamily="18" charset="-34"/>
                          <a:ea typeface="Calibri"/>
                          <a:cs typeface="EucrosiaUPC" pitchFamily="18" charset="-34"/>
                        </a:rPr>
                        <a:t>. </a:t>
                      </a:r>
                      <a:r>
                        <a:rPr lang="th-TH" sz="1600" b="1" dirty="0">
                          <a:latin typeface="EucrosiaUPC" pitchFamily="18" charset="-34"/>
                          <a:ea typeface="Calibri"/>
                          <a:cs typeface="EucrosiaUPC" pitchFamily="18" charset="-34"/>
                        </a:rPr>
                        <a:t>วงเงินงบประมาณที่ได้รับ</a:t>
                      </a:r>
                      <a:r>
                        <a:rPr lang="en-US" sz="1600" b="1" dirty="0" smtClean="0">
                          <a:latin typeface="EucrosiaUPC" pitchFamily="18" charset="-34"/>
                          <a:ea typeface="Calibri"/>
                          <a:cs typeface="EucrosiaUPC" pitchFamily="18" charset="-34"/>
                        </a:rPr>
                        <a:t>....................................................................................................................................................................... </a:t>
                      </a:r>
                      <a:r>
                        <a:rPr lang="th-TH" sz="1600" b="1" dirty="0">
                          <a:latin typeface="EucrosiaUPC" pitchFamily="18" charset="-34"/>
                          <a:ea typeface="Calibri"/>
                          <a:cs typeface="EucrosiaUPC" pitchFamily="18" charset="-34"/>
                        </a:rPr>
                        <a:t>บาท</a:t>
                      </a:r>
                      <a:endParaRPr lang="en-US" sz="1600" b="1" dirty="0">
                        <a:latin typeface="EucrosiaUPC" pitchFamily="18" charset="-34"/>
                        <a:ea typeface="Calibri"/>
                        <a:cs typeface="EucrosiaUPC" pitchFamily="18" charset="-34"/>
                      </a:endParaRPr>
                    </a:p>
                    <a:p>
                      <a:pPr marR="889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EucrosiaUPC" pitchFamily="18" charset="-34"/>
                          <a:ea typeface="Calibri"/>
                          <a:cs typeface="EucrosiaUPC" pitchFamily="18" charset="-34"/>
                        </a:rPr>
                        <a:t>  </a:t>
                      </a:r>
                      <a:r>
                        <a:rPr lang="th-TH" sz="1600" b="1" dirty="0" smtClean="0">
                          <a:latin typeface="EucrosiaUPC" pitchFamily="18" charset="-34"/>
                          <a:ea typeface="Calibri"/>
                          <a:cs typeface="EucrosiaUPC" pitchFamily="18" charset="-34"/>
                        </a:rPr>
                        <a:t>๓</a:t>
                      </a:r>
                      <a:r>
                        <a:rPr lang="en-US" sz="1600" b="1" dirty="0" smtClean="0">
                          <a:latin typeface="EucrosiaUPC" pitchFamily="18" charset="-34"/>
                          <a:ea typeface="Calibri"/>
                          <a:cs typeface="EucrosiaUPC" pitchFamily="18" charset="-34"/>
                        </a:rPr>
                        <a:t>. </a:t>
                      </a:r>
                      <a:r>
                        <a:rPr lang="th-TH" sz="1600" b="1" dirty="0">
                          <a:latin typeface="EucrosiaUPC" pitchFamily="18" charset="-34"/>
                          <a:ea typeface="Calibri"/>
                          <a:cs typeface="EucrosiaUPC" pitchFamily="18" charset="-34"/>
                        </a:rPr>
                        <a:t>วันที่กำหนดราคา</a:t>
                      </a:r>
                      <a:r>
                        <a:rPr lang="th-TH" sz="1600" b="1" dirty="0" smtClean="0">
                          <a:latin typeface="EucrosiaUPC" pitchFamily="18" charset="-34"/>
                          <a:ea typeface="Calibri"/>
                          <a:cs typeface="EucrosiaUPC" pitchFamily="18" charset="-34"/>
                        </a:rPr>
                        <a:t>กลาง</a:t>
                      </a:r>
                      <a:r>
                        <a:rPr lang="en-US" sz="1600" b="1" dirty="0" smtClean="0">
                          <a:latin typeface="EucrosiaUPC" pitchFamily="18" charset="-34"/>
                          <a:ea typeface="Calibri"/>
                          <a:cs typeface="EucrosiaUPC" pitchFamily="18" charset="-34"/>
                        </a:rPr>
                        <a:t> (</a:t>
                      </a:r>
                      <a:r>
                        <a:rPr lang="th-TH" sz="1600" b="1" dirty="0">
                          <a:latin typeface="EucrosiaUPC" pitchFamily="18" charset="-34"/>
                          <a:ea typeface="Calibri"/>
                          <a:cs typeface="EucrosiaUPC" pitchFamily="18" charset="-34"/>
                        </a:rPr>
                        <a:t>ราคาอ้างอิง</a:t>
                      </a:r>
                      <a:r>
                        <a:rPr lang="en-US" sz="1600" b="1" dirty="0" smtClean="0">
                          <a:latin typeface="EucrosiaUPC" pitchFamily="18" charset="-34"/>
                          <a:ea typeface="Calibri"/>
                          <a:cs typeface="EucrosiaUPC" pitchFamily="18" charset="-34"/>
                        </a:rPr>
                        <a:t>)...........................................................................................................................................................</a:t>
                      </a:r>
                      <a:endParaRPr lang="en-US" sz="1600" b="1" dirty="0">
                        <a:latin typeface="EucrosiaUPC" pitchFamily="18" charset="-34"/>
                        <a:ea typeface="Calibri"/>
                        <a:cs typeface="EucrosiaUPC" pitchFamily="18" charset="-34"/>
                      </a:endParaRPr>
                    </a:p>
                    <a:p>
                      <a:pPr marR="889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EucrosiaUPC" pitchFamily="18" charset="-34"/>
                          <a:ea typeface="Calibri"/>
                          <a:cs typeface="EucrosiaUPC" pitchFamily="18" charset="-34"/>
                        </a:rPr>
                        <a:t>       </a:t>
                      </a:r>
                      <a:r>
                        <a:rPr lang="th-TH" sz="1600" b="1" dirty="0">
                          <a:latin typeface="EucrosiaUPC" pitchFamily="18" charset="-34"/>
                          <a:ea typeface="Calibri"/>
                          <a:cs typeface="EucrosiaUPC" pitchFamily="18" charset="-34"/>
                        </a:rPr>
                        <a:t>เป็นเงิน</a:t>
                      </a:r>
                      <a:r>
                        <a:rPr lang="en-US" sz="1600" b="1" dirty="0">
                          <a:latin typeface="EucrosiaUPC" pitchFamily="18" charset="-34"/>
                          <a:ea typeface="Calibri"/>
                          <a:cs typeface="EucrosiaUPC" pitchFamily="18" charset="-34"/>
                        </a:rPr>
                        <a:t>.......................................................</a:t>
                      </a:r>
                      <a:r>
                        <a:rPr lang="en-US" sz="1600" b="1" dirty="0" smtClean="0">
                          <a:latin typeface="EucrosiaUPC" pitchFamily="18" charset="-34"/>
                          <a:ea typeface="Calibri"/>
                          <a:cs typeface="EucrosiaUPC" pitchFamily="18" charset="-34"/>
                        </a:rPr>
                        <a:t>......................................................................................................................</a:t>
                      </a:r>
                      <a:r>
                        <a:rPr lang="th-TH" sz="1600" b="1" dirty="0" smtClean="0">
                          <a:latin typeface="EucrosiaUPC" pitchFamily="18" charset="-34"/>
                          <a:ea typeface="Calibri"/>
                          <a:cs typeface="EucrosiaUPC" pitchFamily="18" charset="-34"/>
                        </a:rPr>
                        <a:t>...................</a:t>
                      </a:r>
                      <a:r>
                        <a:rPr lang="th-TH" sz="1600" b="1" baseline="0" dirty="0" smtClean="0">
                          <a:latin typeface="EucrosiaUPC" pitchFamily="18" charset="-34"/>
                          <a:ea typeface="Calibri"/>
                          <a:cs typeface="EucrosiaUPC" pitchFamily="18" charset="-34"/>
                        </a:rPr>
                        <a:t> </a:t>
                      </a:r>
                      <a:r>
                        <a:rPr lang="th-TH" sz="1600" b="1" dirty="0" smtClean="0">
                          <a:latin typeface="EucrosiaUPC" pitchFamily="18" charset="-34"/>
                          <a:ea typeface="Calibri"/>
                          <a:cs typeface="EucrosiaUPC" pitchFamily="18" charset="-34"/>
                        </a:rPr>
                        <a:t>บาท </a:t>
                      </a:r>
                      <a:endParaRPr lang="en-US" sz="1600" b="1" dirty="0">
                        <a:latin typeface="EucrosiaUPC" pitchFamily="18" charset="-34"/>
                        <a:ea typeface="Calibri"/>
                        <a:cs typeface="EucrosiaUPC" pitchFamily="18" charset="-34"/>
                      </a:endParaRPr>
                    </a:p>
                    <a:p>
                      <a:pPr marR="889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EucrosiaUPC" pitchFamily="18" charset="-34"/>
                          <a:ea typeface="Calibri"/>
                          <a:cs typeface="EucrosiaUPC" pitchFamily="18" charset="-34"/>
                        </a:rPr>
                        <a:t>   </a:t>
                      </a:r>
                      <a:r>
                        <a:rPr lang="th-TH" sz="1600" b="1" dirty="0" smtClean="0">
                          <a:latin typeface="EucrosiaUPC" pitchFamily="18" charset="-34"/>
                          <a:ea typeface="Calibri"/>
                          <a:cs typeface="EucrosiaUPC" pitchFamily="18" charset="-34"/>
                        </a:rPr>
                        <a:t>๔</a:t>
                      </a:r>
                      <a:r>
                        <a:rPr lang="en-US" sz="1600" b="1" dirty="0" smtClean="0">
                          <a:latin typeface="EucrosiaUPC" pitchFamily="18" charset="-34"/>
                          <a:ea typeface="Calibri"/>
                          <a:cs typeface="EucrosiaUPC" pitchFamily="18" charset="-34"/>
                        </a:rPr>
                        <a:t>. </a:t>
                      </a:r>
                      <a:r>
                        <a:rPr lang="th-TH" sz="1600" b="1" dirty="0">
                          <a:latin typeface="EucrosiaUPC" pitchFamily="18" charset="-34"/>
                          <a:ea typeface="Calibri"/>
                          <a:cs typeface="EucrosiaUPC" pitchFamily="18" charset="-34"/>
                        </a:rPr>
                        <a:t>ค่าตอบแทนบุคลากร</a:t>
                      </a:r>
                      <a:r>
                        <a:rPr lang="en-US" sz="1600" b="1" dirty="0">
                          <a:latin typeface="EucrosiaUPC" pitchFamily="18" charset="-34"/>
                          <a:ea typeface="Calibri"/>
                          <a:cs typeface="EucrosiaUPC" pitchFamily="18" charset="-34"/>
                        </a:rPr>
                        <a:t>..............................................</a:t>
                      </a:r>
                      <a:r>
                        <a:rPr lang="en-US" sz="1600" b="1" dirty="0" smtClean="0">
                          <a:latin typeface="EucrosiaUPC" pitchFamily="18" charset="-34"/>
                          <a:ea typeface="Calibri"/>
                          <a:cs typeface="EucrosiaUPC" pitchFamily="18" charset="-34"/>
                        </a:rPr>
                        <a:t>.........................................................................................................</a:t>
                      </a:r>
                      <a:r>
                        <a:rPr lang="th-TH" sz="1600" b="1" dirty="0" smtClean="0">
                          <a:latin typeface="EucrosiaUPC" pitchFamily="18" charset="-34"/>
                          <a:ea typeface="Calibri"/>
                          <a:cs typeface="EucrosiaUPC" pitchFamily="18" charset="-34"/>
                        </a:rPr>
                        <a:t>.....................</a:t>
                      </a:r>
                      <a:r>
                        <a:rPr lang="th-TH" sz="1600" b="1" baseline="0" dirty="0" smtClean="0">
                          <a:latin typeface="EucrosiaUPC" pitchFamily="18" charset="-34"/>
                          <a:ea typeface="Calibri"/>
                          <a:cs typeface="EucrosiaUPC" pitchFamily="18" charset="-34"/>
                        </a:rPr>
                        <a:t> </a:t>
                      </a:r>
                      <a:r>
                        <a:rPr lang="th-TH" sz="1600" b="1" dirty="0" smtClean="0">
                          <a:latin typeface="EucrosiaUPC" pitchFamily="18" charset="-34"/>
                          <a:ea typeface="Calibri"/>
                          <a:cs typeface="EucrosiaUPC" pitchFamily="18" charset="-34"/>
                        </a:rPr>
                        <a:t>บาท</a:t>
                      </a:r>
                      <a:endParaRPr lang="en-US" sz="1600" b="1" dirty="0">
                        <a:latin typeface="EucrosiaUPC" pitchFamily="18" charset="-34"/>
                        <a:ea typeface="Calibri"/>
                        <a:cs typeface="EucrosiaUPC" pitchFamily="18" charset="-34"/>
                      </a:endParaRPr>
                    </a:p>
                    <a:p>
                      <a:pPr marR="8890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3505" algn="l"/>
                        </a:tabLst>
                      </a:pPr>
                      <a:r>
                        <a:rPr lang="en-US" sz="1600" b="1" dirty="0">
                          <a:latin typeface="EucrosiaUPC" pitchFamily="18" charset="-34"/>
                          <a:ea typeface="Calibri"/>
                          <a:cs typeface="EucrosiaUPC" pitchFamily="18" charset="-34"/>
                        </a:rPr>
                        <a:t>        </a:t>
                      </a:r>
                      <a:r>
                        <a:rPr lang="th-TH" sz="1600" b="1" dirty="0" smtClean="0">
                          <a:latin typeface="EucrosiaUPC" pitchFamily="18" charset="-34"/>
                          <a:ea typeface="Calibri"/>
                          <a:cs typeface="EucrosiaUPC" pitchFamily="18" charset="-34"/>
                        </a:rPr>
                        <a:t>๔</a:t>
                      </a:r>
                      <a:r>
                        <a:rPr lang="en-US" sz="1600" b="1" dirty="0" smtClean="0">
                          <a:latin typeface="EucrosiaUPC" pitchFamily="18" charset="-34"/>
                          <a:ea typeface="Calibri"/>
                          <a:cs typeface="EucrosiaUPC" pitchFamily="18" charset="-34"/>
                        </a:rPr>
                        <a:t>.</a:t>
                      </a:r>
                      <a:r>
                        <a:rPr lang="th-TH" sz="1600" b="1" dirty="0" smtClean="0">
                          <a:latin typeface="EucrosiaUPC" pitchFamily="18" charset="-34"/>
                          <a:ea typeface="Calibri"/>
                          <a:cs typeface="EucrosiaUPC" pitchFamily="18" charset="-34"/>
                        </a:rPr>
                        <a:t>๑</a:t>
                      </a:r>
                      <a:r>
                        <a:rPr lang="en-US" sz="1600" b="1" dirty="0" smtClean="0">
                          <a:latin typeface="EucrosiaUPC" pitchFamily="18" charset="-34"/>
                          <a:ea typeface="Calibri"/>
                          <a:cs typeface="EucrosiaUPC" pitchFamily="18" charset="-34"/>
                        </a:rPr>
                        <a:t>  </a:t>
                      </a:r>
                      <a:r>
                        <a:rPr lang="th-TH" sz="1600" b="1" dirty="0">
                          <a:latin typeface="EucrosiaUPC" pitchFamily="18" charset="-34"/>
                          <a:ea typeface="Calibri"/>
                          <a:cs typeface="EucrosiaUPC" pitchFamily="18" charset="-34"/>
                        </a:rPr>
                        <a:t>ระดับหัวหน้าโครงการ</a:t>
                      </a:r>
                      <a:r>
                        <a:rPr lang="en-US" sz="1600" b="1" dirty="0">
                          <a:latin typeface="EucrosiaUPC" pitchFamily="18" charset="-34"/>
                          <a:ea typeface="Calibri"/>
                          <a:cs typeface="EucrosiaUPC" pitchFamily="18" charset="-34"/>
                        </a:rPr>
                        <a:t>........................................</a:t>
                      </a:r>
                      <a:r>
                        <a:rPr lang="en-US" sz="1600" b="1" dirty="0" smtClean="0">
                          <a:latin typeface="EucrosiaUPC" pitchFamily="18" charset="-34"/>
                          <a:ea typeface="Calibri"/>
                          <a:cs typeface="EucrosiaUPC" pitchFamily="18" charset="-34"/>
                        </a:rPr>
                        <a:t>.....................................................................................................</a:t>
                      </a:r>
                      <a:r>
                        <a:rPr lang="th-TH" sz="1600" b="1" dirty="0" smtClean="0">
                          <a:latin typeface="EucrosiaUPC" pitchFamily="18" charset="-34"/>
                          <a:ea typeface="Calibri"/>
                          <a:cs typeface="EucrosiaUPC" pitchFamily="18" charset="-34"/>
                        </a:rPr>
                        <a:t>...................</a:t>
                      </a:r>
                      <a:r>
                        <a:rPr lang="th-TH" sz="1600" b="1" baseline="0" dirty="0" smtClean="0">
                          <a:latin typeface="EucrosiaUPC" pitchFamily="18" charset="-34"/>
                          <a:ea typeface="Calibri"/>
                          <a:cs typeface="EucrosiaUPC" pitchFamily="18" charset="-34"/>
                        </a:rPr>
                        <a:t> </a:t>
                      </a:r>
                      <a:r>
                        <a:rPr lang="th-TH" sz="1600" b="1" dirty="0" smtClean="0">
                          <a:latin typeface="EucrosiaUPC" pitchFamily="18" charset="-34"/>
                          <a:ea typeface="Calibri"/>
                          <a:cs typeface="EucrosiaUPC" pitchFamily="18" charset="-34"/>
                        </a:rPr>
                        <a:t>คน</a:t>
                      </a:r>
                      <a:endParaRPr lang="en-US" sz="1600" b="1" dirty="0">
                        <a:latin typeface="EucrosiaUPC" pitchFamily="18" charset="-34"/>
                        <a:ea typeface="Calibri"/>
                        <a:cs typeface="EucrosiaUPC" pitchFamily="18" charset="-34"/>
                      </a:endParaRPr>
                    </a:p>
                    <a:p>
                      <a:pPr marR="8890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621655" algn="l"/>
                        </a:tabLst>
                      </a:pPr>
                      <a:r>
                        <a:rPr lang="en-US" sz="1600" b="1" dirty="0">
                          <a:latin typeface="EucrosiaUPC" pitchFamily="18" charset="-34"/>
                          <a:ea typeface="Calibri"/>
                          <a:cs typeface="EucrosiaUPC" pitchFamily="18" charset="-34"/>
                        </a:rPr>
                        <a:t>        </a:t>
                      </a:r>
                      <a:r>
                        <a:rPr lang="th-TH" sz="1600" b="1" dirty="0" smtClean="0">
                          <a:latin typeface="EucrosiaUPC" pitchFamily="18" charset="-34"/>
                          <a:ea typeface="Calibri"/>
                          <a:cs typeface="EucrosiaUPC" pitchFamily="18" charset="-34"/>
                        </a:rPr>
                        <a:t>๔</a:t>
                      </a:r>
                      <a:r>
                        <a:rPr lang="en-US" sz="1600" b="1" dirty="0" smtClean="0">
                          <a:latin typeface="EucrosiaUPC" pitchFamily="18" charset="-34"/>
                          <a:ea typeface="Calibri"/>
                          <a:cs typeface="EucrosiaUPC" pitchFamily="18" charset="-34"/>
                        </a:rPr>
                        <a:t>.</a:t>
                      </a:r>
                      <a:r>
                        <a:rPr lang="th-TH" sz="1600" b="1" dirty="0" smtClean="0">
                          <a:latin typeface="EucrosiaUPC" pitchFamily="18" charset="-34"/>
                          <a:ea typeface="Calibri"/>
                          <a:cs typeface="EucrosiaUPC" pitchFamily="18" charset="-34"/>
                        </a:rPr>
                        <a:t>๒</a:t>
                      </a:r>
                      <a:r>
                        <a:rPr lang="en-US" sz="1600" b="1" dirty="0" smtClean="0">
                          <a:latin typeface="EucrosiaUPC" pitchFamily="18" charset="-34"/>
                          <a:ea typeface="Calibri"/>
                          <a:cs typeface="EucrosiaUPC" pitchFamily="18" charset="-34"/>
                        </a:rPr>
                        <a:t>  </a:t>
                      </a:r>
                      <a:r>
                        <a:rPr lang="th-TH" sz="1600" b="1" dirty="0">
                          <a:latin typeface="EucrosiaUPC" pitchFamily="18" charset="-34"/>
                          <a:ea typeface="Calibri"/>
                          <a:cs typeface="EucrosiaUPC" pitchFamily="18" charset="-34"/>
                        </a:rPr>
                        <a:t>ระดับผู้ดำเนินงาน</a:t>
                      </a:r>
                      <a:r>
                        <a:rPr lang="en-US" sz="1600" b="1" dirty="0">
                          <a:latin typeface="EucrosiaUPC" pitchFamily="18" charset="-34"/>
                          <a:ea typeface="Calibri"/>
                          <a:cs typeface="EucrosiaUPC" pitchFamily="18" charset="-34"/>
                        </a:rPr>
                        <a:t>...............................................</a:t>
                      </a:r>
                      <a:r>
                        <a:rPr lang="en-US" sz="1600" b="1" dirty="0" smtClean="0">
                          <a:latin typeface="EucrosiaUPC" pitchFamily="18" charset="-34"/>
                          <a:ea typeface="Calibri"/>
                          <a:cs typeface="EucrosiaUPC" pitchFamily="18" charset="-34"/>
                        </a:rPr>
                        <a:t>.....................................................................................................</a:t>
                      </a:r>
                      <a:r>
                        <a:rPr lang="th-TH" sz="1600" b="1" dirty="0" smtClean="0">
                          <a:latin typeface="EucrosiaUPC" pitchFamily="18" charset="-34"/>
                          <a:ea typeface="Calibri"/>
                          <a:cs typeface="EucrosiaUPC" pitchFamily="18" charset="-34"/>
                        </a:rPr>
                        <a:t>..................</a:t>
                      </a:r>
                      <a:r>
                        <a:rPr lang="th-TH" sz="1600" b="1" baseline="0" dirty="0" smtClean="0">
                          <a:latin typeface="EucrosiaUPC" pitchFamily="18" charset="-34"/>
                          <a:ea typeface="Calibri"/>
                          <a:cs typeface="EucrosiaUPC" pitchFamily="18" charset="-34"/>
                        </a:rPr>
                        <a:t> </a:t>
                      </a:r>
                      <a:r>
                        <a:rPr lang="th-TH" sz="1600" b="1" dirty="0" smtClean="0">
                          <a:latin typeface="EucrosiaUPC" pitchFamily="18" charset="-34"/>
                          <a:ea typeface="Calibri"/>
                          <a:cs typeface="EucrosiaUPC" pitchFamily="18" charset="-34"/>
                        </a:rPr>
                        <a:t>คน</a:t>
                      </a:r>
                      <a:endParaRPr lang="en-US" sz="1600" b="1" dirty="0">
                        <a:latin typeface="EucrosiaUPC" pitchFamily="18" charset="-34"/>
                        <a:ea typeface="Calibri"/>
                        <a:cs typeface="EucrosiaUPC" pitchFamily="18" charset="-34"/>
                      </a:endParaRPr>
                    </a:p>
                    <a:p>
                      <a:pPr marR="889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EucrosiaUPC" pitchFamily="18" charset="-34"/>
                          <a:ea typeface="Calibri"/>
                          <a:cs typeface="EucrosiaUPC" pitchFamily="18" charset="-34"/>
                        </a:rPr>
                        <a:t>        </a:t>
                      </a:r>
                      <a:r>
                        <a:rPr lang="th-TH" sz="1600" b="1" dirty="0" smtClean="0">
                          <a:latin typeface="EucrosiaUPC" pitchFamily="18" charset="-34"/>
                          <a:ea typeface="Calibri"/>
                          <a:cs typeface="EucrosiaUPC" pitchFamily="18" charset="-34"/>
                        </a:rPr>
                        <a:t>๔</a:t>
                      </a:r>
                      <a:r>
                        <a:rPr lang="en-US" sz="1600" b="1" dirty="0" smtClean="0">
                          <a:latin typeface="EucrosiaUPC" pitchFamily="18" charset="-34"/>
                          <a:ea typeface="Calibri"/>
                          <a:cs typeface="EucrosiaUPC" pitchFamily="18" charset="-34"/>
                        </a:rPr>
                        <a:t>.</a:t>
                      </a:r>
                      <a:r>
                        <a:rPr lang="th-TH" sz="1600" b="1" dirty="0" smtClean="0">
                          <a:latin typeface="EucrosiaUPC" pitchFamily="18" charset="-34"/>
                          <a:ea typeface="Calibri"/>
                          <a:cs typeface="EucrosiaUPC" pitchFamily="18" charset="-34"/>
                        </a:rPr>
                        <a:t>๓</a:t>
                      </a:r>
                      <a:r>
                        <a:rPr lang="en-US" sz="1600" b="1" dirty="0" smtClean="0">
                          <a:latin typeface="EucrosiaUPC" pitchFamily="18" charset="-34"/>
                          <a:ea typeface="Calibri"/>
                          <a:cs typeface="EucrosiaUPC" pitchFamily="18" charset="-34"/>
                        </a:rPr>
                        <a:t>  </a:t>
                      </a:r>
                      <a:r>
                        <a:rPr lang="th-TH" sz="1600" b="1" dirty="0">
                          <a:latin typeface="EucrosiaUPC" pitchFamily="18" charset="-34"/>
                          <a:ea typeface="Calibri"/>
                          <a:cs typeface="EucrosiaUPC" pitchFamily="18" charset="-34"/>
                        </a:rPr>
                        <a:t>ระดับผู้ช่วย</a:t>
                      </a:r>
                      <a:r>
                        <a:rPr lang="en-US" sz="1600" b="1" dirty="0">
                          <a:latin typeface="EucrosiaUPC" pitchFamily="18" charset="-34"/>
                          <a:ea typeface="Calibri"/>
                          <a:cs typeface="EucrosiaUPC" pitchFamily="18" charset="-34"/>
                        </a:rPr>
                        <a:t>........................................................</a:t>
                      </a:r>
                      <a:r>
                        <a:rPr lang="en-US" sz="1600" b="1" dirty="0" smtClean="0">
                          <a:latin typeface="EucrosiaUPC" pitchFamily="18" charset="-34"/>
                          <a:ea typeface="Calibri"/>
                          <a:cs typeface="EucrosiaUPC" pitchFamily="18" charset="-34"/>
                        </a:rPr>
                        <a:t>........................................................................................................</a:t>
                      </a:r>
                      <a:r>
                        <a:rPr lang="th-TH" sz="1600" b="1" dirty="0" smtClean="0">
                          <a:latin typeface="EucrosiaUPC" pitchFamily="18" charset="-34"/>
                          <a:ea typeface="Calibri"/>
                          <a:cs typeface="EucrosiaUPC" pitchFamily="18" charset="-34"/>
                        </a:rPr>
                        <a:t>................</a:t>
                      </a:r>
                      <a:r>
                        <a:rPr lang="th-TH" sz="1600" b="1" baseline="0" dirty="0" smtClean="0">
                          <a:latin typeface="EucrosiaUPC" pitchFamily="18" charset="-34"/>
                          <a:ea typeface="Calibri"/>
                          <a:cs typeface="EucrosiaUPC" pitchFamily="18" charset="-34"/>
                        </a:rPr>
                        <a:t> </a:t>
                      </a:r>
                      <a:r>
                        <a:rPr lang="th-TH" sz="1600" b="1" dirty="0" smtClean="0">
                          <a:latin typeface="EucrosiaUPC" pitchFamily="18" charset="-34"/>
                          <a:ea typeface="Calibri"/>
                          <a:cs typeface="EucrosiaUPC" pitchFamily="18" charset="-34"/>
                        </a:rPr>
                        <a:t>คน         </a:t>
                      </a:r>
                      <a:endParaRPr lang="en-US" sz="1600" b="1" dirty="0">
                        <a:latin typeface="EucrosiaUPC" pitchFamily="18" charset="-34"/>
                        <a:ea typeface="Calibri"/>
                        <a:cs typeface="EucrosiaUPC" pitchFamily="18" charset="-34"/>
                      </a:endParaRPr>
                    </a:p>
                    <a:p>
                      <a:pPr marR="889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EucrosiaUPC" pitchFamily="18" charset="-34"/>
                          <a:ea typeface="Calibri"/>
                          <a:cs typeface="EucrosiaUPC" pitchFamily="18" charset="-34"/>
                        </a:rPr>
                        <a:t>   </a:t>
                      </a:r>
                      <a:r>
                        <a:rPr lang="th-TH" sz="1600" b="1" dirty="0" smtClean="0">
                          <a:latin typeface="EucrosiaUPC" pitchFamily="18" charset="-34"/>
                          <a:ea typeface="Calibri"/>
                          <a:cs typeface="EucrosiaUPC" pitchFamily="18" charset="-34"/>
                        </a:rPr>
                        <a:t>๕</a:t>
                      </a:r>
                      <a:r>
                        <a:rPr lang="en-US" sz="1600" b="1" dirty="0" smtClean="0">
                          <a:latin typeface="EucrosiaUPC" pitchFamily="18" charset="-34"/>
                          <a:ea typeface="Calibri"/>
                          <a:cs typeface="EucrosiaUPC" pitchFamily="18" charset="-34"/>
                        </a:rPr>
                        <a:t>. </a:t>
                      </a:r>
                      <a:r>
                        <a:rPr lang="th-TH" sz="1600" b="1" dirty="0">
                          <a:latin typeface="EucrosiaUPC" pitchFamily="18" charset="-34"/>
                          <a:ea typeface="Calibri"/>
                          <a:cs typeface="EucrosiaUPC" pitchFamily="18" charset="-34"/>
                        </a:rPr>
                        <a:t>ค่าวัสดุอุปกรณ์ </a:t>
                      </a:r>
                      <a:r>
                        <a:rPr lang="en-US" sz="1600" b="1" dirty="0">
                          <a:latin typeface="EucrosiaUPC" pitchFamily="18" charset="-34"/>
                          <a:ea typeface="Calibri"/>
                          <a:cs typeface="EucrosiaUPC" pitchFamily="18" charset="-34"/>
                        </a:rPr>
                        <a:t>(</a:t>
                      </a:r>
                      <a:r>
                        <a:rPr lang="th-TH" sz="1600" b="1" dirty="0">
                          <a:latin typeface="EucrosiaUPC" pitchFamily="18" charset="-34"/>
                          <a:ea typeface="Calibri"/>
                          <a:cs typeface="EucrosiaUPC" pitchFamily="18" charset="-34"/>
                        </a:rPr>
                        <a:t>ถ้ามี</a:t>
                      </a:r>
                      <a:r>
                        <a:rPr lang="en-US" sz="1600" b="1" dirty="0">
                          <a:latin typeface="EucrosiaUPC" pitchFamily="18" charset="-34"/>
                          <a:ea typeface="Calibri"/>
                          <a:cs typeface="EucrosiaUPC" pitchFamily="18" charset="-34"/>
                        </a:rPr>
                        <a:t>) </a:t>
                      </a:r>
                      <a:r>
                        <a:rPr lang="en-US" sz="1600" b="1" dirty="0" smtClean="0">
                          <a:latin typeface="EucrosiaUPC" pitchFamily="18" charset="-34"/>
                          <a:ea typeface="Calibri"/>
                          <a:cs typeface="EucrosiaUPC" pitchFamily="18" charset="-34"/>
                        </a:rPr>
                        <a:t>........................................................................................................................................................................ </a:t>
                      </a:r>
                      <a:r>
                        <a:rPr lang="th-TH" sz="1600" b="1" dirty="0">
                          <a:latin typeface="EucrosiaUPC" pitchFamily="18" charset="-34"/>
                          <a:ea typeface="Calibri"/>
                          <a:cs typeface="EucrosiaUPC" pitchFamily="18" charset="-34"/>
                        </a:rPr>
                        <a:t>บาท</a:t>
                      </a:r>
                      <a:endParaRPr lang="en-US" sz="1600" b="1" dirty="0">
                        <a:latin typeface="EucrosiaUPC" pitchFamily="18" charset="-34"/>
                        <a:ea typeface="Calibri"/>
                        <a:cs typeface="EucrosiaUPC" pitchFamily="18" charset="-34"/>
                      </a:endParaRPr>
                    </a:p>
                    <a:p>
                      <a:pPr marR="889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EucrosiaUPC" pitchFamily="18" charset="-34"/>
                          <a:ea typeface="Calibri"/>
                          <a:cs typeface="EucrosiaUPC" pitchFamily="18" charset="-34"/>
                        </a:rPr>
                        <a:t>   </a:t>
                      </a:r>
                      <a:r>
                        <a:rPr lang="th-TH" sz="1600" b="1" dirty="0" smtClean="0">
                          <a:latin typeface="EucrosiaUPC" pitchFamily="18" charset="-34"/>
                          <a:ea typeface="Calibri"/>
                          <a:cs typeface="EucrosiaUPC" pitchFamily="18" charset="-34"/>
                        </a:rPr>
                        <a:t>๖</a:t>
                      </a:r>
                      <a:r>
                        <a:rPr lang="en-US" sz="1600" b="1" dirty="0" smtClean="0">
                          <a:latin typeface="EucrosiaUPC" pitchFamily="18" charset="-34"/>
                          <a:ea typeface="Calibri"/>
                          <a:cs typeface="EucrosiaUPC" pitchFamily="18" charset="-34"/>
                        </a:rPr>
                        <a:t>. </a:t>
                      </a:r>
                      <a:r>
                        <a:rPr lang="th-TH" sz="1600" b="1" dirty="0">
                          <a:latin typeface="EucrosiaUPC" pitchFamily="18" charset="-34"/>
                          <a:ea typeface="Calibri"/>
                          <a:cs typeface="EucrosiaUPC" pitchFamily="18" charset="-34"/>
                        </a:rPr>
                        <a:t>ค่าใช้จ่ายอื่น </a:t>
                      </a:r>
                      <a:r>
                        <a:rPr lang="en-US" sz="1600" b="1" dirty="0">
                          <a:latin typeface="EucrosiaUPC" pitchFamily="18" charset="-34"/>
                          <a:ea typeface="Calibri"/>
                          <a:cs typeface="EucrosiaUPC" pitchFamily="18" charset="-34"/>
                        </a:rPr>
                        <a:t>(</a:t>
                      </a:r>
                      <a:r>
                        <a:rPr lang="th-TH" sz="1600" b="1" dirty="0">
                          <a:latin typeface="EucrosiaUPC" pitchFamily="18" charset="-34"/>
                          <a:ea typeface="Calibri"/>
                          <a:cs typeface="EucrosiaUPC" pitchFamily="18" charset="-34"/>
                        </a:rPr>
                        <a:t>ถ้ามี</a:t>
                      </a:r>
                      <a:r>
                        <a:rPr lang="en-US" sz="1600" b="1" dirty="0">
                          <a:latin typeface="EucrosiaUPC" pitchFamily="18" charset="-34"/>
                          <a:ea typeface="Calibri"/>
                          <a:cs typeface="EucrosiaUPC" pitchFamily="18" charset="-34"/>
                        </a:rPr>
                        <a:t>) </a:t>
                      </a:r>
                      <a:r>
                        <a:rPr lang="en-US" sz="1600" b="1" dirty="0" smtClean="0">
                          <a:latin typeface="EucrosiaUPC" pitchFamily="18" charset="-34"/>
                          <a:ea typeface="Calibri"/>
                          <a:cs typeface="EucrosiaUPC" pitchFamily="18" charset="-34"/>
                        </a:rPr>
                        <a:t>............................................................................................................................................................................ </a:t>
                      </a:r>
                      <a:r>
                        <a:rPr lang="th-TH" sz="1600" b="1" dirty="0">
                          <a:latin typeface="EucrosiaUPC" pitchFamily="18" charset="-34"/>
                          <a:ea typeface="Calibri"/>
                          <a:cs typeface="EucrosiaUPC" pitchFamily="18" charset="-34"/>
                        </a:rPr>
                        <a:t>บาท</a:t>
                      </a:r>
                      <a:endParaRPr lang="en-US" sz="1600" b="1" dirty="0">
                        <a:latin typeface="EucrosiaUPC" pitchFamily="18" charset="-34"/>
                        <a:ea typeface="Calibri"/>
                        <a:cs typeface="EucrosiaUPC" pitchFamily="18" charset="-34"/>
                      </a:endParaRPr>
                    </a:p>
                    <a:p>
                      <a:pPr marR="8890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3505" algn="l"/>
                        </a:tabLst>
                      </a:pPr>
                      <a:r>
                        <a:rPr lang="en-US" sz="1600" b="1" dirty="0">
                          <a:latin typeface="EucrosiaUPC" pitchFamily="18" charset="-34"/>
                          <a:ea typeface="Calibri"/>
                          <a:cs typeface="EucrosiaUPC" pitchFamily="18" charset="-34"/>
                        </a:rPr>
                        <a:t>   </a:t>
                      </a:r>
                      <a:r>
                        <a:rPr lang="th-TH" sz="1600" b="1" dirty="0" smtClean="0">
                          <a:latin typeface="EucrosiaUPC" pitchFamily="18" charset="-34"/>
                          <a:ea typeface="Calibri"/>
                          <a:cs typeface="EucrosiaUPC" pitchFamily="18" charset="-34"/>
                        </a:rPr>
                        <a:t>๗</a:t>
                      </a:r>
                      <a:r>
                        <a:rPr lang="en-US" sz="1600" b="1" dirty="0" smtClean="0">
                          <a:latin typeface="EucrosiaUPC" pitchFamily="18" charset="-34"/>
                          <a:ea typeface="Calibri"/>
                          <a:cs typeface="EucrosiaUPC" pitchFamily="18" charset="-34"/>
                        </a:rPr>
                        <a:t>. </a:t>
                      </a:r>
                      <a:r>
                        <a:rPr lang="th-TH" sz="1600" b="1" dirty="0">
                          <a:latin typeface="EucrosiaUPC" pitchFamily="18" charset="-34"/>
                          <a:ea typeface="Calibri"/>
                          <a:cs typeface="EucrosiaUPC" pitchFamily="18" charset="-34"/>
                        </a:rPr>
                        <a:t>รายชื่อผู้รับผิดชอบในการกำหนดค่าใช้จ่าย</a:t>
                      </a:r>
                      <a:r>
                        <a:rPr lang="en-US" sz="1600" b="1" dirty="0">
                          <a:latin typeface="EucrosiaUPC" pitchFamily="18" charset="-34"/>
                          <a:ea typeface="Calibri"/>
                          <a:cs typeface="EucrosiaUPC" pitchFamily="18" charset="-34"/>
                        </a:rPr>
                        <a:t>/</a:t>
                      </a:r>
                      <a:r>
                        <a:rPr lang="th-TH" sz="1600" b="1" dirty="0">
                          <a:latin typeface="EucrosiaUPC" pitchFamily="18" charset="-34"/>
                          <a:ea typeface="Calibri"/>
                          <a:cs typeface="EucrosiaUPC" pitchFamily="18" charset="-34"/>
                        </a:rPr>
                        <a:t>ดำเนินการ</a:t>
                      </a:r>
                      <a:r>
                        <a:rPr lang="en-US" sz="1600" b="1" dirty="0">
                          <a:latin typeface="EucrosiaUPC" pitchFamily="18" charset="-34"/>
                          <a:ea typeface="Calibri"/>
                          <a:cs typeface="EucrosiaUPC" pitchFamily="18" charset="-34"/>
                        </a:rPr>
                        <a:t>/</a:t>
                      </a:r>
                      <a:r>
                        <a:rPr lang="th-TH" sz="1600" b="1" dirty="0">
                          <a:latin typeface="EucrosiaUPC" pitchFamily="18" charset="-34"/>
                          <a:ea typeface="Calibri"/>
                          <a:cs typeface="EucrosiaUPC" pitchFamily="18" charset="-34"/>
                        </a:rPr>
                        <a:t>ขอบเขตดำเนินการ </a:t>
                      </a:r>
                      <a:r>
                        <a:rPr lang="en-US" sz="1600" b="1" dirty="0">
                          <a:latin typeface="EucrosiaUPC" pitchFamily="18" charset="-34"/>
                          <a:ea typeface="Calibri"/>
                          <a:cs typeface="EucrosiaUPC" pitchFamily="18" charset="-34"/>
                        </a:rPr>
                        <a:t>(TOR)</a:t>
                      </a:r>
                    </a:p>
                    <a:p>
                      <a:pPr marR="8890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3505" algn="l"/>
                        </a:tabLst>
                      </a:pPr>
                      <a:r>
                        <a:rPr lang="en-US" sz="1600" b="1" dirty="0">
                          <a:latin typeface="EucrosiaUPC" pitchFamily="18" charset="-34"/>
                          <a:ea typeface="Calibri"/>
                          <a:cs typeface="EucrosiaUPC" pitchFamily="18" charset="-34"/>
                        </a:rPr>
                        <a:t>       </a:t>
                      </a:r>
                      <a:r>
                        <a:rPr lang="th-TH" sz="1600" b="1" dirty="0" smtClean="0">
                          <a:latin typeface="EucrosiaUPC" pitchFamily="18" charset="-34"/>
                          <a:ea typeface="Calibri"/>
                          <a:cs typeface="EucrosiaUPC" pitchFamily="18" charset="-34"/>
                        </a:rPr>
                        <a:t>๗</a:t>
                      </a:r>
                      <a:r>
                        <a:rPr lang="en-US" sz="1600" b="1" dirty="0" smtClean="0">
                          <a:latin typeface="EucrosiaUPC" pitchFamily="18" charset="-34"/>
                          <a:ea typeface="Calibri"/>
                          <a:cs typeface="EucrosiaUPC" pitchFamily="18" charset="-34"/>
                        </a:rPr>
                        <a:t>.</a:t>
                      </a:r>
                      <a:r>
                        <a:rPr lang="th-TH" sz="1600" b="1" dirty="0" smtClean="0">
                          <a:latin typeface="EucrosiaUPC" pitchFamily="18" charset="-34"/>
                          <a:ea typeface="Calibri"/>
                          <a:cs typeface="EucrosiaUPC" pitchFamily="18" charset="-34"/>
                        </a:rPr>
                        <a:t>๑</a:t>
                      </a:r>
                      <a:r>
                        <a:rPr lang="en-US" sz="1600" b="1" dirty="0" smtClean="0">
                          <a:latin typeface="EucrosiaUPC" pitchFamily="18" charset="-34"/>
                          <a:ea typeface="Calibri"/>
                          <a:cs typeface="EucrosiaUPC" pitchFamily="18" charset="-34"/>
                        </a:rPr>
                        <a:t>  ..........................................................................................................................................................................................................</a:t>
                      </a:r>
                      <a:endParaRPr lang="en-US" sz="1600" b="1" dirty="0">
                        <a:latin typeface="EucrosiaUPC" pitchFamily="18" charset="-34"/>
                        <a:ea typeface="Calibri"/>
                        <a:cs typeface="EucrosiaUPC" pitchFamily="18" charset="-34"/>
                      </a:endParaRPr>
                    </a:p>
                    <a:p>
                      <a:pPr marR="8890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621655" algn="l"/>
                        </a:tabLst>
                      </a:pPr>
                      <a:r>
                        <a:rPr lang="en-US" sz="1600" b="1" dirty="0">
                          <a:latin typeface="EucrosiaUPC" pitchFamily="18" charset="-34"/>
                          <a:ea typeface="Calibri"/>
                          <a:cs typeface="EucrosiaUPC" pitchFamily="18" charset="-34"/>
                        </a:rPr>
                        <a:t>       </a:t>
                      </a:r>
                      <a:r>
                        <a:rPr lang="th-TH" sz="1600" b="1" dirty="0" smtClean="0">
                          <a:latin typeface="EucrosiaUPC" pitchFamily="18" charset="-34"/>
                          <a:ea typeface="Calibri"/>
                          <a:cs typeface="EucrosiaUPC" pitchFamily="18" charset="-34"/>
                        </a:rPr>
                        <a:t>๗</a:t>
                      </a:r>
                      <a:r>
                        <a:rPr lang="en-US" sz="1600" b="1" dirty="0" smtClean="0">
                          <a:latin typeface="EucrosiaUPC" pitchFamily="18" charset="-34"/>
                          <a:ea typeface="Calibri"/>
                          <a:cs typeface="EucrosiaUPC" pitchFamily="18" charset="-34"/>
                        </a:rPr>
                        <a:t>.</a:t>
                      </a:r>
                      <a:r>
                        <a:rPr lang="th-TH" sz="1600" b="1" dirty="0" smtClean="0">
                          <a:latin typeface="EucrosiaUPC" pitchFamily="18" charset="-34"/>
                          <a:ea typeface="Calibri"/>
                          <a:cs typeface="EucrosiaUPC" pitchFamily="18" charset="-34"/>
                        </a:rPr>
                        <a:t>๒</a:t>
                      </a:r>
                      <a:r>
                        <a:rPr lang="en-US" sz="1600" b="1" dirty="0" smtClean="0">
                          <a:latin typeface="EucrosiaUPC" pitchFamily="18" charset="-34"/>
                          <a:ea typeface="Calibri"/>
                          <a:cs typeface="EucrosiaUPC" pitchFamily="18" charset="-34"/>
                        </a:rPr>
                        <a:t>  ..........................................................................................................................................................................................................</a:t>
                      </a:r>
                      <a:endParaRPr lang="en-US" sz="1600" b="1" dirty="0">
                        <a:latin typeface="EucrosiaUPC" pitchFamily="18" charset="-34"/>
                        <a:ea typeface="Calibri"/>
                        <a:cs typeface="EucrosiaUPC" pitchFamily="18" charset="-34"/>
                      </a:endParaRPr>
                    </a:p>
                    <a:p>
                      <a:pPr marR="889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latin typeface="EucrosiaUPC" pitchFamily="18" charset="-34"/>
                          <a:ea typeface="Calibri"/>
                          <a:cs typeface="EucrosiaUPC" pitchFamily="18" charset="-34"/>
                        </a:rPr>
                        <a:t>  </a:t>
                      </a:r>
                      <a:r>
                        <a:rPr lang="th-TH" sz="1600" b="1" dirty="0" smtClean="0">
                          <a:latin typeface="EucrosiaUPC" pitchFamily="18" charset="-34"/>
                          <a:ea typeface="Calibri"/>
                          <a:cs typeface="EucrosiaUPC" pitchFamily="18" charset="-34"/>
                        </a:rPr>
                        <a:t>๘</a:t>
                      </a:r>
                      <a:r>
                        <a:rPr lang="en-US" sz="1600" b="1" dirty="0" smtClean="0">
                          <a:latin typeface="EucrosiaUPC" pitchFamily="18" charset="-34"/>
                          <a:ea typeface="Calibri"/>
                          <a:cs typeface="EucrosiaUPC" pitchFamily="18" charset="-34"/>
                        </a:rPr>
                        <a:t>. </a:t>
                      </a:r>
                      <a:r>
                        <a:rPr lang="th-TH" sz="1600" b="1" dirty="0">
                          <a:latin typeface="EucrosiaUPC" pitchFamily="18" charset="-34"/>
                          <a:ea typeface="Calibri"/>
                          <a:cs typeface="EucrosiaUPC" pitchFamily="18" charset="-34"/>
                        </a:rPr>
                        <a:t>ที่มาของการกำหนดราคา</a:t>
                      </a:r>
                      <a:r>
                        <a:rPr lang="th-TH" sz="1600" b="1" dirty="0" smtClean="0">
                          <a:latin typeface="EucrosiaUPC" pitchFamily="18" charset="-34"/>
                          <a:ea typeface="Calibri"/>
                          <a:cs typeface="EucrosiaUPC" pitchFamily="18" charset="-34"/>
                        </a:rPr>
                        <a:t>กลาง</a:t>
                      </a:r>
                      <a:endParaRPr lang="en-US" sz="1600" b="1" dirty="0">
                        <a:latin typeface="EucrosiaUPC" pitchFamily="18" charset="-34"/>
                        <a:ea typeface="Calibri"/>
                        <a:cs typeface="EucrosiaUPC" pitchFamily="18" charset="-34"/>
                      </a:endParaRPr>
                    </a:p>
                    <a:p>
                      <a:pPr marR="8890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7000" algn="l"/>
                        </a:tabLst>
                      </a:pPr>
                      <a:r>
                        <a:rPr lang="en-US" sz="1600" b="1" dirty="0">
                          <a:latin typeface="EucrosiaUPC" pitchFamily="18" charset="-34"/>
                          <a:ea typeface="Calibri"/>
                          <a:cs typeface="EucrosiaUPC" pitchFamily="18" charset="-34"/>
                        </a:rPr>
                        <a:t>       </a:t>
                      </a:r>
                      <a:r>
                        <a:rPr lang="th-TH" sz="1600" b="1" dirty="0" smtClean="0">
                          <a:latin typeface="EucrosiaUPC" pitchFamily="18" charset="-34"/>
                          <a:ea typeface="Calibri"/>
                          <a:cs typeface="EucrosiaUPC" pitchFamily="18" charset="-34"/>
                        </a:rPr>
                        <a:t>๘</a:t>
                      </a:r>
                      <a:r>
                        <a:rPr lang="en-US" sz="1600" b="1" dirty="0" smtClean="0">
                          <a:latin typeface="EucrosiaUPC" pitchFamily="18" charset="-34"/>
                          <a:ea typeface="Calibri"/>
                          <a:cs typeface="EucrosiaUPC" pitchFamily="18" charset="-34"/>
                        </a:rPr>
                        <a:t>.</a:t>
                      </a:r>
                      <a:r>
                        <a:rPr lang="th-TH" sz="1600" b="1" dirty="0" smtClean="0">
                          <a:latin typeface="EucrosiaUPC" pitchFamily="18" charset="-34"/>
                          <a:ea typeface="Calibri"/>
                          <a:cs typeface="EucrosiaUPC" pitchFamily="18" charset="-34"/>
                        </a:rPr>
                        <a:t>๑</a:t>
                      </a:r>
                      <a:r>
                        <a:rPr lang="en-US" sz="1600" b="1" dirty="0" smtClean="0">
                          <a:latin typeface="EucrosiaUPC" pitchFamily="18" charset="-34"/>
                          <a:ea typeface="Calibri"/>
                          <a:cs typeface="EucrosiaUPC" pitchFamily="18" charset="-34"/>
                        </a:rPr>
                        <a:t> .............................................................................................................................................................................................................</a:t>
                      </a:r>
                      <a:endParaRPr lang="en-US" sz="1600" b="1" dirty="0">
                        <a:latin typeface="EucrosiaUPC" pitchFamily="18" charset="-34"/>
                        <a:ea typeface="Calibri"/>
                        <a:cs typeface="EucrosiaUPC" pitchFamily="18" charset="-34"/>
                      </a:endParaRPr>
                    </a:p>
                    <a:p>
                      <a:pPr marR="8890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7000" algn="l"/>
                        </a:tabLst>
                      </a:pPr>
                      <a:r>
                        <a:rPr lang="en-US" sz="1600" b="1" dirty="0" smtClean="0">
                          <a:latin typeface="EucrosiaUPC" pitchFamily="18" charset="-34"/>
                          <a:ea typeface="Calibri"/>
                          <a:cs typeface="EucrosiaUPC" pitchFamily="18" charset="-34"/>
                        </a:rPr>
                        <a:t>       </a:t>
                      </a:r>
                      <a:r>
                        <a:rPr lang="th-TH" sz="1600" b="1" dirty="0" smtClean="0">
                          <a:latin typeface="EucrosiaUPC" pitchFamily="18" charset="-34"/>
                          <a:ea typeface="Calibri"/>
                          <a:cs typeface="EucrosiaUPC" pitchFamily="18" charset="-34"/>
                        </a:rPr>
                        <a:t>๘</a:t>
                      </a:r>
                      <a:r>
                        <a:rPr lang="en-US" sz="1600" b="1" dirty="0" smtClean="0">
                          <a:latin typeface="EucrosiaUPC" pitchFamily="18" charset="-34"/>
                          <a:ea typeface="Calibri"/>
                          <a:cs typeface="EucrosiaUPC" pitchFamily="18" charset="-34"/>
                        </a:rPr>
                        <a:t>.</a:t>
                      </a:r>
                      <a:r>
                        <a:rPr lang="th-TH" sz="1600" b="1" dirty="0" smtClean="0">
                          <a:latin typeface="EucrosiaUPC" pitchFamily="18" charset="-34"/>
                          <a:ea typeface="Calibri"/>
                          <a:cs typeface="EucrosiaUPC" pitchFamily="18" charset="-34"/>
                        </a:rPr>
                        <a:t>๒</a:t>
                      </a:r>
                      <a:r>
                        <a:rPr lang="en-US" sz="1600" b="1" dirty="0" smtClean="0">
                          <a:latin typeface="EucrosiaUPC" pitchFamily="18" charset="-34"/>
                          <a:ea typeface="Calibri"/>
                          <a:cs typeface="EucrosiaUPC" pitchFamily="18" charset="-34"/>
                        </a:rPr>
                        <a:t> .............................................................................................................................................................................................................</a:t>
                      </a:r>
                      <a:endParaRPr lang="en-US" sz="1600" b="1" dirty="0">
                        <a:latin typeface="EucrosiaUPC" pitchFamily="18" charset="-34"/>
                        <a:ea typeface="Calibri"/>
                        <a:cs typeface="EucrosiaUPC" pitchFamily="18" charset="-34"/>
                      </a:endParaRPr>
                    </a:p>
                  </a:txBody>
                  <a:tcPr marL="20284" marR="202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1643042" y="269198"/>
            <a:ext cx="5643602" cy="1071570"/>
          </a:xfrm>
        </p:spPr>
        <p:txBody>
          <a:bodyPr>
            <a:normAutofit/>
          </a:bodyPr>
          <a:lstStyle/>
          <a:p>
            <a:pPr algn="ctr">
              <a:lnSpc>
                <a:spcPts val="2500"/>
              </a:lnSpc>
              <a:spcBef>
                <a:spcPts val="0"/>
              </a:spcBef>
              <a:buNone/>
            </a:pPr>
            <a:r>
              <a:rPr lang="th-TH" sz="2400" b="1" dirty="0" smtClean="0">
                <a:solidFill>
                  <a:srgbClr val="0000FF"/>
                </a:solidFill>
                <a:cs typeface="FreesiaUPC" pitchFamily="34" charset="-34"/>
              </a:rPr>
              <a:t>ตารางแสดงวงเงินงบประมาณที่ได้รับจัดสรรและ</a:t>
            </a:r>
          </a:p>
          <a:p>
            <a:pPr algn="ctr">
              <a:lnSpc>
                <a:spcPts val="2500"/>
              </a:lnSpc>
              <a:spcBef>
                <a:spcPts val="0"/>
              </a:spcBef>
              <a:buNone/>
            </a:pPr>
            <a:r>
              <a:rPr lang="th-TH" sz="2400" b="1" dirty="0" smtClean="0">
                <a:solidFill>
                  <a:srgbClr val="0000FF"/>
                </a:solidFill>
                <a:cs typeface="FreesiaUPC" pitchFamily="34" charset="-34"/>
              </a:rPr>
              <a:t>รายละเอียดค่าใช้จ่ายในการจ้างออกแบบ</a:t>
            </a:r>
          </a:p>
          <a:p>
            <a:endParaRPr lang="th-TH" sz="2400" dirty="0">
              <a:solidFill>
                <a:srgbClr val="0000FF"/>
              </a:solidFill>
            </a:endParaRPr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 bwMode="auto">
          <a:xfrm>
            <a:off x="8272575" y="6357958"/>
            <a:ext cx="457200" cy="423842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E439508B-2202-485A-848E-8DDBE1181BD8}" type="slidenum">
              <a:rPr lang="en-US">
                <a:solidFill>
                  <a:schemeClr val="tx1"/>
                </a:solidFill>
              </a:rPr>
              <a:pPr>
                <a:defRPr/>
              </a:pPr>
              <a:t>63</a:t>
            </a:fld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5" name="ตาราง 4"/>
          <p:cNvGraphicFramePr>
            <a:graphicFrameLocks noGrp="1"/>
          </p:cNvGraphicFramePr>
          <p:nvPr/>
        </p:nvGraphicFramePr>
        <p:xfrm>
          <a:off x="428596" y="1071546"/>
          <a:ext cx="8358246" cy="5286412"/>
        </p:xfrm>
        <a:graphic>
          <a:graphicData uri="http://schemas.openxmlformats.org/drawingml/2006/table">
            <a:tbl>
              <a:tblPr/>
              <a:tblGrid>
                <a:gridCol w="8358246"/>
              </a:tblGrid>
              <a:tr h="5286412">
                <a:tc>
                  <a:txBody>
                    <a:bodyPr/>
                    <a:lstStyle/>
                    <a:p>
                      <a:pPr marL="90170" marR="889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 b="1" dirty="0">
                        <a:latin typeface="EucrosiaUPC" pitchFamily="18" charset="-34"/>
                        <a:ea typeface="Calibri"/>
                        <a:cs typeface="EucrosiaUPC" pitchFamily="18" charset="-34"/>
                      </a:endParaRPr>
                    </a:p>
                    <a:p>
                      <a:pPr marL="90170" marR="889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b="1" dirty="0" smtClean="0">
                          <a:latin typeface="EucrosiaUPC" pitchFamily="18" charset="-34"/>
                          <a:ea typeface="Calibri"/>
                          <a:cs typeface="EucrosiaUPC" pitchFamily="18" charset="-34"/>
                        </a:rPr>
                        <a:t>๑</a:t>
                      </a:r>
                      <a:r>
                        <a:rPr lang="en-US" sz="1600" b="1" dirty="0" smtClean="0">
                          <a:latin typeface="EucrosiaUPC" pitchFamily="18" charset="-34"/>
                          <a:ea typeface="Calibri"/>
                          <a:cs typeface="EucrosiaUPC" pitchFamily="18" charset="-34"/>
                        </a:rPr>
                        <a:t>. </a:t>
                      </a:r>
                      <a:r>
                        <a:rPr lang="th-TH" sz="1600" b="1" dirty="0">
                          <a:latin typeface="EucrosiaUPC" pitchFamily="18" charset="-34"/>
                          <a:ea typeface="Calibri"/>
                          <a:cs typeface="EucrosiaUPC" pitchFamily="18" charset="-34"/>
                        </a:rPr>
                        <a:t>ชื่อโครงการ </a:t>
                      </a:r>
                      <a:r>
                        <a:rPr lang="th-TH" sz="1600" b="1" dirty="0" smtClean="0">
                          <a:latin typeface="EucrosiaUPC" pitchFamily="18" charset="-34"/>
                          <a:ea typeface="Calibri"/>
                          <a:cs typeface="EucrosiaUPC" pitchFamily="18" charset="-34"/>
                        </a:rPr>
                        <a:t>………………………………………………………………………………………………………………</a:t>
                      </a:r>
                      <a:r>
                        <a:rPr lang="en-US" sz="1600" b="1" dirty="0" smtClean="0">
                          <a:latin typeface="EucrosiaUPC" pitchFamily="18" charset="-34"/>
                          <a:ea typeface="Calibri"/>
                          <a:cs typeface="EucrosiaUPC" pitchFamily="18" charset="-34"/>
                        </a:rPr>
                        <a:t>……………………………………………………………………………………..…………..</a:t>
                      </a:r>
                      <a:endParaRPr lang="en-US" sz="1600" b="1" dirty="0">
                        <a:latin typeface="EucrosiaUPC" pitchFamily="18" charset="-34"/>
                        <a:ea typeface="Calibri"/>
                        <a:cs typeface="EucrosiaUPC" pitchFamily="18" charset="-34"/>
                      </a:endParaRPr>
                    </a:p>
                    <a:p>
                      <a:pPr marR="889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EucrosiaUPC" pitchFamily="18" charset="-34"/>
                          <a:ea typeface="Calibri"/>
                          <a:cs typeface="EucrosiaUPC" pitchFamily="18" charset="-34"/>
                        </a:rPr>
                        <a:t>      /</a:t>
                      </a:r>
                      <a:r>
                        <a:rPr lang="th-TH" sz="1600" b="1" dirty="0">
                          <a:latin typeface="EucrosiaUPC" pitchFamily="18" charset="-34"/>
                          <a:ea typeface="Calibri"/>
                          <a:cs typeface="EucrosiaUPC" pitchFamily="18" charset="-34"/>
                        </a:rPr>
                        <a:t>หน่วยงานเจ้าของโครงการ</a:t>
                      </a:r>
                      <a:r>
                        <a:rPr lang="en-US" sz="1600" b="1" dirty="0">
                          <a:latin typeface="EucrosiaUPC" pitchFamily="18" charset="-34"/>
                          <a:ea typeface="Calibri"/>
                          <a:cs typeface="EucrosiaUPC" pitchFamily="18" charset="-34"/>
                        </a:rPr>
                        <a:t>..............................</a:t>
                      </a:r>
                      <a:r>
                        <a:rPr lang="en-US" sz="1600" b="1" dirty="0" smtClean="0">
                          <a:latin typeface="EucrosiaUPC" pitchFamily="18" charset="-34"/>
                          <a:ea typeface="Calibri"/>
                          <a:cs typeface="EucrosiaUPC" pitchFamily="18" charset="-34"/>
                        </a:rPr>
                        <a:t>........................................................................................................................................</a:t>
                      </a:r>
                      <a:endParaRPr lang="en-US" sz="1600" b="1" dirty="0">
                        <a:latin typeface="EucrosiaUPC" pitchFamily="18" charset="-34"/>
                        <a:ea typeface="Calibri"/>
                        <a:cs typeface="EucrosiaUPC" pitchFamily="18" charset="-34"/>
                      </a:endParaRPr>
                    </a:p>
                    <a:p>
                      <a:pPr marR="889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EucrosiaUPC" pitchFamily="18" charset="-34"/>
                          <a:ea typeface="Calibri"/>
                          <a:cs typeface="EucrosiaUPC" pitchFamily="18" charset="-34"/>
                        </a:rPr>
                        <a:t>  </a:t>
                      </a:r>
                      <a:r>
                        <a:rPr lang="th-TH" sz="1600" b="1" dirty="0" smtClean="0">
                          <a:latin typeface="EucrosiaUPC" pitchFamily="18" charset="-34"/>
                          <a:ea typeface="Calibri"/>
                          <a:cs typeface="EucrosiaUPC" pitchFamily="18" charset="-34"/>
                        </a:rPr>
                        <a:t>๒</a:t>
                      </a:r>
                      <a:r>
                        <a:rPr lang="en-US" sz="1600" b="1" dirty="0" smtClean="0">
                          <a:latin typeface="EucrosiaUPC" pitchFamily="18" charset="-34"/>
                          <a:ea typeface="Calibri"/>
                          <a:cs typeface="EucrosiaUPC" pitchFamily="18" charset="-34"/>
                        </a:rPr>
                        <a:t>. </a:t>
                      </a:r>
                      <a:r>
                        <a:rPr lang="th-TH" sz="1600" b="1" dirty="0">
                          <a:latin typeface="EucrosiaUPC" pitchFamily="18" charset="-34"/>
                          <a:ea typeface="Calibri"/>
                          <a:cs typeface="EucrosiaUPC" pitchFamily="18" charset="-34"/>
                        </a:rPr>
                        <a:t>วงเงินงบประมาณที่ได้รับ</a:t>
                      </a:r>
                      <a:r>
                        <a:rPr lang="en-US" sz="1600" b="1" dirty="0">
                          <a:latin typeface="EucrosiaUPC" pitchFamily="18" charset="-34"/>
                          <a:ea typeface="Calibri"/>
                          <a:cs typeface="EucrosiaUPC" pitchFamily="18" charset="-34"/>
                        </a:rPr>
                        <a:t>..............................</a:t>
                      </a:r>
                      <a:r>
                        <a:rPr lang="en-US" sz="1600" b="1" dirty="0" smtClean="0">
                          <a:latin typeface="EucrosiaUPC" pitchFamily="18" charset="-34"/>
                          <a:ea typeface="Calibri"/>
                          <a:cs typeface="EucrosiaUPC" pitchFamily="18" charset="-34"/>
                        </a:rPr>
                        <a:t>..................................................................................................................................... </a:t>
                      </a:r>
                      <a:r>
                        <a:rPr lang="th-TH" sz="1600" b="1" dirty="0">
                          <a:latin typeface="EucrosiaUPC" pitchFamily="18" charset="-34"/>
                          <a:ea typeface="Calibri"/>
                          <a:cs typeface="EucrosiaUPC" pitchFamily="18" charset="-34"/>
                        </a:rPr>
                        <a:t>บาท</a:t>
                      </a:r>
                      <a:endParaRPr lang="en-US" sz="1600" b="1" dirty="0">
                        <a:latin typeface="EucrosiaUPC" pitchFamily="18" charset="-34"/>
                        <a:ea typeface="Calibri"/>
                        <a:cs typeface="EucrosiaUPC" pitchFamily="18" charset="-34"/>
                      </a:endParaRPr>
                    </a:p>
                    <a:p>
                      <a:pPr marR="889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EucrosiaUPC" pitchFamily="18" charset="-34"/>
                          <a:ea typeface="Calibri"/>
                          <a:cs typeface="EucrosiaUPC" pitchFamily="18" charset="-34"/>
                        </a:rPr>
                        <a:t>  </a:t>
                      </a:r>
                      <a:r>
                        <a:rPr lang="th-TH" sz="1600" b="1" dirty="0" smtClean="0">
                          <a:latin typeface="EucrosiaUPC" pitchFamily="18" charset="-34"/>
                          <a:ea typeface="Calibri"/>
                          <a:cs typeface="EucrosiaUPC" pitchFamily="18" charset="-34"/>
                        </a:rPr>
                        <a:t>๓</a:t>
                      </a:r>
                      <a:r>
                        <a:rPr lang="en-US" sz="1600" b="1" dirty="0" smtClean="0">
                          <a:latin typeface="EucrosiaUPC" pitchFamily="18" charset="-34"/>
                          <a:ea typeface="Calibri"/>
                          <a:cs typeface="EucrosiaUPC" pitchFamily="18" charset="-34"/>
                        </a:rPr>
                        <a:t>. </a:t>
                      </a:r>
                      <a:r>
                        <a:rPr lang="th-TH" sz="1600" b="1" dirty="0">
                          <a:latin typeface="EucrosiaUPC" pitchFamily="18" charset="-34"/>
                          <a:ea typeface="Calibri"/>
                          <a:cs typeface="EucrosiaUPC" pitchFamily="18" charset="-34"/>
                        </a:rPr>
                        <a:t>วันที่กำหนดราคากลาง</a:t>
                      </a:r>
                      <a:r>
                        <a:rPr lang="en-US" sz="1600" b="1" dirty="0">
                          <a:latin typeface="EucrosiaUPC" pitchFamily="18" charset="-34"/>
                          <a:ea typeface="Calibri"/>
                          <a:cs typeface="EucrosiaUPC" pitchFamily="18" charset="-34"/>
                        </a:rPr>
                        <a:t>....................................................</a:t>
                      </a:r>
                      <a:r>
                        <a:rPr lang="en-US" sz="1600" b="1" dirty="0" smtClean="0">
                          <a:latin typeface="EucrosiaUPC" pitchFamily="18" charset="-34"/>
                          <a:ea typeface="Calibri"/>
                          <a:cs typeface="EucrosiaUPC" pitchFamily="18" charset="-34"/>
                        </a:rPr>
                        <a:t>..........................................................................................................................</a:t>
                      </a:r>
                      <a:endParaRPr lang="en-US" sz="1600" b="1" dirty="0">
                        <a:latin typeface="EucrosiaUPC" pitchFamily="18" charset="-34"/>
                        <a:ea typeface="Calibri"/>
                        <a:cs typeface="EucrosiaUPC" pitchFamily="18" charset="-34"/>
                      </a:endParaRPr>
                    </a:p>
                    <a:p>
                      <a:pPr marR="889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EucrosiaUPC" pitchFamily="18" charset="-34"/>
                          <a:ea typeface="Calibri"/>
                          <a:cs typeface="EucrosiaUPC" pitchFamily="18" charset="-34"/>
                        </a:rPr>
                        <a:t>       </a:t>
                      </a:r>
                      <a:r>
                        <a:rPr lang="th-TH" sz="1600" b="1" dirty="0">
                          <a:latin typeface="EucrosiaUPC" pitchFamily="18" charset="-34"/>
                          <a:ea typeface="Calibri"/>
                          <a:cs typeface="EucrosiaUPC" pitchFamily="18" charset="-34"/>
                        </a:rPr>
                        <a:t>เป็นเงิน</a:t>
                      </a:r>
                      <a:r>
                        <a:rPr lang="en-US" sz="1600" b="1" dirty="0">
                          <a:latin typeface="EucrosiaUPC" pitchFamily="18" charset="-34"/>
                          <a:ea typeface="Calibri"/>
                          <a:cs typeface="EucrosiaUPC" pitchFamily="18" charset="-34"/>
                        </a:rPr>
                        <a:t>................................................................................</a:t>
                      </a:r>
                      <a:r>
                        <a:rPr lang="en-US" sz="1600" b="1" dirty="0" smtClean="0">
                          <a:latin typeface="EucrosiaUPC" pitchFamily="18" charset="-34"/>
                          <a:ea typeface="Calibri"/>
                          <a:cs typeface="EucrosiaUPC" pitchFamily="18" charset="-34"/>
                        </a:rPr>
                        <a:t>.......................................................................................</a:t>
                      </a:r>
                      <a:r>
                        <a:rPr lang="th-TH" sz="1600" b="1" dirty="0" smtClean="0">
                          <a:latin typeface="EucrosiaUPC" pitchFamily="18" charset="-34"/>
                          <a:ea typeface="Calibri"/>
                          <a:cs typeface="EucrosiaUPC" pitchFamily="18" charset="-34"/>
                        </a:rPr>
                        <a:t>......................</a:t>
                      </a:r>
                      <a:r>
                        <a:rPr lang="th-TH" sz="1600" b="1" baseline="0" dirty="0" smtClean="0">
                          <a:latin typeface="EucrosiaUPC" pitchFamily="18" charset="-34"/>
                          <a:ea typeface="Calibri"/>
                          <a:cs typeface="EucrosiaUPC" pitchFamily="18" charset="-34"/>
                        </a:rPr>
                        <a:t> </a:t>
                      </a:r>
                      <a:r>
                        <a:rPr lang="th-TH" sz="1600" b="1" dirty="0" smtClean="0">
                          <a:latin typeface="EucrosiaUPC" pitchFamily="18" charset="-34"/>
                          <a:ea typeface="Calibri"/>
                          <a:cs typeface="EucrosiaUPC" pitchFamily="18" charset="-34"/>
                        </a:rPr>
                        <a:t>บาท</a:t>
                      </a:r>
                      <a:endParaRPr lang="en-US" sz="1600" b="1" dirty="0">
                        <a:latin typeface="EucrosiaUPC" pitchFamily="18" charset="-34"/>
                        <a:ea typeface="Calibri"/>
                        <a:cs typeface="EucrosiaUPC" pitchFamily="18" charset="-34"/>
                      </a:endParaRPr>
                    </a:p>
                    <a:p>
                      <a:pPr marR="889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EucrosiaUPC" pitchFamily="18" charset="-34"/>
                          <a:ea typeface="Calibri"/>
                          <a:cs typeface="EucrosiaUPC" pitchFamily="18" charset="-34"/>
                        </a:rPr>
                        <a:t>   </a:t>
                      </a:r>
                      <a:r>
                        <a:rPr lang="th-TH" sz="1600" b="1" dirty="0" smtClean="0">
                          <a:latin typeface="EucrosiaUPC" pitchFamily="18" charset="-34"/>
                          <a:ea typeface="Calibri"/>
                          <a:cs typeface="EucrosiaUPC" pitchFamily="18" charset="-34"/>
                        </a:rPr>
                        <a:t>๔</a:t>
                      </a:r>
                      <a:r>
                        <a:rPr lang="en-US" sz="1600" b="1" dirty="0" smtClean="0">
                          <a:latin typeface="EucrosiaUPC" pitchFamily="18" charset="-34"/>
                          <a:ea typeface="Calibri"/>
                          <a:cs typeface="EucrosiaUPC" pitchFamily="18" charset="-34"/>
                        </a:rPr>
                        <a:t>. </a:t>
                      </a:r>
                      <a:r>
                        <a:rPr lang="th-TH" sz="1600" b="1" dirty="0">
                          <a:latin typeface="EucrosiaUPC" pitchFamily="18" charset="-34"/>
                          <a:ea typeface="Calibri"/>
                          <a:cs typeface="EucrosiaUPC" pitchFamily="18" charset="-34"/>
                        </a:rPr>
                        <a:t>ค่าตอบแทนบุคคลากร</a:t>
                      </a:r>
                      <a:r>
                        <a:rPr lang="en-US" sz="1600" b="1" dirty="0">
                          <a:latin typeface="EucrosiaUPC" pitchFamily="18" charset="-34"/>
                          <a:ea typeface="Calibri"/>
                          <a:cs typeface="EucrosiaUPC" pitchFamily="18" charset="-34"/>
                        </a:rPr>
                        <a:t>..........................................................</a:t>
                      </a:r>
                      <a:r>
                        <a:rPr lang="en-US" sz="1600" b="1" dirty="0" smtClean="0">
                          <a:latin typeface="EucrosiaUPC" pitchFamily="18" charset="-34"/>
                          <a:ea typeface="Calibri"/>
                          <a:cs typeface="EucrosiaUPC" pitchFamily="18" charset="-34"/>
                        </a:rPr>
                        <a:t>....................................................................................</a:t>
                      </a:r>
                      <a:r>
                        <a:rPr lang="th-TH" sz="1600" b="1" dirty="0" smtClean="0">
                          <a:latin typeface="EucrosiaUPC" pitchFamily="18" charset="-34"/>
                          <a:ea typeface="Calibri"/>
                          <a:cs typeface="EucrosiaUPC" pitchFamily="18" charset="-34"/>
                        </a:rPr>
                        <a:t>........................</a:t>
                      </a:r>
                      <a:r>
                        <a:rPr lang="th-TH" sz="1600" b="1" baseline="0" dirty="0" smtClean="0">
                          <a:latin typeface="EucrosiaUPC" pitchFamily="18" charset="-34"/>
                          <a:ea typeface="Calibri"/>
                          <a:cs typeface="EucrosiaUPC" pitchFamily="18" charset="-34"/>
                        </a:rPr>
                        <a:t> </a:t>
                      </a:r>
                      <a:r>
                        <a:rPr lang="th-TH" sz="1600" b="1" dirty="0" smtClean="0">
                          <a:latin typeface="EucrosiaUPC" pitchFamily="18" charset="-34"/>
                          <a:ea typeface="Calibri"/>
                          <a:cs typeface="EucrosiaUPC" pitchFamily="18" charset="-34"/>
                        </a:rPr>
                        <a:t>บาท</a:t>
                      </a:r>
                      <a:endParaRPr lang="en-US" sz="1600" b="1" dirty="0">
                        <a:latin typeface="EucrosiaUPC" pitchFamily="18" charset="-34"/>
                        <a:ea typeface="Calibri"/>
                        <a:cs typeface="EucrosiaUPC" pitchFamily="18" charset="-34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EucrosiaUPC" pitchFamily="18" charset="-34"/>
                          <a:ea typeface="Calibri"/>
                          <a:cs typeface="EucrosiaUPC" pitchFamily="18" charset="-34"/>
                        </a:rPr>
                        <a:t>         </a:t>
                      </a:r>
                      <a:r>
                        <a:rPr lang="th-TH" sz="1600" b="1" dirty="0" smtClean="0">
                          <a:latin typeface="EucrosiaUPC" pitchFamily="18" charset="-34"/>
                          <a:ea typeface="Calibri"/>
                          <a:cs typeface="EucrosiaUPC" pitchFamily="18" charset="-34"/>
                        </a:rPr>
                        <a:t>๔</a:t>
                      </a:r>
                      <a:r>
                        <a:rPr lang="en-US" sz="1600" b="1" dirty="0" smtClean="0">
                          <a:latin typeface="EucrosiaUPC" pitchFamily="18" charset="-34"/>
                          <a:ea typeface="Calibri"/>
                          <a:cs typeface="EucrosiaUPC" pitchFamily="18" charset="-34"/>
                        </a:rPr>
                        <a:t>.</a:t>
                      </a:r>
                      <a:r>
                        <a:rPr lang="th-TH" sz="1600" b="1" dirty="0" smtClean="0">
                          <a:latin typeface="EucrosiaUPC" pitchFamily="18" charset="-34"/>
                          <a:ea typeface="Calibri"/>
                          <a:cs typeface="EucrosiaUPC" pitchFamily="18" charset="-34"/>
                        </a:rPr>
                        <a:t>๑</a:t>
                      </a:r>
                      <a:r>
                        <a:rPr lang="en-US" sz="1600" b="1" dirty="0" smtClean="0">
                          <a:latin typeface="EucrosiaUPC" pitchFamily="18" charset="-34"/>
                          <a:ea typeface="Calibri"/>
                          <a:cs typeface="EucrosiaUPC" pitchFamily="18" charset="-34"/>
                        </a:rPr>
                        <a:t> </a:t>
                      </a:r>
                      <a:r>
                        <a:rPr lang="th-TH" sz="1600" b="1" dirty="0">
                          <a:latin typeface="EucrosiaUPC" pitchFamily="18" charset="-34"/>
                          <a:ea typeface="Calibri"/>
                          <a:cs typeface="EucrosiaUPC" pitchFamily="18" charset="-34"/>
                        </a:rPr>
                        <a:t>ระดับหัวหน้าโครงการ</a:t>
                      </a:r>
                      <a:r>
                        <a:rPr lang="en-US" sz="1600" b="1" dirty="0">
                          <a:latin typeface="EucrosiaUPC" pitchFamily="18" charset="-34"/>
                          <a:ea typeface="Calibri"/>
                          <a:cs typeface="EucrosiaUPC" pitchFamily="18" charset="-34"/>
                        </a:rPr>
                        <a:t>...............................................</a:t>
                      </a:r>
                      <a:r>
                        <a:rPr lang="en-US" sz="1600" b="1" dirty="0" smtClean="0">
                          <a:latin typeface="EucrosiaUPC" pitchFamily="18" charset="-34"/>
                          <a:ea typeface="Calibri"/>
                          <a:cs typeface="EucrosiaUPC" pitchFamily="18" charset="-34"/>
                        </a:rPr>
                        <a:t>......................................................................................</a:t>
                      </a:r>
                      <a:r>
                        <a:rPr lang="th-TH" sz="1600" b="1" dirty="0" smtClean="0">
                          <a:latin typeface="EucrosiaUPC" pitchFamily="18" charset="-34"/>
                          <a:ea typeface="Calibri"/>
                          <a:cs typeface="EucrosiaUPC" pitchFamily="18" charset="-34"/>
                        </a:rPr>
                        <a:t>........................ คน</a:t>
                      </a:r>
                      <a:endParaRPr lang="en-US" sz="1600" b="1" dirty="0">
                        <a:latin typeface="EucrosiaUPC" pitchFamily="18" charset="-34"/>
                        <a:ea typeface="Calibri"/>
                        <a:cs typeface="EucrosiaUPC" pitchFamily="18" charset="-34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EucrosiaUPC" pitchFamily="18" charset="-34"/>
                          <a:ea typeface="Calibri"/>
                          <a:cs typeface="EucrosiaUPC" pitchFamily="18" charset="-34"/>
                        </a:rPr>
                        <a:t>         </a:t>
                      </a:r>
                      <a:r>
                        <a:rPr lang="th-TH" sz="1600" b="1" dirty="0" smtClean="0">
                          <a:latin typeface="EucrosiaUPC" pitchFamily="18" charset="-34"/>
                          <a:ea typeface="Calibri"/>
                          <a:cs typeface="EucrosiaUPC" pitchFamily="18" charset="-34"/>
                        </a:rPr>
                        <a:t>๔</a:t>
                      </a:r>
                      <a:r>
                        <a:rPr lang="en-US" sz="1600" b="1" dirty="0" smtClean="0">
                          <a:latin typeface="EucrosiaUPC" pitchFamily="18" charset="-34"/>
                          <a:ea typeface="Calibri"/>
                          <a:cs typeface="EucrosiaUPC" pitchFamily="18" charset="-34"/>
                        </a:rPr>
                        <a:t>.</a:t>
                      </a:r>
                      <a:r>
                        <a:rPr lang="th-TH" sz="1600" b="1" dirty="0" smtClean="0">
                          <a:latin typeface="EucrosiaUPC" pitchFamily="18" charset="-34"/>
                          <a:ea typeface="Calibri"/>
                          <a:cs typeface="EucrosiaUPC" pitchFamily="18" charset="-34"/>
                        </a:rPr>
                        <a:t>๒</a:t>
                      </a:r>
                      <a:r>
                        <a:rPr lang="en-US" sz="1600" b="1" dirty="0" smtClean="0">
                          <a:latin typeface="EucrosiaUPC" pitchFamily="18" charset="-34"/>
                          <a:ea typeface="Calibri"/>
                          <a:cs typeface="EucrosiaUPC" pitchFamily="18" charset="-34"/>
                        </a:rPr>
                        <a:t> </a:t>
                      </a:r>
                      <a:r>
                        <a:rPr lang="th-TH" sz="1600" b="1" dirty="0">
                          <a:latin typeface="EucrosiaUPC" pitchFamily="18" charset="-34"/>
                          <a:ea typeface="Calibri"/>
                          <a:cs typeface="EucrosiaUPC" pitchFamily="18" charset="-34"/>
                        </a:rPr>
                        <a:t>ระดับผู้ดำเนินงาน</a:t>
                      </a:r>
                      <a:r>
                        <a:rPr lang="en-US" sz="1600" b="1" dirty="0">
                          <a:latin typeface="EucrosiaUPC" pitchFamily="18" charset="-34"/>
                          <a:ea typeface="Calibri"/>
                          <a:cs typeface="EucrosiaUPC" pitchFamily="18" charset="-34"/>
                        </a:rPr>
                        <a:t>..</a:t>
                      </a:r>
                      <a:r>
                        <a:rPr lang="en-US" sz="1600" b="1" dirty="0" smtClean="0">
                          <a:latin typeface="EucrosiaUPC" pitchFamily="18" charset="-34"/>
                          <a:ea typeface="Calibri"/>
                          <a:cs typeface="EucrosiaUPC" pitchFamily="18" charset="-34"/>
                        </a:rPr>
                        <a:t>..........................................................................................................................................</a:t>
                      </a:r>
                      <a:r>
                        <a:rPr lang="th-TH" sz="1600" b="1" dirty="0" smtClean="0">
                          <a:latin typeface="EucrosiaUPC" pitchFamily="18" charset="-34"/>
                          <a:ea typeface="Calibri"/>
                          <a:cs typeface="EucrosiaUPC" pitchFamily="18" charset="-34"/>
                        </a:rPr>
                        <a:t>....................... คน</a:t>
                      </a:r>
                      <a:endParaRPr lang="en-US" sz="1600" b="1" dirty="0">
                        <a:latin typeface="EucrosiaUPC" pitchFamily="18" charset="-34"/>
                        <a:ea typeface="Calibri"/>
                        <a:cs typeface="EucrosiaUPC" pitchFamily="18" charset="-34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EucrosiaUPC" pitchFamily="18" charset="-34"/>
                          <a:ea typeface="Calibri"/>
                          <a:cs typeface="EucrosiaUPC" pitchFamily="18" charset="-34"/>
                        </a:rPr>
                        <a:t>         </a:t>
                      </a:r>
                      <a:r>
                        <a:rPr lang="th-TH" sz="1600" b="1" dirty="0" smtClean="0">
                          <a:latin typeface="EucrosiaUPC" pitchFamily="18" charset="-34"/>
                          <a:ea typeface="Calibri"/>
                          <a:cs typeface="EucrosiaUPC" pitchFamily="18" charset="-34"/>
                        </a:rPr>
                        <a:t>๔</a:t>
                      </a:r>
                      <a:r>
                        <a:rPr lang="en-US" sz="1600" b="1" dirty="0" smtClean="0">
                          <a:latin typeface="EucrosiaUPC" pitchFamily="18" charset="-34"/>
                          <a:ea typeface="Calibri"/>
                          <a:cs typeface="EucrosiaUPC" pitchFamily="18" charset="-34"/>
                        </a:rPr>
                        <a:t>.</a:t>
                      </a:r>
                      <a:r>
                        <a:rPr lang="th-TH" sz="1600" b="1" dirty="0" smtClean="0">
                          <a:latin typeface="EucrosiaUPC" pitchFamily="18" charset="-34"/>
                          <a:ea typeface="Calibri"/>
                          <a:cs typeface="EucrosiaUPC" pitchFamily="18" charset="-34"/>
                        </a:rPr>
                        <a:t>๓</a:t>
                      </a:r>
                      <a:r>
                        <a:rPr lang="en-US" sz="1600" b="1" dirty="0" smtClean="0">
                          <a:latin typeface="EucrosiaUPC" pitchFamily="18" charset="-34"/>
                          <a:ea typeface="Calibri"/>
                          <a:cs typeface="EucrosiaUPC" pitchFamily="18" charset="-34"/>
                        </a:rPr>
                        <a:t> </a:t>
                      </a:r>
                      <a:r>
                        <a:rPr lang="th-TH" sz="1600" b="1" dirty="0">
                          <a:latin typeface="EucrosiaUPC" pitchFamily="18" charset="-34"/>
                          <a:ea typeface="Calibri"/>
                          <a:cs typeface="EucrosiaUPC" pitchFamily="18" charset="-34"/>
                        </a:rPr>
                        <a:t>ระดับผู้ช่วย</a:t>
                      </a:r>
                      <a:r>
                        <a:rPr lang="en-US" sz="1600" b="1" dirty="0">
                          <a:latin typeface="EucrosiaUPC" pitchFamily="18" charset="-34"/>
                          <a:ea typeface="Calibri"/>
                          <a:cs typeface="EucrosiaUPC" pitchFamily="18" charset="-34"/>
                        </a:rPr>
                        <a:t>.......................</a:t>
                      </a:r>
                      <a:r>
                        <a:rPr lang="en-US" sz="1600" b="1" dirty="0" smtClean="0">
                          <a:latin typeface="EucrosiaUPC" pitchFamily="18" charset="-34"/>
                          <a:ea typeface="Calibri"/>
                          <a:cs typeface="EucrosiaUPC" pitchFamily="18" charset="-34"/>
                        </a:rPr>
                        <a:t>..................................................................................................................................</a:t>
                      </a:r>
                      <a:r>
                        <a:rPr lang="th-TH" sz="1600" b="1" dirty="0" smtClean="0">
                          <a:latin typeface="EucrosiaUPC" pitchFamily="18" charset="-34"/>
                          <a:ea typeface="Calibri"/>
                          <a:cs typeface="EucrosiaUPC" pitchFamily="18" charset="-34"/>
                        </a:rPr>
                        <a:t>....................</a:t>
                      </a:r>
                      <a:r>
                        <a:rPr lang="th-TH" sz="1600" b="1" baseline="0" dirty="0" smtClean="0">
                          <a:latin typeface="EucrosiaUPC" pitchFamily="18" charset="-34"/>
                          <a:ea typeface="Calibri"/>
                          <a:cs typeface="EucrosiaUPC" pitchFamily="18" charset="-34"/>
                        </a:rPr>
                        <a:t> </a:t>
                      </a:r>
                      <a:r>
                        <a:rPr lang="th-TH" sz="1600" b="1" dirty="0" smtClean="0">
                          <a:latin typeface="EucrosiaUPC" pitchFamily="18" charset="-34"/>
                          <a:ea typeface="Calibri"/>
                          <a:cs typeface="EucrosiaUPC" pitchFamily="18" charset="-34"/>
                        </a:rPr>
                        <a:t>คน</a:t>
                      </a:r>
                      <a:endParaRPr lang="en-US" sz="1600" b="1" dirty="0">
                        <a:latin typeface="EucrosiaUPC" pitchFamily="18" charset="-34"/>
                        <a:ea typeface="Calibri"/>
                        <a:cs typeface="EucrosiaUPC" pitchFamily="18" charset="-34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EucrosiaUPC" pitchFamily="18" charset="-34"/>
                          <a:ea typeface="Calibri"/>
                          <a:cs typeface="EucrosiaUPC" pitchFamily="18" charset="-34"/>
                        </a:rPr>
                        <a:t>   </a:t>
                      </a:r>
                      <a:r>
                        <a:rPr lang="th-TH" sz="1600" b="1" dirty="0" smtClean="0">
                          <a:latin typeface="EucrosiaUPC" pitchFamily="18" charset="-34"/>
                          <a:ea typeface="Calibri"/>
                          <a:cs typeface="EucrosiaUPC" pitchFamily="18" charset="-34"/>
                        </a:rPr>
                        <a:t>๕</a:t>
                      </a:r>
                      <a:r>
                        <a:rPr lang="en-US" sz="1600" b="1" dirty="0" smtClean="0">
                          <a:latin typeface="EucrosiaUPC" pitchFamily="18" charset="-34"/>
                          <a:ea typeface="Calibri"/>
                          <a:cs typeface="EucrosiaUPC" pitchFamily="18" charset="-34"/>
                        </a:rPr>
                        <a:t>. </a:t>
                      </a:r>
                      <a:r>
                        <a:rPr lang="th-TH" sz="1600" b="1" dirty="0">
                          <a:latin typeface="EucrosiaUPC" pitchFamily="18" charset="-34"/>
                          <a:ea typeface="Calibri"/>
                          <a:cs typeface="EucrosiaUPC" pitchFamily="18" charset="-34"/>
                        </a:rPr>
                        <a:t>ค่าวัสดุอุปกรณ์ </a:t>
                      </a:r>
                      <a:r>
                        <a:rPr lang="en-US" sz="1600" b="1" dirty="0" smtClean="0">
                          <a:latin typeface="EucrosiaUPC" pitchFamily="18" charset="-34"/>
                          <a:ea typeface="Calibri"/>
                          <a:cs typeface="EucrosiaUPC" pitchFamily="18" charset="-34"/>
                        </a:rPr>
                        <a:t>...........................................................................................................................................................</a:t>
                      </a:r>
                      <a:r>
                        <a:rPr lang="th-TH" sz="1600" b="1" dirty="0" smtClean="0">
                          <a:latin typeface="EucrosiaUPC" pitchFamily="18" charset="-34"/>
                          <a:ea typeface="Calibri"/>
                          <a:cs typeface="EucrosiaUPC" pitchFamily="18" charset="-34"/>
                        </a:rPr>
                        <a:t>..................... บาท</a:t>
                      </a:r>
                      <a:endParaRPr lang="en-US" sz="1600" b="1" dirty="0">
                        <a:latin typeface="EucrosiaUPC" pitchFamily="18" charset="-34"/>
                        <a:ea typeface="Calibri"/>
                        <a:cs typeface="EucrosiaUPC" pitchFamily="18" charset="-34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EucrosiaUPC" pitchFamily="18" charset="-34"/>
                          <a:ea typeface="Calibri"/>
                          <a:cs typeface="EucrosiaUPC" pitchFamily="18" charset="-34"/>
                        </a:rPr>
                        <a:t>   </a:t>
                      </a:r>
                      <a:r>
                        <a:rPr lang="th-TH" sz="1600" b="1" dirty="0" smtClean="0">
                          <a:latin typeface="EucrosiaUPC" pitchFamily="18" charset="-34"/>
                          <a:ea typeface="Calibri"/>
                          <a:cs typeface="EucrosiaUPC" pitchFamily="18" charset="-34"/>
                        </a:rPr>
                        <a:t>๖</a:t>
                      </a:r>
                      <a:r>
                        <a:rPr lang="en-US" sz="1600" b="1" dirty="0" smtClean="0">
                          <a:latin typeface="EucrosiaUPC" pitchFamily="18" charset="-34"/>
                          <a:ea typeface="Calibri"/>
                          <a:cs typeface="EucrosiaUPC" pitchFamily="18" charset="-34"/>
                        </a:rPr>
                        <a:t>. </a:t>
                      </a:r>
                      <a:r>
                        <a:rPr lang="th-TH" sz="1600" b="1" dirty="0">
                          <a:latin typeface="EucrosiaUPC" pitchFamily="18" charset="-34"/>
                          <a:ea typeface="Calibri"/>
                          <a:cs typeface="EucrosiaUPC" pitchFamily="18" charset="-34"/>
                        </a:rPr>
                        <a:t>ค่าใช้จ่ายอื่นๆ</a:t>
                      </a:r>
                      <a:r>
                        <a:rPr lang="en-US" sz="1600" b="1" dirty="0">
                          <a:latin typeface="EucrosiaUPC" pitchFamily="18" charset="-34"/>
                          <a:ea typeface="Calibri"/>
                          <a:cs typeface="EucrosiaUPC" pitchFamily="18" charset="-34"/>
                        </a:rPr>
                        <a:t>.....................................................</a:t>
                      </a:r>
                      <a:r>
                        <a:rPr lang="en-US" sz="1600" b="1" dirty="0" smtClean="0">
                          <a:latin typeface="EucrosiaUPC" pitchFamily="18" charset="-34"/>
                          <a:ea typeface="Calibri"/>
                          <a:cs typeface="EucrosiaUPC" pitchFamily="18" charset="-34"/>
                        </a:rPr>
                        <a:t>.........................................................................................................</a:t>
                      </a:r>
                      <a:r>
                        <a:rPr lang="th-TH" sz="1600" b="1" dirty="0" smtClean="0">
                          <a:latin typeface="EucrosiaUPC" pitchFamily="18" charset="-34"/>
                          <a:ea typeface="Calibri"/>
                          <a:cs typeface="EucrosiaUPC" pitchFamily="18" charset="-34"/>
                        </a:rPr>
                        <a:t>..................... บาท</a:t>
                      </a:r>
                      <a:endParaRPr lang="en-US" sz="1600" b="1" dirty="0">
                        <a:latin typeface="EucrosiaUPC" pitchFamily="18" charset="-34"/>
                        <a:ea typeface="Calibri"/>
                        <a:cs typeface="EucrosiaUPC" pitchFamily="18" charset="-34"/>
                      </a:endParaRPr>
                    </a:p>
                    <a:p>
                      <a:pPr marR="8890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3505" algn="l"/>
                        </a:tabLst>
                      </a:pPr>
                      <a:r>
                        <a:rPr lang="en-US" sz="1600" b="1" dirty="0">
                          <a:latin typeface="EucrosiaUPC" pitchFamily="18" charset="-34"/>
                          <a:ea typeface="Calibri"/>
                          <a:cs typeface="EucrosiaUPC" pitchFamily="18" charset="-34"/>
                        </a:rPr>
                        <a:t>   </a:t>
                      </a:r>
                      <a:r>
                        <a:rPr lang="th-TH" sz="1600" b="1" dirty="0" smtClean="0">
                          <a:latin typeface="EucrosiaUPC" pitchFamily="18" charset="-34"/>
                          <a:ea typeface="Calibri"/>
                          <a:cs typeface="EucrosiaUPC" pitchFamily="18" charset="-34"/>
                        </a:rPr>
                        <a:t>๗</a:t>
                      </a:r>
                      <a:r>
                        <a:rPr lang="en-US" sz="1600" b="1" dirty="0" smtClean="0">
                          <a:latin typeface="EucrosiaUPC" pitchFamily="18" charset="-34"/>
                          <a:ea typeface="Calibri"/>
                          <a:cs typeface="EucrosiaUPC" pitchFamily="18" charset="-34"/>
                        </a:rPr>
                        <a:t>. </a:t>
                      </a:r>
                      <a:r>
                        <a:rPr lang="th-TH" sz="1600" b="1" dirty="0">
                          <a:latin typeface="EucrosiaUPC" pitchFamily="18" charset="-34"/>
                          <a:ea typeface="Calibri"/>
                          <a:cs typeface="EucrosiaUPC" pitchFamily="18" charset="-34"/>
                        </a:rPr>
                        <a:t>รายชื่อเจ้าหน้าที่ของรัฐ (ผู้รับผิดชอบ) ในการกำหนดค่าใช้จ่าย</a:t>
                      </a:r>
                      <a:r>
                        <a:rPr lang="en-US" sz="1600" b="1" dirty="0">
                          <a:latin typeface="EucrosiaUPC" pitchFamily="18" charset="-34"/>
                          <a:ea typeface="Calibri"/>
                          <a:cs typeface="EucrosiaUPC" pitchFamily="18" charset="-34"/>
                        </a:rPr>
                        <a:t>/</a:t>
                      </a:r>
                      <a:r>
                        <a:rPr lang="th-TH" sz="1600" b="1" dirty="0">
                          <a:latin typeface="EucrosiaUPC" pitchFamily="18" charset="-34"/>
                          <a:ea typeface="Calibri"/>
                          <a:cs typeface="EucrosiaUPC" pitchFamily="18" charset="-34"/>
                        </a:rPr>
                        <a:t>การดำเนินการ</a:t>
                      </a:r>
                      <a:r>
                        <a:rPr lang="en-US" sz="1600" b="1" dirty="0">
                          <a:latin typeface="EucrosiaUPC" pitchFamily="18" charset="-34"/>
                          <a:ea typeface="Calibri"/>
                          <a:cs typeface="EucrosiaUPC" pitchFamily="18" charset="-34"/>
                        </a:rPr>
                        <a:t>/</a:t>
                      </a:r>
                      <a:r>
                        <a:rPr lang="th-TH" sz="1600" b="1" dirty="0">
                          <a:latin typeface="EucrosiaUPC" pitchFamily="18" charset="-34"/>
                          <a:ea typeface="Calibri"/>
                          <a:cs typeface="EucrosiaUPC" pitchFamily="18" charset="-34"/>
                        </a:rPr>
                        <a:t>ขอบเขต</a:t>
                      </a:r>
                      <a:r>
                        <a:rPr lang="th-TH" sz="1600" b="1" dirty="0" smtClean="0">
                          <a:latin typeface="EucrosiaUPC" pitchFamily="18" charset="-34"/>
                          <a:ea typeface="Calibri"/>
                          <a:cs typeface="EucrosiaUPC" pitchFamily="18" charset="-34"/>
                        </a:rPr>
                        <a:t>ดำเนินการ</a:t>
                      </a:r>
                      <a:r>
                        <a:rPr lang="en-US" sz="1600" b="1" baseline="0" dirty="0" smtClean="0">
                          <a:latin typeface="EucrosiaUPC" pitchFamily="18" charset="-34"/>
                          <a:ea typeface="Calibri"/>
                          <a:cs typeface="EucrosiaUPC" pitchFamily="18" charset="-34"/>
                        </a:rPr>
                        <a:t> </a:t>
                      </a:r>
                      <a:r>
                        <a:rPr lang="en-US" sz="1600" b="1" dirty="0" smtClean="0">
                          <a:latin typeface="EucrosiaUPC" pitchFamily="18" charset="-34"/>
                          <a:ea typeface="Calibri"/>
                          <a:cs typeface="EucrosiaUPC" pitchFamily="18" charset="-34"/>
                        </a:rPr>
                        <a:t> </a:t>
                      </a:r>
                      <a:r>
                        <a:rPr lang="en-US" sz="1600" b="1" dirty="0">
                          <a:latin typeface="EucrosiaUPC" pitchFamily="18" charset="-34"/>
                          <a:ea typeface="Calibri"/>
                          <a:cs typeface="EucrosiaUPC" pitchFamily="18" charset="-34"/>
                        </a:rPr>
                        <a:t>(TOR)</a:t>
                      </a:r>
                    </a:p>
                    <a:p>
                      <a:pPr marR="8890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3505" algn="l"/>
                        </a:tabLst>
                      </a:pPr>
                      <a:r>
                        <a:rPr lang="en-US" sz="1600" b="1" dirty="0">
                          <a:latin typeface="EucrosiaUPC" pitchFamily="18" charset="-34"/>
                          <a:ea typeface="Calibri"/>
                          <a:cs typeface="EucrosiaUPC" pitchFamily="18" charset="-34"/>
                        </a:rPr>
                        <a:t>       </a:t>
                      </a:r>
                      <a:r>
                        <a:rPr lang="en-US" sz="1600" b="1" dirty="0" smtClean="0">
                          <a:latin typeface="EucrosiaUPC" pitchFamily="18" charset="-34"/>
                          <a:ea typeface="Calibri"/>
                          <a:cs typeface="EucrosiaUPC" pitchFamily="18" charset="-34"/>
                        </a:rPr>
                        <a:t> </a:t>
                      </a:r>
                      <a:r>
                        <a:rPr lang="th-TH" sz="1600" b="1" dirty="0" smtClean="0">
                          <a:latin typeface="EucrosiaUPC" pitchFamily="18" charset="-34"/>
                          <a:ea typeface="Calibri"/>
                          <a:cs typeface="EucrosiaUPC" pitchFamily="18" charset="-34"/>
                        </a:rPr>
                        <a:t>๗</a:t>
                      </a:r>
                      <a:r>
                        <a:rPr lang="en-US" sz="1600" b="1" dirty="0" smtClean="0">
                          <a:latin typeface="EucrosiaUPC" pitchFamily="18" charset="-34"/>
                          <a:ea typeface="Calibri"/>
                          <a:cs typeface="EucrosiaUPC" pitchFamily="18" charset="-34"/>
                        </a:rPr>
                        <a:t>.</a:t>
                      </a:r>
                      <a:r>
                        <a:rPr lang="th-TH" sz="1600" b="1" dirty="0" smtClean="0">
                          <a:latin typeface="EucrosiaUPC" pitchFamily="18" charset="-34"/>
                          <a:ea typeface="Calibri"/>
                          <a:cs typeface="EucrosiaUPC" pitchFamily="18" charset="-34"/>
                        </a:rPr>
                        <a:t>๑</a:t>
                      </a:r>
                      <a:r>
                        <a:rPr lang="en-US" sz="1600" b="1" dirty="0" smtClean="0">
                          <a:latin typeface="EucrosiaUPC" pitchFamily="18" charset="-34"/>
                          <a:ea typeface="Calibri"/>
                          <a:cs typeface="EucrosiaUPC" pitchFamily="18" charset="-34"/>
                        </a:rPr>
                        <a:t>  .....................................................................................................................................................................................................</a:t>
                      </a:r>
                      <a:endParaRPr lang="en-US" sz="1600" b="1" dirty="0">
                        <a:latin typeface="EucrosiaUPC" pitchFamily="18" charset="-34"/>
                        <a:ea typeface="Calibri"/>
                        <a:cs typeface="EucrosiaUPC" pitchFamily="18" charset="-34"/>
                      </a:endParaRPr>
                    </a:p>
                    <a:p>
                      <a:pPr marR="8890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621655" algn="l"/>
                        </a:tabLst>
                      </a:pPr>
                      <a:r>
                        <a:rPr lang="en-US" sz="1600" b="1" dirty="0">
                          <a:latin typeface="EucrosiaUPC" pitchFamily="18" charset="-34"/>
                          <a:ea typeface="Calibri"/>
                          <a:cs typeface="EucrosiaUPC" pitchFamily="18" charset="-34"/>
                        </a:rPr>
                        <a:t>       </a:t>
                      </a:r>
                      <a:r>
                        <a:rPr lang="en-US" sz="1600" b="1" dirty="0" smtClean="0">
                          <a:latin typeface="EucrosiaUPC" pitchFamily="18" charset="-34"/>
                          <a:ea typeface="Calibri"/>
                          <a:cs typeface="EucrosiaUPC" pitchFamily="18" charset="-34"/>
                        </a:rPr>
                        <a:t> </a:t>
                      </a:r>
                      <a:r>
                        <a:rPr lang="th-TH" sz="1600" b="1" dirty="0" smtClean="0">
                          <a:latin typeface="EucrosiaUPC" pitchFamily="18" charset="-34"/>
                          <a:ea typeface="Calibri"/>
                          <a:cs typeface="EucrosiaUPC" pitchFamily="18" charset="-34"/>
                        </a:rPr>
                        <a:t>๗</a:t>
                      </a:r>
                      <a:r>
                        <a:rPr lang="en-US" sz="1600" b="1" dirty="0" smtClean="0">
                          <a:latin typeface="EucrosiaUPC" pitchFamily="18" charset="-34"/>
                          <a:ea typeface="Calibri"/>
                          <a:cs typeface="EucrosiaUPC" pitchFamily="18" charset="-34"/>
                        </a:rPr>
                        <a:t>.</a:t>
                      </a:r>
                      <a:r>
                        <a:rPr lang="th-TH" sz="1600" b="1" dirty="0" smtClean="0">
                          <a:latin typeface="EucrosiaUPC" pitchFamily="18" charset="-34"/>
                          <a:ea typeface="Calibri"/>
                          <a:cs typeface="EucrosiaUPC" pitchFamily="18" charset="-34"/>
                        </a:rPr>
                        <a:t>๒</a:t>
                      </a:r>
                      <a:r>
                        <a:rPr lang="en-US" sz="1600" b="1" dirty="0" smtClean="0">
                          <a:latin typeface="EucrosiaUPC" pitchFamily="18" charset="-34"/>
                          <a:ea typeface="Calibri"/>
                          <a:cs typeface="EucrosiaUPC" pitchFamily="18" charset="-34"/>
                        </a:rPr>
                        <a:t>  .....................................................................................................................................................................................................</a:t>
                      </a:r>
                      <a:endParaRPr lang="en-US" sz="1600" b="1" dirty="0">
                        <a:latin typeface="EucrosiaUPC" pitchFamily="18" charset="-34"/>
                        <a:ea typeface="Calibri"/>
                        <a:cs typeface="EucrosiaUPC" pitchFamily="18" charset="-34"/>
                      </a:endParaRPr>
                    </a:p>
                    <a:p>
                      <a:pPr marR="889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latin typeface="EucrosiaUPC" pitchFamily="18" charset="-34"/>
                          <a:ea typeface="Calibri"/>
                          <a:cs typeface="EucrosiaUPC" pitchFamily="18" charset="-34"/>
                        </a:rPr>
                        <a:t>  </a:t>
                      </a:r>
                      <a:r>
                        <a:rPr lang="th-TH" sz="1600" b="1" dirty="0" smtClean="0">
                          <a:latin typeface="EucrosiaUPC" pitchFamily="18" charset="-34"/>
                          <a:ea typeface="Calibri"/>
                          <a:cs typeface="EucrosiaUPC" pitchFamily="18" charset="-34"/>
                        </a:rPr>
                        <a:t>๘</a:t>
                      </a:r>
                      <a:r>
                        <a:rPr lang="en-US" sz="1600" b="1" dirty="0" smtClean="0">
                          <a:latin typeface="EucrosiaUPC" pitchFamily="18" charset="-34"/>
                          <a:ea typeface="Calibri"/>
                          <a:cs typeface="EucrosiaUPC" pitchFamily="18" charset="-34"/>
                        </a:rPr>
                        <a:t>. </a:t>
                      </a:r>
                      <a:r>
                        <a:rPr lang="th-TH" sz="1600" b="1" dirty="0">
                          <a:latin typeface="EucrosiaUPC" pitchFamily="18" charset="-34"/>
                          <a:ea typeface="Calibri"/>
                          <a:cs typeface="EucrosiaUPC" pitchFamily="18" charset="-34"/>
                        </a:rPr>
                        <a:t>ที่มาของการกำหนดราคากลาง </a:t>
                      </a:r>
                      <a:r>
                        <a:rPr lang="en-US" sz="1600" b="1" dirty="0">
                          <a:latin typeface="EucrosiaUPC" pitchFamily="18" charset="-34"/>
                          <a:ea typeface="Calibri"/>
                          <a:cs typeface="EucrosiaUPC" pitchFamily="18" charset="-34"/>
                        </a:rPr>
                        <a:t>(</a:t>
                      </a:r>
                      <a:r>
                        <a:rPr lang="th-TH" sz="1600" b="1" dirty="0">
                          <a:latin typeface="EucrosiaUPC" pitchFamily="18" charset="-34"/>
                          <a:ea typeface="Calibri"/>
                          <a:cs typeface="EucrosiaUPC" pitchFamily="18" charset="-34"/>
                        </a:rPr>
                        <a:t>ราคาอ้างอิง</a:t>
                      </a:r>
                      <a:r>
                        <a:rPr lang="en-US" sz="1600" b="1" dirty="0">
                          <a:latin typeface="EucrosiaUPC" pitchFamily="18" charset="-34"/>
                          <a:ea typeface="Calibri"/>
                          <a:cs typeface="EucrosiaUPC" pitchFamily="18" charset="-34"/>
                        </a:rPr>
                        <a:t>)</a:t>
                      </a:r>
                    </a:p>
                    <a:p>
                      <a:pPr marR="8890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7000" algn="l"/>
                        </a:tabLst>
                      </a:pPr>
                      <a:r>
                        <a:rPr lang="en-US" sz="1600" b="1" dirty="0">
                          <a:latin typeface="EucrosiaUPC" pitchFamily="18" charset="-34"/>
                          <a:ea typeface="Calibri"/>
                          <a:cs typeface="EucrosiaUPC" pitchFamily="18" charset="-34"/>
                        </a:rPr>
                        <a:t>      </a:t>
                      </a:r>
                      <a:r>
                        <a:rPr lang="th-TH" sz="1600" b="1" dirty="0" smtClean="0">
                          <a:latin typeface="EucrosiaUPC" pitchFamily="18" charset="-34"/>
                          <a:ea typeface="Calibri"/>
                          <a:cs typeface="EucrosiaUPC" pitchFamily="18" charset="-34"/>
                        </a:rPr>
                        <a:t>๘</a:t>
                      </a:r>
                      <a:r>
                        <a:rPr lang="en-US" sz="1600" b="1" dirty="0" smtClean="0">
                          <a:latin typeface="EucrosiaUPC" pitchFamily="18" charset="-34"/>
                          <a:ea typeface="Calibri"/>
                          <a:cs typeface="EucrosiaUPC" pitchFamily="18" charset="-34"/>
                        </a:rPr>
                        <a:t>.</a:t>
                      </a:r>
                      <a:r>
                        <a:rPr lang="th-TH" sz="1600" b="1" dirty="0" smtClean="0">
                          <a:latin typeface="EucrosiaUPC" pitchFamily="18" charset="-34"/>
                          <a:ea typeface="Calibri"/>
                          <a:cs typeface="EucrosiaUPC" pitchFamily="18" charset="-34"/>
                        </a:rPr>
                        <a:t>๑</a:t>
                      </a:r>
                      <a:r>
                        <a:rPr lang="en-US" sz="1600" b="1" dirty="0" smtClean="0">
                          <a:latin typeface="EucrosiaUPC" pitchFamily="18" charset="-34"/>
                          <a:ea typeface="Calibri"/>
                          <a:cs typeface="EucrosiaUPC" pitchFamily="18" charset="-34"/>
                        </a:rPr>
                        <a:t> ..........................................................................................................................................................................................................      </a:t>
                      </a:r>
                      <a:r>
                        <a:rPr lang="th-TH" sz="1600" b="1" dirty="0" smtClean="0">
                          <a:latin typeface="EucrosiaUPC" pitchFamily="18" charset="-34"/>
                          <a:ea typeface="Calibri"/>
                          <a:cs typeface="EucrosiaUPC" pitchFamily="18" charset="-34"/>
                        </a:rPr>
                        <a:t>๘</a:t>
                      </a:r>
                      <a:r>
                        <a:rPr lang="en-US" sz="1600" b="1" dirty="0" smtClean="0">
                          <a:latin typeface="EucrosiaUPC" pitchFamily="18" charset="-34"/>
                          <a:ea typeface="Calibri"/>
                          <a:cs typeface="EucrosiaUPC" pitchFamily="18" charset="-34"/>
                        </a:rPr>
                        <a:t>.</a:t>
                      </a:r>
                      <a:r>
                        <a:rPr lang="th-TH" sz="1600" b="1" dirty="0" smtClean="0">
                          <a:latin typeface="EucrosiaUPC" pitchFamily="18" charset="-34"/>
                          <a:ea typeface="Calibri"/>
                          <a:cs typeface="EucrosiaUPC" pitchFamily="18" charset="-34"/>
                        </a:rPr>
                        <a:t>๒</a:t>
                      </a:r>
                      <a:r>
                        <a:rPr lang="en-US" sz="1600" b="1" dirty="0" smtClean="0">
                          <a:latin typeface="EucrosiaUPC" pitchFamily="18" charset="-34"/>
                          <a:ea typeface="Calibri"/>
                          <a:cs typeface="EucrosiaUPC" pitchFamily="18" charset="-34"/>
                        </a:rPr>
                        <a:t> .................................................................................................................................................................................................................</a:t>
                      </a:r>
                      <a:endParaRPr lang="en-US" sz="1600" b="1" dirty="0">
                        <a:latin typeface="EucrosiaUPC" pitchFamily="18" charset="-34"/>
                        <a:ea typeface="Calibri"/>
                        <a:cs typeface="EucrosiaUPC" pitchFamily="18" charset="-34"/>
                      </a:endParaRPr>
                    </a:p>
                  </a:txBody>
                  <a:tcPr marL="24693" marR="246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ชื่อเรื่อง 1"/>
          <p:cNvSpPr>
            <a:spLocks noGrp="1"/>
          </p:cNvSpPr>
          <p:nvPr>
            <p:ph type="title"/>
          </p:nvPr>
        </p:nvSpPr>
        <p:spPr>
          <a:xfrm>
            <a:off x="7239000" y="0"/>
            <a:ext cx="1805006" cy="533400"/>
          </a:xfrm>
        </p:spPr>
        <p:txBody>
          <a:bodyPr anchor="ctr" anchorCtr="0">
            <a:normAutofit/>
          </a:bodyPr>
          <a:lstStyle/>
          <a:p>
            <a:pPr algn="r"/>
            <a:r>
              <a:rPr lang="th-TH" sz="2000" b="1" dirty="0" smtClean="0">
                <a:solidFill>
                  <a:schemeClr val="tx1"/>
                </a:solidFill>
                <a:cs typeface="FreesiaUPC" pitchFamily="34" charset="-34"/>
              </a:rPr>
              <a:t>ตาราง </a:t>
            </a:r>
            <a:r>
              <a:rPr lang="th-TH" sz="2000" b="1" dirty="0" err="1" smtClean="0">
                <a:solidFill>
                  <a:schemeClr val="tx1"/>
                </a:solidFill>
                <a:cs typeface="FreesiaUPC" pitchFamily="34" charset="-34"/>
              </a:rPr>
              <a:t>ปปช.</a:t>
            </a:r>
            <a:r>
              <a:rPr lang="th-TH" sz="2000" b="1" dirty="0" smtClean="0">
                <a:solidFill>
                  <a:schemeClr val="tx1"/>
                </a:solidFill>
                <a:cs typeface="FreesiaUPC" pitchFamily="34" charset="-34"/>
              </a:rPr>
              <a:t> ๐๓</a:t>
            </a:r>
            <a:endParaRPr lang="th-TH" sz="2000" b="1" dirty="0">
              <a:solidFill>
                <a:schemeClr val="tx1"/>
              </a:solidFill>
              <a:cs typeface="FreesiaUPC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1404894" y="123844"/>
            <a:ext cx="6215106" cy="714356"/>
          </a:xfrm>
        </p:spPr>
        <p:txBody>
          <a:bodyPr>
            <a:noAutofit/>
          </a:bodyPr>
          <a:lstStyle/>
          <a:p>
            <a:pPr algn="ctr">
              <a:lnSpc>
                <a:spcPts val="2300"/>
              </a:lnSpc>
              <a:spcBef>
                <a:spcPts val="0"/>
              </a:spcBef>
              <a:buNone/>
            </a:pPr>
            <a:r>
              <a:rPr lang="th-TH" sz="2400" b="1" dirty="0" smtClean="0">
                <a:solidFill>
                  <a:srgbClr val="0000FF"/>
                </a:solidFill>
                <a:cs typeface="FreesiaUPC" pitchFamily="34" charset="-34"/>
              </a:rPr>
              <a:t>ตารางแสดงวงเงินงบประมาณที่ได้รับจัดสรรและ</a:t>
            </a:r>
          </a:p>
          <a:p>
            <a:pPr algn="ctr">
              <a:lnSpc>
                <a:spcPts val="2300"/>
              </a:lnSpc>
              <a:spcBef>
                <a:spcPts val="0"/>
              </a:spcBef>
              <a:buNone/>
            </a:pPr>
            <a:r>
              <a:rPr lang="th-TH" sz="2400" b="1" dirty="0" smtClean="0">
                <a:solidFill>
                  <a:srgbClr val="0000FF"/>
                </a:solidFill>
                <a:cs typeface="FreesiaUPC" pitchFamily="34" charset="-34"/>
              </a:rPr>
              <a:t>รายละเอียดค่าใช้จ่ายในการจ้างที่ปรึกษา</a:t>
            </a:r>
          </a:p>
          <a:p>
            <a:endParaRPr lang="th-TH" dirty="0">
              <a:solidFill>
                <a:srgbClr val="0000FF"/>
              </a:solidFill>
            </a:endParaRPr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 bwMode="auto">
          <a:xfrm>
            <a:off x="8449999" y="6401086"/>
            <a:ext cx="457200" cy="476250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E439508B-2202-485A-848E-8DDBE1181BD8}" type="slidenum">
              <a:rPr lang="en-US">
                <a:solidFill>
                  <a:schemeClr val="tx1"/>
                </a:solidFill>
              </a:rPr>
              <a:pPr>
                <a:defRPr/>
              </a:pPr>
              <a:t>64</a:t>
            </a:fld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5" name="ตาราง 4"/>
          <p:cNvGraphicFramePr>
            <a:graphicFrameLocks noGrp="1"/>
          </p:cNvGraphicFramePr>
          <p:nvPr/>
        </p:nvGraphicFramePr>
        <p:xfrm>
          <a:off x="428596" y="882312"/>
          <a:ext cx="8286808" cy="5715040"/>
        </p:xfrm>
        <a:graphic>
          <a:graphicData uri="http://schemas.openxmlformats.org/drawingml/2006/table">
            <a:tbl>
              <a:tblPr/>
              <a:tblGrid>
                <a:gridCol w="8286808"/>
              </a:tblGrid>
              <a:tr h="5715040">
                <a:tc>
                  <a:txBody>
                    <a:bodyPr/>
                    <a:lstStyle/>
                    <a:p>
                      <a:pPr marL="90170" marR="889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 b="1" dirty="0">
                        <a:latin typeface="EucrosiaUPC" pitchFamily="18" charset="-34"/>
                        <a:ea typeface="Calibri"/>
                        <a:cs typeface="EucrosiaUPC" pitchFamily="18" charset="-34"/>
                      </a:endParaRPr>
                    </a:p>
                    <a:p>
                      <a:pPr marL="90170" marR="889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b="1" dirty="0" smtClean="0">
                          <a:latin typeface="EucrosiaUPC" pitchFamily="18" charset="-34"/>
                          <a:ea typeface="Calibri"/>
                          <a:cs typeface="EucrosiaUPC" pitchFamily="18" charset="-34"/>
                        </a:rPr>
                        <a:t>๑</a:t>
                      </a:r>
                      <a:r>
                        <a:rPr lang="en-US" sz="1600" b="1" dirty="0" smtClean="0">
                          <a:latin typeface="EucrosiaUPC" pitchFamily="18" charset="-34"/>
                          <a:ea typeface="Calibri"/>
                          <a:cs typeface="EucrosiaUPC" pitchFamily="18" charset="-34"/>
                        </a:rPr>
                        <a:t>. </a:t>
                      </a:r>
                      <a:r>
                        <a:rPr lang="th-TH" sz="1600" b="1" dirty="0">
                          <a:latin typeface="EucrosiaUPC" pitchFamily="18" charset="-34"/>
                          <a:ea typeface="Calibri"/>
                          <a:cs typeface="EucrosiaUPC" pitchFamily="18" charset="-34"/>
                        </a:rPr>
                        <a:t>ชื่อโครงการ </a:t>
                      </a:r>
                      <a:r>
                        <a:rPr lang="en-US" sz="1600" b="1" dirty="0" smtClean="0">
                          <a:latin typeface="EucrosiaUPC" pitchFamily="18" charset="-34"/>
                          <a:ea typeface="Calibri"/>
                          <a:cs typeface="EucrosiaUPC" pitchFamily="18" charset="-34"/>
                        </a:rPr>
                        <a:t>………………………………………………………………………………………………………………………………………….……..……………………………………………………………..</a:t>
                      </a:r>
                      <a:endParaRPr lang="en-US" sz="1600" b="1" dirty="0">
                        <a:latin typeface="EucrosiaUPC" pitchFamily="18" charset="-34"/>
                        <a:ea typeface="Calibri"/>
                        <a:cs typeface="EucrosiaUPC" pitchFamily="18" charset="-34"/>
                      </a:endParaRPr>
                    </a:p>
                    <a:p>
                      <a:pPr marR="889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b="1" dirty="0">
                          <a:latin typeface="EucrosiaUPC" pitchFamily="18" charset="-34"/>
                          <a:ea typeface="Calibri"/>
                          <a:cs typeface="EucrosiaUPC" pitchFamily="18" charset="-34"/>
                        </a:rPr>
                        <a:t>      /หน่วยงานเจ้าของโครงการ.............................</a:t>
                      </a:r>
                      <a:r>
                        <a:rPr lang="th-TH" sz="1600" b="1" dirty="0" smtClean="0">
                          <a:latin typeface="EucrosiaUPC" pitchFamily="18" charset="-34"/>
                          <a:ea typeface="Calibri"/>
                          <a:cs typeface="EucrosiaUPC" pitchFamily="18" charset="-34"/>
                        </a:rPr>
                        <a:t>........................................................................................................................................</a:t>
                      </a:r>
                      <a:endParaRPr lang="en-US" sz="1600" b="1" dirty="0">
                        <a:latin typeface="EucrosiaUPC" pitchFamily="18" charset="-34"/>
                        <a:ea typeface="Calibri"/>
                        <a:cs typeface="EucrosiaUPC" pitchFamily="18" charset="-34"/>
                      </a:endParaRPr>
                    </a:p>
                    <a:p>
                      <a:pPr marR="889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EucrosiaUPC" pitchFamily="18" charset="-34"/>
                          <a:ea typeface="Calibri"/>
                          <a:cs typeface="EucrosiaUPC" pitchFamily="18" charset="-34"/>
                        </a:rPr>
                        <a:t>  </a:t>
                      </a:r>
                      <a:r>
                        <a:rPr lang="th-TH" sz="1600" b="1" dirty="0" smtClean="0">
                          <a:latin typeface="EucrosiaUPC" pitchFamily="18" charset="-34"/>
                          <a:ea typeface="Calibri"/>
                          <a:cs typeface="EucrosiaUPC" pitchFamily="18" charset="-34"/>
                        </a:rPr>
                        <a:t>๒</a:t>
                      </a:r>
                      <a:r>
                        <a:rPr lang="en-US" sz="1600" b="1" dirty="0" smtClean="0">
                          <a:latin typeface="EucrosiaUPC" pitchFamily="18" charset="-34"/>
                          <a:ea typeface="Calibri"/>
                          <a:cs typeface="EucrosiaUPC" pitchFamily="18" charset="-34"/>
                        </a:rPr>
                        <a:t>.</a:t>
                      </a:r>
                      <a:r>
                        <a:rPr lang="th-TH" sz="1600" b="1" dirty="0" smtClean="0">
                          <a:latin typeface="EucrosiaUPC" pitchFamily="18" charset="-34"/>
                          <a:ea typeface="Calibri"/>
                          <a:cs typeface="EucrosiaUPC" pitchFamily="18" charset="-34"/>
                        </a:rPr>
                        <a:t> </a:t>
                      </a:r>
                      <a:r>
                        <a:rPr lang="th-TH" sz="1600" b="1" dirty="0">
                          <a:latin typeface="EucrosiaUPC" pitchFamily="18" charset="-34"/>
                          <a:ea typeface="Calibri"/>
                          <a:cs typeface="EucrosiaUPC" pitchFamily="18" charset="-34"/>
                        </a:rPr>
                        <a:t>วงเงินงบประมาณที่ได้รับจัดสรร....................................</a:t>
                      </a:r>
                      <a:r>
                        <a:rPr lang="th-TH" sz="1600" b="1" dirty="0" smtClean="0">
                          <a:latin typeface="EucrosiaUPC" pitchFamily="18" charset="-34"/>
                          <a:ea typeface="Calibri"/>
                          <a:cs typeface="EucrosiaUPC" pitchFamily="18" charset="-34"/>
                        </a:rPr>
                        <a:t>.................................................................................................................. </a:t>
                      </a:r>
                      <a:r>
                        <a:rPr lang="th-TH" sz="1600" b="1" dirty="0">
                          <a:latin typeface="EucrosiaUPC" pitchFamily="18" charset="-34"/>
                          <a:ea typeface="Calibri"/>
                          <a:cs typeface="EucrosiaUPC" pitchFamily="18" charset="-34"/>
                        </a:rPr>
                        <a:t>บาท</a:t>
                      </a:r>
                      <a:endParaRPr lang="en-US" sz="1600" b="1" dirty="0">
                        <a:latin typeface="EucrosiaUPC" pitchFamily="18" charset="-34"/>
                        <a:ea typeface="Calibri"/>
                        <a:cs typeface="EucrosiaUPC" pitchFamily="18" charset="-34"/>
                      </a:endParaRPr>
                    </a:p>
                    <a:p>
                      <a:pPr marR="889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b="1" dirty="0">
                          <a:latin typeface="EucrosiaUPC" pitchFamily="18" charset="-34"/>
                          <a:ea typeface="Calibri"/>
                          <a:cs typeface="EucrosiaUPC" pitchFamily="18" charset="-34"/>
                        </a:rPr>
                        <a:t>  </a:t>
                      </a:r>
                      <a:r>
                        <a:rPr lang="th-TH" sz="1600" b="1" dirty="0" smtClean="0">
                          <a:latin typeface="EucrosiaUPC" pitchFamily="18" charset="-34"/>
                          <a:ea typeface="Calibri"/>
                          <a:cs typeface="EucrosiaUPC" pitchFamily="18" charset="-34"/>
                        </a:rPr>
                        <a:t>๓. </a:t>
                      </a:r>
                      <a:r>
                        <a:rPr lang="th-TH" sz="1600" b="1" dirty="0">
                          <a:latin typeface="EucrosiaUPC" pitchFamily="18" charset="-34"/>
                          <a:ea typeface="Calibri"/>
                          <a:cs typeface="EucrosiaUPC" pitchFamily="18" charset="-34"/>
                        </a:rPr>
                        <a:t>วันที่กำหนดราคากลาง(ราคาอ้างอิง)..................................</a:t>
                      </a:r>
                      <a:r>
                        <a:rPr lang="th-TH" sz="1600" b="1" dirty="0" smtClean="0">
                          <a:latin typeface="EucrosiaUPC" pitchFamily="18" charset="-34"/>
                          <a:ea typeface="Calibri"/>
                          <a:cs typeface="EucrosiaUPC" pitchFamily="18" charset="-34"/>
                        </a:rPr>
                        <a:t>....................................................................................................................</a:t>
                      </a:r>
                      <a:endParaRPr lang="en-US" sz="1600" b="1" dirty="0">
                        <a:latin typeface="EucrosiaUPC" pitchFamily="18" charset="-34"/>
                        <a:ea typeface="Calibri"/>
                        <a:cs typeface="EucrosiaUPC" pitchFamily="18" charset="-34"/>
                      </a:endParaRPr>
                    </a:p>
                    <a:p>
                      <a:pPr marR="889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b="1" dirty="0">
                          <a:latin typeface="EucrosiaUPC" pitchFamily="18" charset="-34"/>
                          <a:ea typeface="Calibri"/>
                          <a:cs typeface="EucrosiaUPC" pitchFamily="18" charset="-34"/>
                        </a:rPr>
                        <a:t>       เป็นเงิน................</a:t>
                      </a:r>
                      <a:r>
                        <a:rPr lang="th-TH" sz="1600" b="1" dirty="0" smtClean="0">
                          <a:latin typeface="EucrosiaUPC" pitchFamily="18" charset="-34"/>
                          <a:ea typeface="Calibri"/>
                          <a:cs typeface="EucrosiaUPC" pitchFamily="18" charset="-34"/>
                        </a:rPr>
                        <a:t>........................................................................................................................................................................... บาท</a:t>
                      </a:r>
                      <a:endParaRPr lang="en-US" sz="1600" b="1" dirty="0">
                        <a:latin typeface="EucrosiaUPC" pitchFamily="18" charset="-34"/>
                        <a:ea typeface="Calibri"/>
                        <a:cs typeface="EucrosiaUPC" pitchFamily="18" charset="-34"/>
                      </a:endParaRPr>
                    </a:p>
                    <a:p>
                      <a:pPr marR="889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EucrosiaUPC" pitchFamily="18" charset="-34"/>
                          <a:ea typeface="Calibri"/>
                          <a:cs typeface="EucrosiaUPC" pitchFamily="18" charset="-34"/>
                        </a:rPr>
                        <a:t>   </a:t>
                      </a:r>
                      <a:r>
                        <a:rPr lang="th-TH" sz="1600" b="1" dirty="0" smtClean="0">
                          <a:latin typeface="EucrosiaUPC" pitchFamily="18" charset="-34"/>
                          <a:ea typeface="Calibri"/>
                          <a:cs typeface="EucrosiaUPC" pitchFamily="18" charset="-34"/>
                        </a:rPr>
                        <a:t>๔</a:t>
                      </a:r>
                      <a:r>
                        <a:rPr lang="en-US" sz="1600" b="1" dirty="0" smtClean="0">
                          <a:latin typeface="EucrosiaUPC" pitchFamily="18" charset="-34"/>
                          <a:ea typeface="Calibri"/>
                          <a:cs typeface="EucrosiaUPC" pitchFamily="18" charset="-34"/>
                        </a:rPr>
                        <a:t>. </a:t>
                      </a:r>
                      <a:r>
                        <a:rPr lang="th-TH" sz="1600" b="1" dirty="0">
                          <a:latin typeface="EucrosiaUPC" pitchFamily="18" charset="-34"/>
                          <a:ea typeface="Calibri"/>
                          <a:cs typeface="EucrosiaUPC" pitchFamily="18" charset="-34"/>
                        </a:rPr>
                        <a:t>ค่าตอบแทนบุคคลากร................................</a:t>
                      </a:r>
                      <a:r>
                        <a:rPr lang="th-TH" sz="1600" b="1" dirty="0" smtClean="0">
                          <a:latin typeface="EucrosiaUPC" pitchFamily="18" charset="-34"/>
                          <a:ea typeface="Calibri"/>
                          <a:cs typeface="EucrosiaUPC" pitchFamily="18" charset="-34"/>
                        </a:rPr>
                        <a:t>.................................................................................................................................... บาท</a:t>
                      </a:r>
                      <a:r>
                        <a:rPr lang="en-US" sz="1600" b="1" dirty="0" smtClean="0">
                          <a:latin typeface="EucrosiaUPC" pitchFamily="18" charset="-34"/>
                          <a:ea typeface="Calibri"/>
                          <a:cs typeface="EucrosiaUPC" pitchFamily="18" charset="-34"/>
                        </a:rPr>
                        <a:t> </a:t>
                      </a:r>
                      <a:endParaRPr lang="en-US" sz="1600" b="1" dirty="0">
                        <a:latin typeface="EucrosiaUPC" pitchFamily="18" charset="-34"/>
                        <a:ea typeface="Calibri"/>
                        <a:cs typeface="EucrosiaUPC" pitchFamily="18" charset="-34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EucrosiaUPC" pitchFamily="18" charset="-34"/>
                          <a:ea typeface="Calibri"/>
                          <a:cs typeface="EucrosiaUPC" pitchFamily="18" charset="-34"/>
                        </a:rPr>
                        <a:t>       </a:t>
                      </a:r>
                      <a:r>
                        <a:rPr lang="th-TH" sz="1600" b="1" dirty="0" smtClean="0">
                          <a:latin typeface="EucrosiaUPC" pitchFamily="18" charset="-34"/>
                          <a:ea typeface="Calibri"/>
                          <a:cs typeface="EucrosiaUPC" pitchFamily="18" charset="-34"/>
                        </a:rPr>
                        <a:t>๔</a:t>
                      </a:r>
                      <a:r>
                        <a:rPr lang="en-US" sz="1600" b="1" dirty="0" smtClean="0">
                          <a:latin typeface="EucrosiaUPC" pitchFamily="18" charset="-34"/>
                          <a:ea typeface="Calibri"/>
                          <a:cs typeface="EucrosiaUPC" pitchFamily="18" charset="-34"/>
                        </a:rPr>
                        <a:t>.</a:t>
                      </a:r>
                      <a:r>
                        <a:rPr lang="th-TH" sz="1600" b="1" dirty="0" smtClean="0">
                          <a:latin typeface="EucrosiaUPC" pitchFamily="18" charset="-34"/>
                          <a:ea typeface="Calibri"/>
                          <a:cs typeface="EucrosiaUPC" pitchFamily="18" charset="-34"/>
                        </a:rPr>
                        <a:t>๑</a:t>
                      </a:r>
                      <a:r>
                        <a:rPr lang="en-US" sz="1600" b="1" dirty="0" smtClean="0">
                          <a:latin typeface="EucrosiaUPC" pitchFamily="18" charset="-34"/>
                          <a:ea typeface="Calibri"/>
                          <a:cs typeface="EucrosiaUPC" pitchFamily="18" charset="-34"/>
                        </a:rPr>
                        <a:t> </a:t>
                      </a:r>
                      <a:r>
                        <a:rPr lang="th-TH" sz="1600" b="1" dirty="0">
                          <a:latin typeface="EucrosiaUPC" pitchFamily="18" charset="-34"/>
                          <a:ea typeface="Calibri"/>
                          <a:cs typeface="EucrosiaUPC" pitchFamily="18" charset="-34"/>
                        </a:rPr>
                        <a:t>ประเภทที่ปรึกษา.................................</a:t>
                      </a:r>
                      <a:r>
                        <a:rPr lang="th-TH" sz="1600" b="1" dirty="0" smtClean="0">
                          <a:latin typeface="EucrosiaUPC" pitchFamily="18" charset="-34"/>
                          <a:ea typeface="Calibri"/>
                          <a:cs typeface="EucrosiaUPC" pitchFamily="18" charset="-34"/>
                        </a:rPr>
                        <a:t>............................................................................................................................................ </a:t>
                      </a:r>
                      <a:endParaRPr lang="en-US" sz="1600" b="1" dirty="0">
                        <a:latin typeface="EucrosiaUPC" pitchFamily="18" charset="-34"/>
                        <a:ea typeface="Calibri"/>
                        <a:cs typeface="EucrosiaUPC" pitchFamily="18" charset="-34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EucrosiaUPC" pitchFamily="18" charset="-34"/>
                          <a:ea typeface="Calibri"/>
                          <a:cs typeface="EucrosiaUPC" pitchFamily="18" charset="-34"/>
                        </a:rPr>
                        <a:t>       </a:t>
                      </a:r>
                      <a:r>
                        <a:rPr lang="th-TH" sz="1600" b="1" dirty="0" smtClean="0">
                          <a:latin typeface="EucrosiaUPC" pitchFamily="18" charset="-34"/>
                          <a:ea typeface="Calibri"/>
                          <a:cs typeface="EucrosiaUPC" pitchFamily="18" charset="-34"/>
                        </a:rPr>
                        <a:t>๔</a:t>
                      </a:r>
                      <a:r>
                        <a:rPr lang="en-US" sz="1600" b="1" dirty="0" smtClean="0">
                          <a:latin typeface="EucrosiaUPC" pitchFamily="18" charset="-34"/>
                          <a:ea typeface="Calibri"/>
                          <a:cs typeface="EucrosiaUPC" pitchFamily="18" charset="-34"/>
                        </a:rPr>
                        <a:t>.</a:t>
                      </a:r>
                      <a:r>
                        <a:rPr lang="th-TH" sz="1600" b="1" dirty="0" smtClean="0">
                          <a:latin typeface="EucrosiaUPC" pitchFamily="18" charset="-34"/>
                          <a:ea typeface="Calibri"/>
                          <a:cs typeface="EucrosiaUPC" pitchFamily="18" charset="-34"/>
                        </a:rPr>
                        <a:t>๒</a:t>
                      </a:r>
                      <a:r>
                        <a:rPr lang="en-US" sz="1600" b="1" dirty="0" smtClean="0">
                          <a:latin typeface="EucrosiaUPC" pitchFamily="18" charset="-34"/>
                          <a:ea typeface="Calibri"/>
                          <a:cs typeface="EucrosiaUPC" pitchFamily="18" charset="-34"/>
                        </a:rPr>
                        <a:t> </a:t>
                      </a:r>
                      <a:r>
                        <a:rPr lang="th-TH" sz="1600" b="1" dirty="0">
                          <a:latin typeface="EucrosiaUPC" pitchFamily="18" charset="-34"/>
                          <a:ea typeface="Calibri"/>
                          <a:cs typeface="EucrosiaUPC" pitchFamily="18" charset="-34"/>
                        </a:rPr>
                        <a:t>คุณสมบัติที่ปรึกษา................................................................</a:t>
                      </a:r>
                      <a:r>
                        <a:rPr lang="th-TH" sz="1600" b="1" dirty="0" smtClean="0">
                          <a:latin typeface="EucrosiaUPC" pitchFamily="18" charset="-34"/>
                          <a:ea typeface="Calibri"/>
                          <a:cs typeface="EucrosiaUPC" pitchFamily="18" charset="-34"/>
                        </a:rPr>
                        <a:t>..........................................................................................................</a:t>
                      </a:r>
                      <a:endParaRPr lang="en-US" sz="1600" b="1" dirty="0">
                        <a:latin typeface="EucrosiaUPC" pitchFamily="18" charset="-34"/>
                        <a:ea typeface="Calibri"/>
                        <a:cs typeface="EucrosiaUPC" pitchFamily="18" charset="-34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EucrosiaUPC" pitchFamily="18" charset="-34"/>
                          <a:ea typeface="Calibri"/>
                          <a:cs typeface="EucrosiaUPC" pitchFamily="18" charset="-34"/>
                        </a:rPr>
                        <a:t>       </a:t>
                      </a:r>
                      <a:r>
                        <a:rPr lang="th-TH" sz="1600" b="1" dirty="0" smtClean="0">
                          <a:latin typeface="EucrosiaUPC" pitchFamily="18" charset="-34"/>
                          <a:ea typeface="Calibri"/>
                          <a:cs typeface="EucrosiaUPC" pitchFamily="18" charset="-34"/>
                        </a:rPr>
                        <a:t>๔</a:t>
                      </a:r>
                      <a:r>
                        <a:rPr lang="en-US" sz="1600" b="1" dirty="0" smtClean="0">
                          <a:latin typeface="EucrosiaUPC" pitchFamily="18" charset="-34"/>
                          <a:ea typeface="Calibri"/>
                          <a:cs typeface="EucrosiaUPC" pitchFamily="18" charset="-34"/>
                        </a:rPr>
                        <a:t>.</a:t>
                      </a:r>
                      <a:r>
                        <a:rPr lang="th-TH" sz="1600" b="1" dirty="0" smtClean="0">
                          <a:latin typeface="EucrosiaUPC" pitchFamily="18" charset="-34"/>
                          <a:ea typeface="Calibri"/>
                          <a:cs typeface="EucrosiaUPC" pitchFamily="18" charset="-34"/>
                        </a:rPr>
                        <a:t>๓ </a:t>
                      </a:r>
                      <a:r>
                        <a:rPr lang="th-TH" sz="1600" b="1" dirty="0">
                          <a:latin typeface="EucrosiaUPC" pitchFamily="18" charset="-34"/>
                          <a:ea typeface="Calibri"/>
                          <a:cs typeface="EucrosiaUPC" pitchFamily="18" charset="-34"/>
                        </a:rPr>
                        <a:t>จำนวนที่ปรึกษา.......................................................................</a:t>
                      </a:r>
                      <a:r>
                        <a:rPr lang="th-TH" sz="1600" b="1" dirty="0" smtClean="0">
                          <a:latin typeface="EucrosiaUPC" pitchFamily="18" charset="-34"/>
                          <a:ea typeface="Calibri"/>
                          <a:cs typeface="EucrosiaUPC" pitchFamily="18" charset="-34"/>
                        </a:rPr>
                        <a:t>................................................................................................. คน</a:t>
                      </a:r>
                      <a:endParaRPr lang="en-US" sz="1600" b="1" dirty="0">
                        <a:latin typeface="EucrosiaUPC" pitchFamily="18" charset="-34"/>
                        <a:ea typeface="Calibri"/>
                        <a:cs typeface="EucrosiaUPC" pitchFamily="18" charset="-34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b="1" dirty="0">
                          <a:latin typeface="EucrosiaUPC" pitchFamily="18" charset="-34"/>
                          <a:ea typeface="Calibri"/>
                          <a:cs typeface="EucrosiaUPC" pitchFamily="18" charset="-34"/>
                        </a:rPr>
                        <a:t>   ๕</a:t>
                      </a:r>
                      <a:r>
                        <a:rPr lang="en-US" sz="1600" b="1" dirty="0" smtClean="0">
                          <a:latin typeface="EucrosiaUPC" pitchFamily="18" charset="-34"/>
                          <a:ea typeface="Calibri"/>
                          <a:cs typeface="EucrosiaUPC" pitchFamily="18" charset="-34"/>
                        </a:rPr>
                        <a:t>. </a:t>
                      </a:r>
                      <a:r>
                        <a:rPr lang="th-TH" sz="1600" b="1" dirty="0">
                          <a:latin typeface="EucrosiaUPC" pitchFamily="18" charset="-34"/>
                          <a:ea typeface="Calibri"/>
                          <a:cs typeface="EucrosiaUPC" pitchFamily="18" charset="-34"/>
                        </a:rPr>
                        <a:t>ค่าวัสดุอุปกรณ์ </a:t>
                      </a:r>
                      <a:r>
                        <a:rPr lang="th-TH" sz="1600" b="1" dirty="0" smtClean="0">
                          <a:latin typeface="EucrosiaUPC" pitchFamily="18" charset="-34"/>
                          <a:ea typeface="Calibri"/>
                          <a:cs typeface="EucrosiaUPC" pitchFamily="18" charset="-34"/>
                        </a:rPr>
                        <a:t>............................................................................................................................................................................... บาท</a:t>
                      </a:r>
                      <a:endParaRPr lang="en-US" sz="1600" b="1" dirty="0">
                        <a:latin typeface="EucrosiaUPC" pitchFamily="18" charset="-34"/>
                        <a:ea typeface="Calibri"/>
                        <a:cs typeface="EucrosiaUPC" pitchFamily="18" charset="-34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EucrosiaUPC" pitchFamily="18" charset="-34"/>
                          <a:ea typeface="Calibri"/>
                          <a:cs typeface="EucrosiaUPC" pitchFamily="18" charset="-34"/>
                        </a:rPr>
                        <a:t>   </a:t>
                      </a:r>
                      <a:r>
                        <a:rPr lang="th-TH" sz="1600" b="1" dirty="0" smtClean="0">
                          <a:latin typeface="EucrosiaUPC" pitchFamily="18" charset="-34"/>
                          <a:ea typeface="Calibri"/>
                          <a:cs typeface="EucrosiaUPC" pitchFamily="18" charset="-34"/>
                        </a:rPr>
                        <a:t>๖</a:t>
                      </a:r>
                      <a:r>
                        <a:rPr lang="en-US" sz="1600" b="1" dirty="0" smtClean="0">
                          <a:latin typeface="EucrosiaUPC" pitchFamily="18" charset="-34"/>
                          <a:ea typeface="Calibri"/>
                          <a:cs typeface="EucrosiaUPC" pitchFamily="18" charset="-34"/>
                        </a:rPr>
                        <a:t>. </a:t>
                      </a:r>
                      <a:r>
                        <a:rPr lang="th-TH" sz="1600" b="1" dirty="0">
                          <a:latin typeface="EucrosiaUPC" pitchFamily="18" charset="-34"/>
                          <a:ea typeface="Calibri"/>
                          <a:cs typeface="EucrosiaUPC" pitchFamily="18" charset="-34"/>
                        </a:rPr>
                        <a:t>ค่าใช้จ่ายในการเดินทางไปต่างประเทศ (ถ้ามี)..........................</a:t>
                      </a:r>
                      <a:r>
                        <a:rPr lang="th-TH" sz="1600" b="1" dirty="0" smtClean="0">
                          <a:latin typeface="EucrosiaUPC" pitchFamily="18" charset="-34"/>
                          <a:ea typeface="Calibri"/>
                          <a:cs typeface="EucrosiaUPC" pitchFamily="18" charset="-34"/>
                        </a:rPr>
                        <a:t>...................................................................</a:t>
                      </a:r>
                      <a:r>
                        <a:rPr lang="th-TH" sz="1600" b="1" baseline="0" dirty="0" smtClean="0">
                          <a:latin typeface="EucrosiaUPC" pitchFamily="18" charset="-34"/>
                          <a:ea typeface="Calibri"/>
                          <a:cs typeface="EucrosiaUPC" pitchFamily="18" charset="-34"/>
                        </a:rPr>
                        <a:t>.</a:t>
                      </a:r>
                      <a:r>
                        <a:rPr lang="th-TH" sz="1600" b="1" dirty="0" smtClean="0">
                          <a:latin typeface="EucrosiaUPC" pitchFamily="18" charset="-34"/>
                          <a:ea typeface="Calibri"/>
                          <a:cs typeface="EucrosiaUPC" pitchFamily="18" charset="-34"/>
                        </a:rPr>
                        <a:t>................................. บาท</a:t>
                      </a:r>
                      <a:endParaRPr lang="en-US" sz="1600" b="1" dirty="0">
                        <a:latin typeface="EucrosiaUPC" pitchFamily="18" charset="-34"/>
                        <a:ea typeface="Calibri"/>
                        <a:cs typeface="EucrosiaUPC" pitchFamily="18" charset="-34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EucrosiaUPC" pitchFamily="18" charset="-34"/>
                          <a:ea typeface="Calibri"/>
                          <a:cs typeface="EucrosiaUPC" pitchFamily="18" charset="-34"/>
                        </a:rPr>
                        <a:t>   </a:t>
                      </a:r>
                      <a:r>
                        <a:rPr lang="th-TH" sz="1600" b="1" dirty="0" smtClean="0">
                          <a:latin typeface="EucrosiaUPC" pitchFamily="18" charset="-34"/>
                          <a:ea typeface="Calibri"/>
                          <a:cs typeface="EucrosiaUPC" pitchFamily="18" charset="-34"/>
                        </a:rPr>
                        <a:t>๗</a:t>
                      </a:r>
                      <a:r>
                        <a:rPr lang="en-US" sz="1600" b="1" dirty="0" smtClean="0">
                          <a:latin typeface="EucrosiaUPC" pitchFamily="18" charset="-34"/>
                          <a:ea typeface="Calibri"/>
                          <a:cs typeface="EucrosiaUPC" pitchFamily="18" charset="-34"/>
                        </a:rPr>
                        <a:t>.</a:t>
                      </a:r>
                      <a:r>
                        <a:rPr lang="th-TH" sz="1600" b="1" dirty="0" smtClean="0">
                          <a:latin typeface="EucrosiaUPC" pitchFamily="18" charset="-34"/>
                          <a:ea typeface="Calibri"/>
                          <a:cs typeface="EucrosiaUPC" pitchFamily="18" charset="-34"/>
                        </a:rPr>
                        <a:t> </a:t>
                      </a:r>
                      <a:r>
                        <a:rPr lang="th-TH" sz="1600" b="1" dirty="0">
                          <a:latin typeface="EucrosiaUPC" pitchFamily="18" charset="-34"/>
                          <a:ea typeface="Calibri"/>
                          <a:cs typeface="EucrosiaUPC" pitchFamily="18" charset="-34"/>
                        </a:rPr>
                        <a:t>ค่าใช้จ่ายอื่นๆ........................................................................</a:t>
                      </a:r>
                      <a:r>
                        <a:rPr lang="th-TH" sz="1600" b="1" dirty="0" smtClean="0">
                          <a:latin typeface="EucrosiaUPC" pitchFamily="18" charset="-34"/>
                          <a:ea typeface="Calibri"/>
                          <a:cs typeface="EucrosiaUPC" pitchFamily="18" charset="-34"/>
                        </a:rPr>
                        <a:t>........................................................................................................ บาท</a:t>
                      </a:r>
                      <a:endParaRPr lang="en-US" sz="1600" b="1" dirty="0">
                        <a:latin typeface="EucrosiaUPC" pitchFamily="18" charset="-34"/>
                        <a:ea typeface="Calibri"/>
                        <a:cs typeface="EucrosiaUPC" pitchFamily="18" charset="-34"/>
                      </a:endParaRPr>
                    </a:p>
                    <a:p>
                      <a:pPr marR="8890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3505" algn="l"/>
                        </a:tabLst>
                      </a:pPr>
                      <a:r>
                        <a:rPr lang="th-TH" sz="1600" b="1" dirty="0">
                          <a:latin typeface="EucrosiaUPC" pitchFamily="18" charset="-34"/>
                          <a:ea typeface="Calibri"/>
                          <a:cs typeface="EucrosiaUPC" pitchFamily="18" charset="-34"/>
                        </a:rPr>
                        <a:t>   </a:t>
                      </a:r>
                      <a:r>
                        <a:rPr lang="th-TH" sz="1600" b="1" dirty="0" smtClean="0">
                          <a:latin typeface="EucrosiaUPC" pitchFamily="18" charset="-34"/>
                          <a:ea typeface="Calibri"/>
                          <a:cs typeface="EucrosiaUPC" pitchFamily="18" charset="-34"/>
                        </a:rPr>
                        <a:t>๘</a:t>
                      </a:r>
                      <a:r>
                        <a:rPr lang="en-US" sz="1600" b="1" dirty="0" smtClean="0">
                          <a:latin typeface="EucrosiaUPC" pitchFamily="18" charset="-34"/>
                          <a:ea typeface="Calibri"/>
                          <a:cs typeface="EucrosiaUPC" pitchFamily="18" charset="-34"/>
                        </a:rPr>
                        <a:t>.</a:t>
                      </a:r>
                      <a:r>
                        <a:rPr lang="th-TH" sz="1600" b="1" dirty="0" smtClean="0">
                          <a:latin typeface="EucrosiaUPC" pitchFamily="18" charset="-34"/>
                          <a:ea typeface="Calibri"/>
                          <a:cs typeface="EucrosiaUPC" pitchFamily="18" charset="-34"/>
                        </a:rPr>
                        <a:t> </a:t>
                      </a:r>
                      <a:r>
                        <a:rPr lang="th-TH" sz="1600" b="1" dirty="0">
                          <a:latin typeface="EucrosiaUPC" pitchFamily="18" charset="-34"/>
                          <a:ea typeface="Calibri"/>
                          <a:cs typeface="EucrosiaUPC" pitchFamily="18" charset="-34"/>
                        </a:rPr>
                        <a:t>รายชื่อผู้รับผิดชอบในการกำหนดค่าใช้จ่าย/ดำเนินการ/ขอบเขตดำเนินการ (</a:t>
                      </a:r>
                      <a:r>
                        <a:rPr lang="en-US" sz="1600" b="1" dirty="0">
                          <a:latin typeface="EucrosiaUPC" pitchFamily="18" charset="-34"/>
                          <a:ea typeface="Calibri"/>
                          <a:cs typeface="EucrosiaUPC" pitchFamily="18" charset="-34"/>
                        </a:rPr>
                        <a:t>TOR</a:t>
                      </a:r>
                      <a:r>
                        <a:rPr lang="th-TH" sz="1600" b="1" dirty="0">
                          <a:latin typeface="EucrosiaUPC" pitchFamily="18" charset="-34"/>
                          <a:ea typeface="Calibri"/>
                          <a:cs typeface="EucrosiaUPC" pitchFamily="18" charset="-34"/>
                        </a:rPr>
                        <a:t>)</a:t>
                      </a:r>
                      <a:endParaRPr lang="en-US" sz="1600" b="1" dirty="0">
                        <a:latin typeface="EucrosiaUPC" pitchFamily="18" charset="-34"/>
                        <a:ea typeface="Calibri"/>
                        <a:cs typeface="EucrosiaUPC" pitchFamily="18" charset="-34"/>
                      </a:endParaRPr>
                    </a:p>
                    <a:p>
                      <a:pPr marR="8890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3505" algn="l"/>
                        </a:tabLst>
                      </a:pPr>
                      <a:r>
                        <a:rPr lang="th-TH" sz="1600" b="1" dirty="0">
                          <a:latin typeface="EucrosiaUPC" pitchFamily="18" charset="-34"/>
                          <a:ea typeface="Calibri"/>
                          <a:cs typeface="EucrosiaUPC" pitchFamily="18" charset="-34"/>
                        </a:rPr>
                        <a:t>   </a:t>
                      </a:r>
                      <a:r>
                        <a:rPr lang="th-TH" sz="1600" b="1" dirty="0" smtClean="0">
                          <a:latin typeface="EucrosiaUPC" pitchFamily="18" charset="-34"/>
                          <a:ea typeface="Calibri"/>
                          <a:cs typeface="EucrosiaUPC" pitchFamily="18" charset="-34"/>
                        </a:rPr>
                        <a:t>    ๘</a:t>
                      </a:r>
                      <a:r>
                        <a:rPr lang="en-US" sz="1600" b="1" dirty="0" smtClean="0">
                          <a:latin typeface="EucrosiaUPC" pitchFamily="18" charset="-34"/>
                          <a:ea typeface="Calibri"/>
                          <a:cs typeface="EucrosiaUPC" pitchFamily="18" charset="-34"/>
                        </a:rPr>
                        <a:t>.</a:t>
                      </a:r>
                      <a:r>
                        <a:rPr lang="th-TH" sz="1600" b="1" dirty="0" smtClean="0">
                          <a:latin typeface="EucrosiaUPC" pitchFamily="18" charset="-34"/>
                          <a:ea typeface="Calibri"/>
                          <a:cs typeface="EucrosiaUPC" pitchFamily="18" charset="-34"/>
                        </a:rPr>
                        <a:t>๑  ....................................................................................................................................................................................................</a:t>
                      </a:r>
                      <a:endParaRPr lang="en-US" sz="1600" b="1" dirty="0" smtClean="0">
                        <a:latin typeface="EucrosiaUPC" pitchFamily="18" charset="-34"/>
                        <a:ea typeface="Calibri"/>
                        <a:cs typeface="EucrosiaUPC" pitchFamily="18" charset="-34"/>
                      </a:endParaRPr>
                    </a:p>
                    <a:p>
                      <a:pPr marR="8890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621655" algn="l"/>
                        </a:tabLst>
                      </a:pPr>
                      <a:r>
                        <a:rPr lang="th-TH" sz="1600" b="1" dirty="0" smtClean="0">
                          <a:latin typeface="EucrosiaUPC" pitchFamily="18" charset="-34"/>
                          <a:ea typeface="Calibri"/>
                          <a:cs typeface="EucrosiaUPC" pitchFamily="18" charset="-34"/>
                        </a:rPr>
                        <a:t>       ๘</a:t>
                      </a:r>
                      <a:r>
                        <a:rPr lang="en-US" sz="1600" b="1" dirty="0" smtClean="0">
                          <a:latin typeface="EucrosiaUPC" pitchFamily="18" charset="-34"/>
                          <a:ea typeface="Calibri"/>
                          <a:cs typeface="EucrosiaUPC" pitchFamily="18" charset="-34"/>
                        </a:rPr>
                        <a:t>.</a:t>
                      </a:r>
                      <a:r>
                        <a:rPr lang="th-TH" sz="1600" b="1" dirty="0" smtClean="0">
                          <a:latin typeface="EucrosiaUPC" pitchFamily="18" charset="-34"/>
                          <a:ea typeface="Calibri"/>
                          <a:cs typeface="EucrosiaUPC" pitchFamily="18" charset="-34"/>
                        </a:rPr>
                        <a:t>๒  ....................................................................................................................................................................................................</a:t>
                      </a:r>
                      <a:endParaRPr lang="en-US" sz="1600" b="1" dirty="0" smtClean="0">
                        <a:latin typeface="EucrosiaUPC" pitchFamily="18" charset="-34"/>
                        <a:ea typeface="Calibri"/>
                        <a:cs typeface="EucrosiaUPC" pitchFamily="18" charset="-34"/>
                      </a:endParaRPr>
                    </a:p>
                    <a:p>
                      <a:pPr marR="8890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7000" algn="l"/>
                        </a:tabLst>
                      </a:pPr>
                      <a:r>
                        <a:rPr lang="th-TH" sz="1600" b="1" dirty="0" smtClean="0">
                          <a:latin typeface="EucrosiaUPC" pitchFamily="18" charset="-34"/>
                          <a:ea typeface="Calibri"/>
                          <a:cs typeface="EucrosiaUPC" pitchFamily="18" charset="-34"/>
                        </a:rPr>
                        <a:t>   ๙. </a:t>
                      </a:r>
                      <a:r>
                        <a:rPr lang="th-TH" sz="1600" b="1" dirty="0">
                          <a:latin typeface="EucrosiaUPC" pitchFamily="18" charset="-34"/>
                          <a:ea typeface="Calibri"/>
                          <a:cs typeface="EucrosiaUPC" pitchFamily="18" charset="-34"/>
                        </a:rPr>
                        <a:t>ที่มาของการกำหนดราคากลาง(ราคาอ้างอิง)</a:t>
                      </a:r>
                      <a:endParaRPr lang="en-US" sz="1600" b="1" dirty="0">
                        <a:latin typeface="EucrosiaUPC" pitchFamily="18" charset="-34"/>
                        <a:ea typeface="Calibri"/>
                        <a:cs typeface="EucrosiaUPC" pitchFamily="18" charset="-34"/>
                      </a:endParaRPr>
                    </a:p>
                    <a:p>
                      <a:pPr marR="8890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7000" algn="l"/>
                        </a:tabLst>
                      </a:pPr>
                      <a:r>
                        <a:rPr lang="th-TH" sz="1600" b="1" dirty="0">
                          <a:latin typeface="EucrosiaUPC" pitchFamily="18" charset="-34"/>
                          <a:ea typeface="Calibri"/>
                          <a:cs typeface="EucrosiaUPC" pitchFamily="18" charset="-34"/>
                        </a:rPr>
                        <a:t>  </a:t>
                      </a:r>
                      <a:r>
                        <a:rPr lang="th-TH" sz="1600" b="1" dirty="0" smtClean="0">
                          <a:latin typeface="EucrosiaUPC" pitchFamily="18" charset="-34"/>
                          <a:ea typeface="Calibri"/>
                          <a:cs typeface="EucrosiaUPC" pitchFamily="18" charset="-34"/>
                        </a:rPr>
                        <a:t>     ๙</a:t>
                      </a:r>
                      <a:r>
                        <a:rPr lang="en-US" sz="1600" b="1" dirty="0" smtClean="0">
                          <a:latin typeface="EucrosiaUPC" pitchFamily="18" charset="-34"/>
                          <a:ea typeface="Calibri"/>
                          <a:cs typeface="EucrosiaUPC" pitchFamily="18" charset="-34"/>
                        </a:rPr>
                        <a:t>.</a:t>
                      </a:r>
                      <a:r>
                        <a:rPr lang="th-TH" sz="1600" b="1" dirty="0" smtClean="0">
                          <a:latin typeface="EucrosiaUPC" pitchFamily="18" charset="-34"/>
                          <a:ea typeface="Calibri"/>
                          <a:cs typeface="EucrosiaUPC" pitchFamily="18" charset="-34"/>
                        </a:rPr>
                        <a:t>๑ .....................................................................................................................................................................................................</a:t>
                      </a:r>
                    </a:p>
                    <a:p>
                      <a:pPr marR="8890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7000" algn="l"/>
                        </a:tabLst>
                      </a:pPr>
                      <a:r>
                        <a:rPr lang="th-TH" sz="1600" b="1" dirty="0" smtClean="0">
                          <a:latin typeface="EucrosiaUPC" pitchFamily="18" charset="-34"/>
                          <a:ea typeface="Calibri"/>
                          <a:cs typeface="EucrosiaUPC" pitchFamily="18" charset="-34"/>
                        </a:rPr>
                        <a:t>       ๙</a:t>
                      </a:r>
                      <a:r>
                        <a:rPr lang="en-US" sz="1600" b="1" dirty="0" smtClean="0">
                          <a:latin typeface="EucrosiaUPC" pitchFamily="18" charset="-34"/>
                          <a:ea typeface="Calibri"/>
                          <a:cs typeface="EucrosiaUPC" pitchFamily="18" charset="-34"/>
                        </a:rPr>
                        <a:t>.</a:t>
                      </a:r>
                      <a:r>
                        <a:rPr lang="th-TH" sz="1600" b="1" dirty="0" smtClean="0">
                          <a:latin typeface="EucrosiaUPC" pitchFamily="18" charset="-34"/>
                          <a:ea typeface="Calibri"/>
                          <a:cs typeface="EucrosiaUPC" pitchFamily="18" charset="-34"/>
                        </a:rPr>
                        <a:t>๒ .....................................................................................................................................................................................................</a:t>
                      </a:r>
                    </a:p>
                  </a:txBody>
                  <a:tcPr marL="28499" marR="28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ชื่อเรื่อง 1"/>
          <p:cNvSpPr>
            <a:spLocks noGrp="1"/>
          </p:cNvSpPr>
          <p:nvPr>
            <p:ph type="title"/>
          </p:nvPr>
        </p:nvSpPr>
        <p:spPr>
          <a:xfrm>
            <a:off x="7239000" y="0"/>
            <a:ext cx="1805006" cy="533400"/>
          </a:xfrm>
        </p:spPr>
        <p:txBody>
          <a:bodyPr anchor="ctr" anchorCtr="0">
            <a:normAutofit/>
          </a:bodyPr>
          <a:lstStyle/>
          <a:p>
            <a:pPr algn="r"/>
            <a:r>
              <a:rPr lang="th-TH" sz="2000" b="1" dirty="0" smtClean="0">
                <a:solidFill>
                  <a:schemeClr val="tx1"/>
                </a:solidFill>
                <a:cs typeface="FreesiaUPC" pitchFamily="34" charset="-34"/>
              </a:rPr>
              <a:t>ตาราง </a:t>
            </a:r>
            <a:r>
              <a:rPr lang="th-TH" sz="2000" b="1" dirty="0" err="1" smtClean="0">
                <a:solidFill>
                  <a:schemeClr val="tx1"/>
                </a:solidFill>
                <a:cs typeface="FreesiaUPC" pitchFamily="34" charset="-34"/>
              </a:rPr>
              <a:t>ปปช.</a:t>
            </a:r>
            <a:r>
              <a:rPr lang="th-TH" sz="2000" b="1" dirty="0" smtClean="0">
                <a:solidFill>
                  <a:schemeClr val="tx1"/>
                </a:solidFill>
                <a:cs typeface="FreesiaUPC" pitchFamily="34" charset="-34"/>
              </a:rPr>
              <a:t> ๐๔</a:t>
            </a:r>
            <a:endParaRPr lang="th-TH" sz="2000" b="1" dirty="0">
              <a:solidFill>
                <a:schemeClr val="tx1"/>
              </a:solidFill>
              <a:cs typeface="FreesiaUPC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1300356" y="76200"/>
            <a:ext cx="6357982" cy="667016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th-TH" sz="2400" b="1" dirty="0" smtClean="0">
                <a:solidFill>
                  <a:srgbClr val="0000FF"/>
                </a:solidFill>
                <a:cs typeface="FreesiaUPC" pitchFamily="34" charset="-34"/>
              </a:rPr>
              <a:t>ตารางแสดงวงเงินงบประมาณที่ได้รับจัดสรรและรายละเอียด</a:t>
            </a:r>
          </a:p>
          <a:p>
            <a:pPr algn="ctr">
              <a:buNone/>
            </a:pPr>
            <a:r>
              <a:rPr lang="th-TH" sz="2400" b="1" dirty="0" smtClean="0">
                <a:solidFill>
                  <a:srgbClr val="0000FF"/>
                </a:solidFill>
                <a:cs typeface="FreesiaUPC" pitchFamily="34" charset="-34"/>
              </a:rPr>
              <a:t>ค่าใช้จ่ายในการจ้างงานวิจัยหรือสนับสนุนให้ทุนการวิจัย</a:t>
            </a:r>
          </a:p>
          <a:p>
            <a:endParaRPr lang="th-TH" dirty="0">
              <a:solidFill>
                <a:srgbClr val="0000FF"/>
              </a:solidFill>
            </a:endParaRPr>
          </a:p>
        </p:txBody>
      </p:sp>
      <p:sp>
        <p:nvSpPr>
          <p:cNvPr id="7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 bwMode="auto">
          <a:xfrm>
            <a:off x="8600127" y="6414734"/>
            <a:ext cx="457200" cy="476250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E439508B-2202-485A-848E-8DDBE1181BD8}" type="slidenum">
              <a:rPr lang="en-US">
                <a:solidFill>
                  <a:schemeClr val="tx1"/>
                </a:solidFill>
              </a:rPr>
              <a:pPr>
                <a:defRPr/>
              </a:pPr>
              <a:t>65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4348" y="2643182"/>
            <a:ext cx="73581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h-TH" dirty="0"/>
          </a:p>
        </p:txBody>
      </p:sp>
      <p:sp>
        <p:nvSpPr>
          <p:cNvPr id="5" name="TextBox 4"/>
          <p:cNvSpPr txBox="1"/>
          <p:nvPr/>
        </p:nvSpPr>
        <p:spPr>
          <a:xfrm>
            <a:off x="866748" y="2795582"/>
            <a:ext cx="73581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h-TH" dirty="0"/>
          </a:p>
        </p:txBody>
      </p:sp>
      <p:graphicFrame>
        <p:nvGraphicFramePr>
          <p:cNvPr id="6" name="ตาราง 5"/>
          <p:cNvGraphicFramePr>
            <a:graphicFrameLocks noGrp="1"/>
          </p:cNvGraphicFramePr>
          <p:nvPr/>
        </p:nvGraphicFramePr>
        <p:xfrm>
          <a:off x="571472" y="708616"/>
          <a:ext cx="8143932" cy="5888736"/>
        </p:xfrm>
        <a:graphic>
          <a:graphicData uri="http://schemas.openxmlformats.org/drawingml/2006/table">
            <a:tbl>
              <a:tblPr/>
              <a:tblGrid>
                <a:gridCol w="8143932"/>
              </a:tblGrid>
              <a:tr h="4889520">
                <a:tc>
                  <a:txBody>
                    <a:bodyPr/>
                    <a:lstStyle/>
                    <a:p>
                      <a:pPr marL="90170" marR="889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 b="1" dirty="0">
                        <a:latin typeface="EucrosiaUPC" pitchFamily="18" charset="-34"/>
                        <a:ea typeface="Calibri"/>
                        <a:cs typeface="EucrosiaUPC" pitchFamily="18" charset="-34"/>
                      </a:endParaRPr>
                    </a:p>
                    <a:p>
                      <a:pPr marL="90170" marR="889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baseline="0" dirty="0" smtClean="0">
                          <a:latin typeface="EucrosiaUPC" pitchFamily="18" charset="-34"/>
                          <a:ea typeface="Calibri"/>
                          <a:cs typeface="EucrosiaUPC" pitchFamily="18" charset="-34"/>
                        </a:rPr>
                        <a:t> </a:t>
                      </a:r>
                      <a:r>
                        <a:rPr lang="th-TH" sz="1600" b="1" baseline="0" dirty="0" smtClean="0">
                          <a:latin typeface="EucrosiaUPC" pitchFamily="18" charset="-34"/>
                          <a:ea typeface="Calibri"/>
                          <a:cs typeface="EucrosiaUPC" pitchFamily="18" charset="-34"/>
                        </a:rPr>
                        <a:t>๑.</a:t>
                      </a:r>
                      <a:r>
                        <a:rPr lang="en-US" sz="1600" b="1" dirty="0" smtClean="0">
                          <a:latin typeface="EucrosiaUPC" pitchFamily="18" charset="-34"/>
                          <a:ea typeface="Calibri"/>
                          <a:cs typeface="EucrosiaUPC" pitchFamily="18" charset="-34"/>
                        </a:rPr>
                        <a:t> </a:t>
                      </a:r>
                      <a:r>
                        <a:rPr lang="th-TH" sz="1600" b="1" dirty="0">
                          <a:latin typeface="EucrosiaUPC" pitchFamily="18" charset="-34"/>
                          <a:ea typeface="Calibri"/>
                          <a:cs typeface="EucrosiaUPC" pitchFamily="18" charset="-34"/>
                        </a:rPr>
                        <a:t>ชื่อโครงการ </a:t>
                      </a:r>
                      <a:r>
                        <a:rPr lang="en-US" sz="1600" b="1" dirty="0" smtClean="0">
                          <a:latin typeface="EucrosiaUPC" pitchFamily="18" charset="-34"/>
                          <a:ea typeface="Calibri"/>
                          <a:cs typeface="EucrosiaUPC" pitchFamily="18" charset="-34"/>
                        </a:rPr>
                        <a:t>………………………………………………………………………………………………………………...………….…………….…………………………………………………………….</a:t>
                      </a:r>
                      <a:endParaRPr lang="en-US" sz="1600" b="1" dirty="0">
                        <a:latin typeface="EucrosiaUPC" pitchFamily="18" charset="-34"/>
                        <a:ea typeface="Calibri"/>
                        <a:cs typeface="EucrosiaUPC" pitchFamily="18" charset="-34"/>
                      </a:endParaRPr>
                    </a:p>
                    <a:p>
                      <a:pPr marR="889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b="1" dirty="0">
                          <a:latin typeface="EucrosiaUPC" pitchFamily="18" charset="-34"/>
                          <a:ea typeface="Calibri"/>
                          <a:cs typeface="EucrosiaUPC" pitchFamily="18" charset="-34"/>
                        </a:rPr>
                        <a:t>      /หน่วยงานเจ้าของโครงการ.............................</a:t>
                      </a:r>
                      <a:r>
                        <a:rPr lang="th-TH" sz="1600" b="1" dirty="0" smtClean="0">
                          <a:latin typeface="EucrosiaUPC" pitchFamily="18" charset="-34"/>
                          <a:ea typeface="Calibri"/>
                          <a:cs typeface="EucrosiaUPC" pitchFamily="18" charset="-34"/>
                        </a:rPr>
                        <a:t>...................................................................................................................................</a:t>
                      </a:r>
                      <a:endParaRPr lang="en-US" sz="1600" b="1" dirty="0">
                        <a:latin typeface="EucrosiaUPC" pitchFamily="18" charset="-34"/>
                        <a:ea typeface="Calibri"/>
                        <a:cs typeface="EucrosiaUPC" pitchFamily="18" charset="-34"/>
                      </a:endParaRPr>
                    </a:p>
                    <a:p>
                      <a:pPr marR="889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EucrosiaUPC" pitchFamily="18" charset="-34"/>
                          <a:ea typeface="Calibri"/>
                          <a:cs typeface="EucrosiaUPC" pitchFamily="18" charset="-34"/>
                        </a:rPr>
                        <a:t>  </a:t>
                      </a:r>
                      <a:r>
                        <a:rPr lang="th-TH" sz="1600" b="1" dirty="0" smtClean="0">
                          <a:latin typeface="EucrosiaUPC" pitchFamily="18" charset="-34"/>
                          <a:ea typeface="Calibri"/>
                          <a:cs typeface="EucrosiaUPC" pitchFamily="18" charset="-34"/>
                        </a:rPr>
                        <a:t>๒</a:t>
                      </a:r>
                      <a:r>
                        <a:rPr lang="en-US" sz="1600" b="1" dirty="0" smtClean="0">
                          <a:latin typeface="EucrosiaUPC" pitchFamily="18" charset="-34"/>
                          <a:ea typeface="Calibri"/>
                          <a:cs typeface="EucrosiaUPC" pitchFamily="18" charset="-34"/>
                        </a:rPr>
                        <a:t>.</a:t>
                      </a:r>
                      <a:r>
                        <a:rPr lang="th-TH" sz="1600" b="1" dirty="0" smtClean="0">
                          <a:latin typeface="EucrosiaUPC" pitchFamily="18" charset="-34"/>
                          <a:ea typeface="Calibri"/>
                          <a:cs typeface="EucrosiaUPC" pitchFamily="18" charset="-34"/>
                        </a:rPr>
                        <a:t> </a:t>
                      </a:r>
                      <a:r>
                        <a:rPr lang="th-TH" sz="1600" b="1" dirty="0">
                          <a:latin typeface="EucrosiaUPC" pitchFamily="18" charset="-34"/>
                          <a:ea typeface="Calibri"/>
                          <a:cs typeface="EucrosiaUPC" pitchFamily="18" charset="-34"/>
                        </a:rPr>
                        <a:t>วงเงินงบประมาณที่ได้รับจัดสรรในการจ้างหรือเงินสนับสนุนให้ทุนการวิจัย</a:t>
                      </a:r>
                      <a:r>
                        <a:rPr lang="th-TH" sz="1600" b="1" dirty="0" smtClean="0">
                          <a:latin typeface="EucrosiaUPC" pitchFamily="18" charset="-34"/>
                          <a:ea typeface="Calibri"/>
                          <a:cs typeface="EucrosiaUPC" pitchFamily="18" charset="-34"/>
                        </a:rPr>
                        <a:t>................................................................................. บาท</a:t>
                      </a:r>
                      <a:endParaRPr lang="en-US" sz="1600" b="1" dirty="0">
                        <a:latin typeface="EucrosiaUPC" pitchFamily="18" charset="-34"/>
                        <a:ea typeface="Calibri"/>
                        <a:cs typeface="EucrosiaUPC" pitchFamily="18" charset="-34"/>
                      </a:endParaRPr>
                    </a:p>
                    <a:p>
                      <a:pPr marR="889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b="1" dirty="0">
                          <a:latin typeface="EucrosiaUPC" pitchFamily="18" charset="-34"/>
                          <a:ea typeface="Calibri"/>
                          <a:cs typeface="EucrosiaUPC" pitchFamily="18" charset="-34"/>
                        </a:rPr>
                        <a:t>  </a:t>
                      </a:r>
                      <a:r>
                        <a:rPr lang="th-TH" sz="1600" b="1" dirty="0" smtClean="0">
                          <a:latin typeface="EucrosiaUPC" pitchFamily="18" charset="-34"/>
                          <a:ea typeface="Calibri"/>
                          <a:cs typeface="EucrosiaUPC" pitchFamily="18" charset="-34"/>
                        </a:rPr>
                        <a:t>๓. </a:t>
                      </a:r>
                      <a:r>
                        <a:rPr lang="th-TH" sz="1600" b="1" dirty="0">
                          <a:latin typeface="EucrosiaUPC" pitchFamily="18" charset="-34"/>
                          <a:ea typeface="Calibri"/>
                          <a:cs typeface="EucrosiaUPC" pitchFamily="18" charset="-34"/>
                        </a:rPr>
                        <a:t>วันที่กำหนดราคากลาง.............................................</a:t>
                      </a:r>
                      <a:r>
                        <a:rPr lang="th-TH" sz="1600" b="1" dirty="0" smtClean="0">
                          <a:latin typeface="EucrosiaUPC" pitchFamily="18" charset="-34"/>
                          <a:ea typeface="Calibri"/>
                          <a:cs typeface="EucrosiaUPC" pitchFamily="18" charset="-34"/>
                        </a:rPr>
                        <a:t>...........................................................................................................................</a:t>
                      </a:r>
                      <a:endParaRPr lang="en-US" sz="1600" b="1" dirty="0">
                        <a:latin typeface="EucrosiaUPC" pitchFamily="18" charset="-34"/>
                        <a:ea typeface="Calibri"/>
                        <a:cs typeface="EucrosiaUPC" pitchFamily="18" charset="-34"/>
                      </a:endParaRPr>
                    </a:p>
                    <a:p>
                      <a:pPr marR="889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b="1" dirty="0">
                          <a:latin typeface="EucrosiaUPC" pitchFamily="18" charset="-34"/>
                          <a:ea typeface="Calibri"/>
                          <a:cs typeface="EucrosiaUPC" pitchFamily="18" charset="-34"/>
                        </a:rPr>
                        <a:t>       เป็นเงิน.................................................................................</a:t>
                      </a:r>
                      <a:r>
                        <a:rPr lang="th-TH" sz="1600" b="1" dirty="0" smtClean="0">
                          <a:latin typeface="EucrosiaUPC" pitchFamily="18" charset="-34"/>
                          <a:ea typeface="Calibri"/>
                          <a:cs typeface="EucrosiaUPC" pitchFamily="18" charset="-34"/>
                        </a:rPr>
                        <a:t>..................................................................................................... บาท</a:t>
                      </a:r>
                      <a:endParaRPr lang="en-US" sz="1600" b="1" dirty="0">
                        <a:latin typeface="EucrosiaUPC" pitchFamily="18" charset="-34"/>
                        <a:ea typeface="Calibri"/>
                        <a:cs typeface="EucrosiaUPC" pitchFamily="18" charset="-34"/>
                      </a:endParaRPr>
                    </a:p>
                    <a:p>
                      <a:pPr marR="889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EucrosiaUPC" pitchFamily="18" charset="-34"/>
                          <a:ea typeface="Calibri"/>
                          <a:cs typeface="EucrosiaUPC" pitchFamily="18" charset="-34"/>
                        </a:rPr>
                        <a:t>   </a:t>
                      </a:r>
                      <a:r>
                        <a:rPr lang="th-TH" sz="1600" b="1" dirty="0" smtClean="0">
                          <a:latin typeface="EucrosiaUPC" pitchFamily="18" charset="-34"/>
                          <a:ea typeface="Calibri"/>
                          <a:cs typeface="EucrosiaUPC" pitchFamily="18" charset="-34"/>
                        </a:rPr>
                        <a:t>๔</a:t>
                      </a:r>
                      <a:r>
                        <a:rPr lang="en-US" sz="1600" b="1" dirty="0" smtClean="0">
                          <a:latin typeface="EucrosiaUPC" pitchFamily="18" charset="-34"/>
                          <a:ea typeface="Calibri"/>
                          <a:cs typeface="EucrosiaUPC" pitchFamily="18" charset="-34"/>
                        </a:rPr>
                        <a:t>. </a:t>
                      </a:r>
                      <a:r>
                        <a:rPr lang="th-TH" sz="1600" b="1" dirty="0">
                          <a:latin typeface="EucrosiaUPC" pitchFamily="18" charset="-34"/>
                          <a:ea typeface="Calibri"/>
                          <a:cs typeface="EucrosiaUPC" pitchFamily="18" charset="-34"/>
                        </a:rPr>
                        <a:t>หมวดค่าตอบแทน.....................................................................</a:t>
                      </a:r>
                      <a:r>
                        <a:rPr lang="th-TH" sz="1600" b="1" dirty="0" smtClean="0">
                          <a:latin typeface="EucrosiaUPC" pitchFamily="18" charset="-34"/>
                          <a:ea typeface="Calibri"/>
                          <a:cs typeface="EucrosiaUPC" pitchFamily="18" charset="-34"/>
                        </a:rPr>
                        <a:t>................................................................................................ บาท</a:t>
                      </a:r>
                      <a:endParaRPr lang="en-US" sz="1600" b="1" dirty="0">
                        <a:latin typeface="EucrosiaUPC" pitchFamily="18" charset="-34"/>
                        <a:ea typeface="Calibri"/>
                        <a:cs typeface="EucrosiaUPC" pitchFamily="18" charset="-34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EucrosiaUPC" pitchFamily="18" charset="-34"/>
                          <a:ea typeface="Calibri"/>
                          <a:cs typeface="EucrosiaUPC" pitchFamily="18" charset="-34"/>
                        </a:rPr>
                        <a:t>         </a:t>
                      </a:r>
                      <a:r>
                        <a:rPr lang="th-TH" sz="1600" b="1" dirty="0" smtClean="0">
                          <a:latin typeface="EucrosiaUPC" pitchFamily="18" charset="-34"/>
                          <a:ea typeface="Calibri"/>
                          <a:cs typeface="EucrosiaUPC" pitchFamily="18" charset="-34"/>
                        </a:rPr>
                        <a:t>๔</a:t>
                      </a:r>
                      <a:r>
                        <a:rPr lang="en-US" sz="1600" b="1" dirty="0" smtClean="0">
                          <a:latin typeface="EucrosiaUPC" pitchFamily="18" charset="-34"/>
                          <a:ea typeface="Calibri"/>
                          <a:cs typeface="EucrosiaUPC" pitchFamily="18" charset="-34"/>
                        </a:rPr>
                        <a:t>.</a:t>
                      </a:r>
                      <a:r>
                        <a:rPr lang="th-TH" sz="1600" b="1" dirty="0" smtClean="0">
                          <a:latin typeface="EucrosiaUPC" pitchFamily="18" charset="-34"/>
                          <a:ea typeface="Calibri"/>
                          <a:cs typeface="EucrosiaUPC" pitchFamily="18" charset="-34"/>
                        </a:rPr>
                        <a:t>๑</a:t>
                      </a:r>
                      <a:r>
                        <a:rPr lang="th-TH" sz="1600" b="1" baseline="0" dirty="0" smtClean="0">
                          <a:latin typeface="EucrosiaUPC" pitchFamily="18" charset="-34"/>
                          <a:ea typeface="Calibri"/>
                          <a:cs typeface="EucrosiaUPC" pitchFamily="18" charset="-34"/>
                        </a:rPr>
                        <a:t> </a:t>
                      </a:r>
                      <a:r>
                        <a:rPr lang="th-TH" sz="1600" b="1" dirty="0" smtClean="0">
                          <a:latin typeface="EucrosiaUPC" pitchFamily="18" charset="-34"/>
                          <a:ea typeface="Calibri"/>
                          <a:cs typeface="EucrosiaUPC" pitchFamily="18" charset="-34"/>
                        </a:rPr>
                        <a:t>ประเภท</a:t>
                      </a:r>
                      <a:r>
                        <a:rPr lang="th-TH" sz="1600" b="1" dirty="0">
                          <a:latin typeface="EucrosiaUPC" pitchFamily="18" charset="-34"/>
                          <a:ea typeface="Calibri"/>
                          <a:cs typeface="EucrosiaUPC" pitchFamily="18" charset="-34"/>
                        </a:rPr>
                        <a:t>นักวิจัย.............................................................</a:t>
                      </a:r>
                      <a:r>
                        <a:rPr lang="th-TH" sz="1600" b="1" dirty="0" smtClean="0">
                          <a:latin typeface="EucrosiaUPC" pitchFamily="18" charset="-34"/>
                          <a:ea typeface="Calibri"/>
                          <a:cs typeface="EucrosiaUPC" pitchFamily="18" charset="-34"/>
                        </a:rPr>
                        <a:t>........................................................................................................... </a:t>
                      </a:r>
                      <a:endParaRPr lang="en-US" sz="1600" b="1" dirty="0">
                        <a:latin typeface="EucrosiaUPC" pitchFamily="18" charset="-34"/>
                        <a:ea typeface="Calibri"/>
                        <a:cs typeface="EucrosiaUPC" pitchFamily="18" charset="-34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EucrosiaUPC" pitchFamily="18" charset="-34"/>
                          <a:ea typeface="Calibri"/>
                          <a:cs typeface="EucrosiaUPC" pitchFamily="18" charset="-34"/>
                        </a:rPr>
                        <a:t>         </a:t>
                      </a:r>
                      <a:r>
                        <a:rPr lang="th-TH" sz="1600" b="1" dirty="0" smtClean="0">
                          <a:latin typeface="EucrosiaUPC" pitchFamily="18" charset="-34"/>
                          <a:ea typeface="Calibri"/>
                          <a:cs typeface="EucrosiaUPC" pitchFamily="18" charset="-34"/>
                        </a:rPr>
                        <a:t>๔</a:t>
                      </a:r>
                      <a:r>
                        <a:rPr lang="en-US" sz="1600" b="1" dirty="0" smtClean="0">
                          <a:latin typeface="EucrosiaUPC" pitchFamily="18" charset="-34"/>
                          <a:ea typeface="Calibri"/>
                          <a:cs typeface="EucrosiaUPC" pitchFamily="18" charset="-34"/>
                        </a:rPr>
                        <a:t>.</a:t>
                      </a:r>
                      <a:r>
                        <a:rPr lang="th-TH" sz="1600" b="1" dirty="0" smtClean="0">
                          <a:latin typeface="EucrosiaUPC" pitchFamily="18" charset="-34"/>
                          <a:ea typeface="Calibri"/>
                          <a:cs typeface="EucrosiaUPC" pitchFamily="18" charset="-34"/>
                        </a:rPr>
                        <a:t>๒</a:t>
                      </a:r>
                      <a:r>
                        <a:rPr lang="en-US" sz="1600" b="1" dirty="0" smtClean="0">
                          <a:latin typeface="EucrosiaUPC" pitchFamily="18" charset="-34"/>
                          <a:ea typeface="Calibri"/>
                          <a:cs typeface="EucrosiaUPC" pitchFamily="18" charset="-34"/>
                        </a:rPr>
                        <a:t> </a:t>
                      </a:r>
                      <a:r>
                        <a:rPr lang="th-TH" sz="1600" b="1" dirty="0">
                          <a:latin typeface="EucrosiaUPC" pitchFamily="18" charset="-34"/>
                          <a:ea typeface="Calibri"/>
                          <a:cs typeface="EucrosiaUPC" pitchFamily="18" charset="-34"/>
                        </a:rPr>
                        <a:t>คุณสมบัตินักวิจัย...........................................................</a:t>
                      </a:r>
                      <a:r>
                        <a:rPr lang="th-TH" sz="1600" b="1" dirty="0" smtClean="0">
                          <a:latin typeface="EucrosiaUPC" pitchFamily="18" charset="-34"/>
                          <a:ea typeface="Calibri"/>
                          <a:cs typeface="EucrosiaUPC" pitchFamily="18" charset="-34"/>
                        </a:rPr>
                        <a:t>..........................................................................................................</a:t>
                      </a:r>
                      <a:endParaRPr lang="en-US" sz="1600" b="1" dirty="0">
                        <a:latin typeface="EucrosiaUPC" pitchFamily="18" charset="-34"/>
                        <a:ea typeface="Calibri"/>
                        <a:cs typeface="EucrosiaUPC" pitchFamily="18" charset="-34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EucrosiaUPC" pitchFamily="18" charset="-34"/>
                          <a:ea typeface="Calibri"/>
                          <a:cs typeface="EucrosiaUPC" pitchFamily="18" charset="-34"/>
                        </a:rPr>
                        <a:t>         </a:t>
                      </a:r>
                      <a:r>
                        <a:rPr lang="th-TH" sz="1600" b="1" dirty="0" smtClean="0">
                          <a:latin typeface="EucrosiaUPC" pitchFamily="18" charset="-34"/>
                          <a:ea typeface="Calibri"/>
                          <a:cs typeface="EucrosiaUPC" pitchFamily="18" charset="-34"/>
                        </a:rPr>
                        <a:t>๔</a:t>
                      </a:r>
                      <a:r>
                        <a:rPr lang="en-US" sz="1600" b="1" dirty="0" smtClean="0">
                          <a:latin typeface="EucrosiaUPC" pitchFamily="18" charset="-34"/>
                          <a:ea typeface="Calibri"/>
                          <a:cs typeface="EucrosiaUPC" pitchFamily="18" charset="-34"/>
                        </a:rPr>
                        <a:t>.</a:t>
                      </a:r>
                      <a:r>
                        <a:rPr lang="th-TH" sz="1600" b="1" dirty="0" smtClean="0">
                          <a:latin typeface="EucrosiaUPC" pitchFamily="18" charset="-34"/>
                          <a:ea typeface="Calibri"/>
                          <a:cs typeface="EucrosiaUPC" pitchFamily="18" charset="-34"/>
                        </a:rPr>
                        <a:t>๓ </a:t>
                      </a:r>
                      <a:r>
                        <a:rPr lang="th-TH" sz="1600" b="1" dirty="0">
                          <a:latin typeface="EucrosiaUPC" pitchFamily="18" charset="-34"/>
                          <a:ea typeface="Calibri"/>
                          <a:cs typeface="EucrosiaUPC" pitchFamily="18" charset="-34"/>
                        </a:rPr>
                        <a:t>จำนวนนักวิจัย.................................................................</a:t>
                      </a:r>
                      <a:r>
                        <a:rPr lang="th-TH" sz="1600" b="1" dirty="0" smtClean="0">
                          <a:latin typeface="EucrosiaUPC" pitchFamily="18" charset="-34"/>
                          <a:ea typeface="Calibri"/>
                          <a:cs typeface="EucrosiaUPC" pitchFamily="18" charset="-34"/>
                        </a:rPr>
                        <a:t>.................................................................................................. คน</a:t>
                      </a:r>
                      <a:endParaRPr lang="en-US" sz="1600" b="1" dirty="0">
                        <a:latin typeface="EucrosiaUPC" pitchFamily="18" charset="-34"/>
                        <a:ea typeface="Calibri"/>
                        <a:cs typeface="EucrosiaUPC" pitchFamily="18" charset="-34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b="1" dirty="0">
                          <a:latin typeface="EucrosiaUPC" pitchFamily="18" charset="-34"/>
                          <a:ea typeface="Calibri"/>
                          <a:cs typeface="EucrosiaUPC" pitchFamily="18" charset="-34"/>
                        </a:rPr>
                        <a:t>   </a:t>
                      </a:r>
                      <a:r>
                        <a:rPr lang="th-TH" sz="1600" b="1" dirty="0" smtClean="0">
                          <a:latin typeface="EucrosiaUPC" pitchFamily="18" charset="-34"/>
                          <a:ea typeface="Calibri"/>
                          <a:cs typeface="EucrosiaUPC" pitchFamily="18" charset="-34"/>
                        </a:rPr>
                        <a:t>๕</a:t>
                      </a:r>
                      <a:r>
                        <a:rPr lang="en-US" sz="1600" b="1" dirty="0" smtClean="0">
                          <a:latin typeface="EucrosiaUPC" pitchFamily="18" charset="-34"/>
                          <a:ea typeface="Calibri"/>
                          <a:cs typeface="EucrosiaUPC" pitchFamily="18" charset="-34"/>
                        </a:rPr>
                        <a:t>. </a:t>
                      </a:r>
                      <a:r>
                        <a:rPr lang="th-TH" sz="1600" b="1" dirty="0">
                          <a:latin typeface="EucrosiaUPC" pitchFamily="18" charset="-34"/>
                          <a:ea typeface="Calibri"/>
                          <a:cs typeface="EucrosiaUPC" pitchFamily="18" charset="-34"/>
                        </a:rPr>
                        <a:t>หมวดค่าจ้าง.... </a:t>
                      </a:r>
                      <a:r>
                        <a:rPr lang="th-TH" sz="1600" b="1" dirty="0" smtClean="0">
                          <a:latin typeface="EucrosiaUPC" pitchFamily="18" charset="-34"/>
                          <a:ea typeface="Calibri"/>
                          <a:cs typeface="EucrosiaUPC" pitchFamily="18" charset="-34"/>
                        </a:rPr>
                        <a:t>.......................................................................................................................................................................... บาท</a:t>
                      </a:r>
                      <a:endParaRPr lang="en-US" sz="1600" b="1" dirty="0">
                        <a:latin typeface="EucrosiaUPC" pitchFamily="18" charset="-34"/>
                        <a:ea typeface="Calibri"/>
                        <a:cs typeface="EucrosiaUPC" pitchFamily="18" charset="-34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EucrosiaUPC" pitchFamily="18" charset="-34"/>
                          <a:ea typeface="Calibri"/>
                          <a:cs typeface="EucrosiaUPC" pitchFamily="18" charset="-34"/>
                        </a:rPr>
                        <a:t>   </a:t>
                      </a:r>
                      <a:r>
                        <a:rPr lang="th-TH" sz="1600" b="1" dirty="0" smtClean="0">
                          <a:latin typeface="EucrosiaUPC" pitchFamily="18" charset="-34"/>
                          <a:ea typeface="Calibri"/>
                          <a:cs typeface="EucrosiaUPC" pitchFamily="18" charset="-34"/>
                        </a:rPr>
                        <a:t>๖</a:t>
                      </a:r>
                      <a:r>
                        <a:rPr lang="en-US" sz="1600" b="1" dirty="0" smtClean="0">
                          <a:latin typeface="EucrosiaUPC" pitchFamily="18" charset="-34"/>
                          <a:ea typeface="Calibri"/>
                          <a:cs typeface="EucrosiaUPC" pitchFamily="18" charset="-34"/>
                        </a:rPr>
                        <a:t>. </a:t>
                      </a:r>
                      <a:r>
                        <a:rPr lang="th-TH" sz="1600" b="1" dirty="0">
                          <a:latin typeface="EucrosiaUPC" pitchFamily="18" charset="-34"/>
                          <a:ea typeface="Calibri"/>
                          <a:cs typeface="EucrosiaUPC" pitchFamily="18" charset="-34"/>
                        </a:rPr>
                        <a:t>หมวดค่าใช้สอย............................................................................</a:t>
                      </a:r>
                      <a:r>
                        <a:rPr lang="th-TH" sz="1600" b="1" dirty="0" smtClean="0">
                          <a:latin typeface="EucrosiaUPC" pitchFamily="18" charset="-34"/>
                          <a:ea typeface="Calibri"/>
                          <a:cs typeface="EucrosiaUPC" pitchFamily="18" charset="-34"/>
                        </a:rPr>
                        <a:t>.............................................................................................. บาท</a:t>
                      </a:r>
                      <a:endParaRPr lang="en-US" sz="1600" b="1" dirty="0">
                        <a:latin typeface="EucrosiaUPC" pitchFamily="18" charset="-34"/>
                        <a:ea typeface="Calibri"/>
                        <a:cs typeface="EucrosiaUPC" pitchFamily="18" charset="-34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EucrosiaUPC" pitchFamily="18" charset="-34"/>
                          <a:ea typeface="Calibri"/>
                          <a:cs typeface="EucrosiaUPC" pitchFamily="18" charset="-34"/>
                        </a:rPr>
                        <a:t>   </a:t>
                      </a:r>
                      <a:r>
                        <a:rPr lang="th-TH" sz="1600" b="1" dirty="0" smtClean="0">
                          <a:latin typeface="EucrosiaUPC" pitchFamily="18" charset="-34"/>
                          <a:ea typeface="Calibri"/>
                          <a:cs typeface="EucrosiaUPC" pitchFamily="18" charset="-34"/>
                        </a:rPr>
                        <a:t>๗</a:t>
                      </a:r>
                      <a:r>
                        <a:rPr lang="en-US" sz="1600" b="1" dirty="0" smtClean="0">
                          <a:latin typeface="EucrosiaUPC" pitchFamily="18" charset="-34"/>
                          <a:ea typeface="Calibri"/>
                          <a:cs typeface="EucrosiaUPC" pitchFamily="18" charset="-34"/>
                        </a:rPr>
                        <a:t>.</a:t>
                      </a:r>
                      <a:r>
                        <a:rPr lang="th-TH" sz="1600" b="1" dirty="0" smtClean="0">
                          <a:latin typeface="EucrosiaUPC" pitchFamily="18" charset="-34"/>
                          <a:ea typeface="Calibri"/>
                          <a:cs typeface="EucrosiaUPC" pitchFamily="18" charset="-34"/>
                        </a:rPr>
                        <a:t> </a:t>
                      </a:r>
                      <a:r>
                        <a:rPr lang="th-TH" sz="1600" b="1" dirty="0">
                          <a:latin typeface="EucrosiaUPC" pitchFamily="18" charset="-34"/>
                          <a:ea typeface="Calibri"/>
                          <a:cs typeface="EucrosiaUPC" pitchFamily="18" charset="-34"/>
                        </a:rPr>
                        <a:t>ค่าวัสดุ.....................................................................................</a:t>
                      </a:r>
                      <a:r>
                        <a:rPr lang="th-TH" sz="1600" b="1" dirty="0" smtClean="0">
                          <a:latin typeface="EucrosiaUPC" pitchFamily="18" charset="-34"/>
                          <a:ea typeface="Calibri"/>
                          <a:cs typeface="EucrosiaUPC" pitchFamily="18" charset="-34"/>
                        </a:rPr>
                        <a:t>.................................................................................................. บาท</a:t>
                      </a:r>
                      <a:endParaRPr lang="en-US" sz="1600" b="1" dirty="0">
                        <a:latin typeface="EucrosiaUPC" pitchFamily="18" charset="-34"/>
                        <a:ea typeface="Calibri"/>
                        <a:cs typeface="EucrosiaUPC" pitchFamily="18" charset="-34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b="1" dirty="0">
                          <a:latin typeface="EucrosiaUPC" pitchFamily="18" charset="-34"/>
                          <a:ea typeface="Calibri"/>
                          <a:cs typeface="EucrosiaUPC" pitchFamily="18" charset="-34"/>
                        </a:rPr>
                        <a:t>   </a:t>
                      </a:r>
                      <a:r>
                        <a:rPr lang="th-TH" sz="1600" b="1" dirty="0" smtClean="0">
                          <a:latin typeface="EucrosiaUPC" pitchFamily="18" charset="-34"/>
                          <a:ea typeface="Calibri"/>
                          <a:cs typeface="EucrosiaUPC" pitchFamily="18" charset="-34"/>
                        </a:rPr>
                        <a:t>๘</a:t>
                      </a:r>
                      <a:r>
                        <a:rPr lang="en-US" sz="1600" b="1" dirty="0" smtClean="0">
                          <a:latin typeface="EucrosiaUPC" pitchFamily="18" charset="-34"/>
                          <a:ea typeface="Calibri"/>
                          <a:cs typeface="EucrosiaUPC" pitchFamily="18" charset="-34"/>
                        </a:rPr>
                        <a:t>.</a:t>
                      </a:r>
                      <a:r>
                        <a:rPr lang="th-TH" sz="1600" b="1" dirty="0" smtClean="0">
                          <a:latin typeface="EucrosiaUPC" pitchFamily="18" charset="-34"/>
                          <a:ea typeface="Calibri"/>
                          <a:cs typeface="EucrosiaUPC" pitchFamily="18" charset="-34"/>
                        </a:rPr>
                        <a:t> </a:t>
                      </a:r>
                      <a:r>
                        <a:rPr lang="th-TH" sz="1600" b="1" dirty="0">
                          <a:latin typeface="EucrosiaUPC" pitchFamily="18" charset="-34"/>
                          <a:ea typeface="Calibri"/>
                          <a:cs typeface="EucrosiaUPC" pitchFamily="18" charset="-34"/>
                        </a:rPr>
                        <a:t>ค่าครุภัณฑ์..............................................................................</a:t>
                      </a:r>
                      <a:r>
                        <a:rPr lang="th-TH" sz="1600" b="1" dirty="0" smtClean="0">
                          <a:latin typeface="EucrosiaUPC" pitchFamily="18" charset="-34"/>
                          <a:ea typeface="Calibri"/>
                          <a:cs typeface="EucrosiaUPC" pitchFamily="18" charset="-34"/>
                        </a:rPr>
                        <a:t>.................................................................................................... บาท</a:t>
                      </a:r>
                      <a:endParaRPr lang="en-US" sz="1600" b="1" dirty="0">
                        <a:latin typeface="EucrosiaUPC" pitchFamily="18" charset="-34"/>
                        <a:ea typeface="Calibri"/>
                        <a:cs typeface="EucrosiaUPC" pitchFamily="18" charset="-34"/>
                      </a:endParaRPr>
                    </a:p>
                    <a:p>
                      <a:pPr marR="8890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3505" algn="l"/>
                        </a:tabLst>
                      </a:pPr>
                      <a:r>
                        <a:rPr lang="th-TH" sz="1600" b="1" dirty="0">
                          <a:latin typeface="EucrosiaUPC" pitchFamily="18" charset="-34"/>
                          <a:ea typeface="Calibri"/>
                          <a:cs typeface="EucrosiaUPC" pitchFamily="18" charset="-34"/>
                        </a:rPr>
                        <a:t>   </a:t>
                      </a:r>
                      <a:r>
                        <a:rPr lang="th-TH" sz="1600" b="1" dirty="0" smtClean="0">
                          <a:latin typeface="EucrosiaUPC" pitchFamily="18" charset="-34"/>
                          <a:ea typeface="Calibri"/>
                          <a:cs typeface="EucrosiaUPC" pitchFamily="18" charset="-34"/>
                        </a:rPr>
                        <a:t>๙. </a:t>
                      </a:r>
                      <a:r>
                        <a:rPr lang="th-TH" sz="1600" b="1" dirty="0">
                          <a:latin typeface="EucrosiaUPC" pitchFamily="18" charset="-34"/>
                          <a:ea typeface="Calibri"/>
                          <a:cs typeface="EucrosiaUPC" pitchFamily="18" charset="-34"/>
                        </a:rPr>
                        <a:t>ค่าใช้จ่ายในการศึกษาดูงานหรือค้นคว้าข้อมูลในต่างประเทศ (ถ้ามี)</a:t>
                      </a:r>
                      <a:endParaRPr lang="en-US" sz="1600" b="1" dirty="0">
                        <a:latin typeface="EucrosiaUPC" pitchFamily="18" charset="-34"/>
                        <a:ea typeface="Calibri"/>
                        <a:cs typeface="EucrosiaUPC" pitchFamily="18" charset="-34"/>
                      </a:endParaRPr>
                    </a:p>
                    <a:p>
                      <a:pPr marR="8890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621655" algn="l"/>
                        </a:tabLst>
                      </a:pPr>
                      <a:r>
                        <a:rPr lang="th-TH" sz="1600" b="1" dirty="0">
                          <a:latin typeface="EucrosiaUPC" pitchFamily="18" charset="-34"/>
                          <a:ea typeface="Calibri"/>
                          <a:cs typeface="EucrosiaUPC" pitchFamily="18" charset="-34"/>
                        </a:rPr>
                        <a:t>       </a:t>
                      </a:r>
                      <a:r>
                        <a:rPr lang="th-TH" sz="1600" b="1" dirty="0" smtClean="0">
                          <a:latin typeface="EucrosiaUPC" pitchFamily="18" charset="-34"/>
                          <a:ea typeface="Calibri"/>
                          <a:cs typeface="EucrosiaUPC" pitchFamily="18" charset="-34"/>
                        </a:rPr>
                        <a:t>๙.๑  </a:t>
                      </a:r>
                      <a:r>
                        <a:rPr lang="th-TH" sz="1600" b="1" dirty="0">
                          <a:latin typeface="EucrosiaUPC" pitchFamily="18" charset="-34"/>
                          <a:ea typeface="Calibri"/>
                          <a:cs typeface="EucrosiaUPC" pitchFamily="18" charset="-34"/>
                        </a:rPr>
                        <a:t>จำนวน........................................................................</a:t>
                      </a:r>
                      <a:r>
                        <a:rPr lang="th-TH" sz="1600" b="1" dirty="0" smtClean="0">
                          <a:latin typeface="EucrosiaUPC" pitchFamily="18" charset="-34"/>
                          <a:ea typeface="Calibri"/>
                          <a:cs typeface="EucrosiaUPC" pitchFamily="18" charset="-34"/>
                        </a:rPr>
                        <a:t>....................................................................................................... คน</a:t>
                      </a:r>
                      <a:endParaRPr lang="en-US" sz="1600" b="1" dirty="0">
                        <a:latin typeface="EucrosiaUPC" pitchFamily="18" charset="-34"/>
                        <a:ea typeface="Calibri"/>
                        <a:cs typeface="EucrosiaUPC" pitchFamily="18" charset="-34"/>
                      </a:endParaRPr>
                    </a:p>
                    <a:p>
                      <a:pPr marR="889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b="1" dirty="0">
                          <a:latin typeface="EucrosiaUPC" pitchFamily="18" charset="-34"/>
                          <a:ea typeface="Calibri"/>
                          <a:cs typeface="EucrosiaUPC" pitchFamily="18" charset="-34"/>
                        </a:rPr>
                        <a:t>       </a:t>
                      </a:r>
                      <a:r>
                        <a:rPr lang="th-TH" sz="1600" b="1" dirty="0" smtClean="0">
                          <a:latin typeface="EucrosiaUPC" pitchFamily="18" charset="-34"/>
                          <a:ea typeface="Calibri"/>
                          <a:cs typeface="EucrosiaUPC" pitchFamily="18" charset="-34"/>
                        </a:rPr>
                        <a:t>๙.๒  </a:t>
                      </a:r>
                      <a:r>
                        <a:rPr lang="th-TH" sz="1600" b="1" dirty="0">
                          <a:latin typeface="EucrosiaUPC" pitchFamily="18" charset="-34"/>
                          <a:ea typeface="Calibri"/>
                          <a:cs typeface="EucrosiaUPC" pitchFamily="18" charset="-34"/>
                        </a:rPr>
                        <a:t>จำนวน..............................................................................</a:t>
                      </a:r>
                      <a:r>
                        <a:rPr lang="th-TH" sz="1600" b="1" dirty="0" smtClean="0">
                          <a:latin typeface="EucrosiaUPC" pitchFamily="18" charset="-34"/>
                          <a:ea typeface="Calibri"/>
                          <a:cs typeface="EucrosiaUPC" pitchFamily="18" charset="-34"/>
                        </a:rPr>
                        <a:t>................................................................................................. บาท</a:t>
                      </a:r>
                      <a:endParaRPr lang="en-US" sz="1600" b="1" dirty="0">
                        <a:latin typeface="EucrosiaUPC" pitchFamily="18" charset="-34"/>
                        <a:ea typeface="Calibri"/>
                        <a:cs typeface="EucrosiaUPC" pitchFamily="18" charset="-34"/>
                      </a:endParaRPr>
                    </a:p>
                    <a:p>
                      <a:pPr marR="889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b="1" dirty="0">
                          <a:latin typeface="EucrosiaUPC" pitchFamily="18" charset="-34"/>
                          <a:ea typeface="Calibri"/>
                          <a:cs typeface="EucrosiaUPC" pitchFamily="18" charset="-34"/>
                        </a:rPr>
                        <a:t>  </a:t>
                      </a:r>
                      <a:r>
                        <a:rPr lang="th-TH" sz="1600" b="1" dirty="0" smtClean="0">
                          <a:latin typeface="EucrosiaUPC" pitchFamily="18" charset="-34"/>
                          <a:ea typeface="Calibri"/>
                          <a:cs typeface="EucrosiaUPC" pitchFamily="18" charset="-34"/>
                        </a:rPr>
                        <a:t>๑๐. </a:t>
                      </a:r>
                      <a:r>
                        <a:rPr lang="th-TH" sz="1600" b="1" dirty="0">
                          <a:latin typeface="EucrosiaUPC" pitchFamily="18" charset="-34"/>
                          <a:ea typeface="Calibri"/>
                          <a:cs typeface="EucrosiaUPC" pitchFamily="18" charset="-34"/>
                        </a:rPr>
                        <a:t>ค่าใช้จ่ายอื่นๆ..........................................................................</a:t>
                      </a:r>
                      <a:r>
                        <a:rPr lang="th-TH" sz="1600" b="1" dirty="0" smtClean="0">
                          <a:latin typeface="EucrosiaUPC" pitchFamily="18" charset="-34"/>
                          <a:ea typeface="Calibri"/>
                          <a:cs typeface="EucrosiaUPC" pitchFamily="18" charset="-34"/>
                        </a:rPr>
                        <a:t>................................................................................................. บาท</a:t>
                      </a:r>
                      <a:endParaRPr lang="en-US" sz="1600" b="1" dirty="0">
                        <a:latin typeface="EucrosiaUPC" pitchFamily="18" charset="-34"/>
                        <a:ea typeface="Calibri"/>
                        <a:cs typeface="EucrosiaUPC" pitchFamily="18" charset="-34"/>
                      </a:endParaRPr>
                    </a:p>
                    <a:p>
                      <a:pPr marR="8890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7000" algn="l"/>
                        </a:tabLst>
                      </a:pPr>
                      <a:r>
                        <a:rPr lang="th-TH" sz="1600" b="1" dirty="0">
                          <a:latin typeface="EucrosiaUPC" pitchFamily="18" charset="-34"/>
                          <a:ea typeface="Calibri"/>
                          <a:cs typeface="EucrosiaUPC" pitchFamily="18" charset="-34"/>
                        </a:rPr>
                        <a:t>  </a:t>
                      </a:r>
                      <a:r>
                        <a:rPr lang="th-TH" sz="1600" b="1" dirty="0" smtClean="0">
                          <a:latin typeface="EucrosiaUPC" pitchFamily="18" charset="-34"/>
                          <a:ea typeface="Calibri"/>
                          <a:cs typeface="EucrosiaUPC" pitchFamily="18" charset="-34"/>
                        </a:rPr>
                        <a:t>๑๑. </a:t>
                      </a:r>
                      <a:r>
                        <a:rPr lang="th-TH" sz="1600" b="1" dirty="0">
                          <a:latin typeface="EucrosiaUPC" pitchFamily="18" charset="-34"/>
                          <a:ea typeface="Calibri"/>
                          <a:cs typeface="EucrosiaUPC" pitchFamily="18" charset="-34"/>
                        </a:rPr>
                        <a:t>รายชื่อเจ้าหน้าที่ของรัฐ(ผู้รับผิดชอบ) ที่เกี่ยวกับการจ้างงานวิจัยหรือสนับสนุนทุนวิจัยและ </a:t>
                      </a:r>
                      <a:r>
                        <a:rPr lang="en-US" sz="1600" b="1" dirty="0">
                          <a:latin typeface="EucrosiaUPC" pitchFamily="18" charset="-34"/>
                          <a:ea typeface="Calibri"/>
                          <a:cs typeface="EucrosiaUPC" pitchFamily="18" charset="-34"/>
                        </a:rPr>
                        <a:t>TOR</a:t>
                      </a:r>
                    </a:p>
                    <a:p>
                      <a:pPr marR="8890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7000" algn="l"/>
                        </a:tabLst>
                      </a:pPr>
                      <a:r>
                        <a:rPr lang="th-TH" sz="1600" b="1" dirty="0">
                          <a:latin typeface="EucrosiaUPC" pitchFamily="18" charset="-34"/>
                          <a:ea typeface="Calibri"/>
                          <a:cs typeface="EucrosiaUPC" pitchFamily="18" charset="-34"/>
                        </a:rPr>
                        <a:t>         </a:t>
                      </a:r>
                      <a:r>
                        <a:rPr lang="th-TH" sz="1600" b="1" dirty="0" smtClean="0">
                          <a:latin typeface="EucrosiaUPC" pitchFamily="18" charset="-34"/>
                          <a:ea typeface="Calibri"/>
                          <a:cs typeface="EucrosiaUPC" pitchFamily="18" charset="-34"/>
                        </a:rPr>
                        <a:t>........................................................................................................................................................................................................</a:t>
                      </a:r>
                      <a:endParaRPr lang="en-US" sz="1600" b="1" dirty="0">
                        <a:latin typeface="EucrosiaUPC" pitchFamily="18" charset="-34"/>
                        <a:ea typeface="Calibri"/>
                        <a:cs typeface="EucrosiaUPC" pitchFamily="18" charset="-34"/>
                      </a:endParaRPr>
                    </a:p>
                    <a:p>
                      <a:pPr marR="8890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7000" algn="l"/>
                        </a:tabLst>
                      </a:pPr>
                      <a:r>
                        <a:rPr lang="th-TH" sz="1600" b="1" baseline="0" dirty="0" smtClean="0">
                          <a:latin typeface="EucrosiaUPC" pitchFamily="18" charset="-34"/>
                          <a:ea typeface="Calibri"/>
                          <a:cs typeface="EucrosiaUPC" pitchFamily="18" charset="-34"/>
                        </a:rPr>
                        <a:t>  ๑๒</a:t>
                      </a:r>
                      <a:r>
                        <a:rPr lang="th-TH" sz="1600" b="1" dirty="0" smtClean="0">
                          <a:latin typeface="EucrosiaUPC" pitchFamily="18" charset="-34"/>
                          <a:ea typeface="Calibri"/>
                          <a:cs typeface="EucrosiaUPC" pitchFamily="18" charset="-34"/>
                        </a:rPr>
                        <a:t>.  </a:t>
                      </a:r>
                      <a:r>
                        <a:rPr lang="th-TH" sz="1600" b="1" dirty="0">
                          <a:latin typeface="EucrosiaUPC" pitchFamily="18" charset="-34"/>
                          <a:ea typeface="Calibri"/>
                          <a:cs typeface="EucrosiaUPC" pitchFamily="18" charset="-34"/>
                        </a:rPr>
                        <a:t>ที่มาของการกำหนดราคากลาง (ราคาอ้างอิง)......................</a:t>
                      </a:r>
                      <a:r>
                        <a:rPr lang="th-TH" sz="1600" b="1" dirty="0" smtClean="0">
                          <a:latin typeface="EucrosiaUPC" pitchFamily="18" charset="-34"/>
                          <a:ea typeface="Calibri"/>
                          <a:cs typeface="EucrosiaUPC" pitchFamily="18" charset="-34"/>
                        </a:rPr>
                        <a:t>..........................................................................................................</a:t>
                      </a:r>
                      <a:endParaRPr lang="en-US" sz="1600" b="1" dirty="0">
                        <a:latin typeface="EucrosiaUPC" pitchFamily="18" charset="-34"/>
                        <a:ea typeface="Calibri"/>
                        <a:cs typeface="EucrosiaUPC" pitchFamily="18" charset="-34"/>
                      </a:endParaRPr>
                    </a:p>
                  </a:txBody>
                  <a:tcPr marL="21965" marR="219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ชื่อเรื่อง 1"/>
          <p:cNvSpPr>
            <a:spLocks noGrp="1"/>
          </p:cNvSpPr>
          <p:nvPr>
            <p:ph type="title"/>
          </p:nvPr>
        </p:nvSpPr>
        <p:spPr>
          <a:xfrm>
            <a:off x="7239000" y="0"/>
            <a:ext cx="1805006" cy="533400"/>
          </a:xfrm>
        </p:spPr>
        <p:txBody>
          <a:bodyPr anchor="ctr" anchorCtr="0">
            <a:normAutofit/>
          </a:bodyPr>
          <a:lstStyle/>
          <a:p>
            <a:pPr algn="r"/>
            <a:r>
              <a:rPr lang="th-TH" sz="2000" b="1" dirty="0" smtClean="0">
                <a:solidFill>
                  <a:schemeClr val="tx1"/>
                </a:solidFill>
                <a:cs typeface="FreesiaUPC" pitchFamily="34" charset="-34"/>
              </a:rPr>
              <a:t>ตาราง </a:t>
            </a:r>
            <a:r>
              <a:rPr lang="th-TH" sz="2000" b="1" dirty="0" err="1" smtClean="0">
                <a:solidFill>
                  <a:schemeClr val="tx1"/>
                </a:solidFill>
                <a:cs typeface="FreesiaUPC" pitchFamily="34" charset="-34"/>
              </a:rPr>
              <a:t>ปปช.</a:t>
            </a:r>
            <a:r>
              <a:rPr lang="th-TH" sz="2000" b="1" dirty="0" smtClean="0">
                <a:solidFill>
                  <a:schemeClr val="tx1"/>
                </a:solidFill>
                <a:cs typeface="FreesiaUPC" pitchFamily="34" charset="-34"/>
              </a:rPr>
              <a:t> ๐๕</a:t>
            </a:r>
            <a:endParaRPr lang="th-TH" sz="2000" b="1" dirty="0">
              <a:solidFill>
                <a:schemeClr val="tx1"/>
              </a:solidFill>
              <a:cs typeface="FreesiaUPC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1142976" y="332656"/>
            <a:ext cx="7000924" cy="857256"/>
          </a:xfrm>
        </p:spPr>
        <p:txBody>
          <a:bodyPr>
            <a:normAutofit/>
          </a:bodyPr>
          <a:lstStyle/>
          <a:p>
            <a:pPr algn="ctr">
              <a:lnSpc>
                <a:spcPts val="2200"/>
              </a:lnSpc>
              <a:spcBef>
                <a:spcPts val="0"/>
              </a:spcBef>
              <a:buNone/>
            </a:pPr>
            <a:r>
              <a:rPr lang="th-TH" sz="2400" b="1" dirty="0" smtClean="0">
                <a:solidFill>
                  <a:srgbClr val="0000FF"/>
                </a:solidFill>
                <a:cs typeface="FreesiaUPC" pitchFamily="34" charset="-34"/>
              </a:rPr>
              <a:t>ตารางแสดงวงเงินงบประมาณที่ได้รับจัดสรรและรายละเอียดค่าใช้จ่าย</a:t>
            </a:r>
          </a:p>
          <a:p>
            <a:pPr algn="ctr">
              <a:lnSpc>
                <a:spcPts val="2200"/>
              </a:lnSpc>
              <a:spcBef>
                <a:spcPts val="0"/>
              </a:spcBef>
              <a:buNone/>
            </a:pPr>
            <a:r>
              <a:rPr lang="th-TH" sz="2400" b="1" dirty="0" smtClean="0">
                <a:solidFill>
                  <a:srgbClr val="0000FF"/>
                </a:solidFill>
                <a:cs typeface="FreesiaUPC" pitchFamily="34" charset="-34"/>
              </a:rPr>
              <a:t>ในการจ้างพัฒนาระบบคอมพิวเตอร์</a:t>
            </a:r>
          </a:p>
          <a:p>
            <a:endParaRPr lang="th-TH" sz="2400" dirty="0">
              <a:solidFill>
                <a:srgbClr val="0000FF"/>
              </a:solidFill>
            </a:endParaRPr>
          </a:p>
        </p:txBody>
      </p:sp>
      <p:sp>
        <p:nvSpPr>
          <p:cNvPr id="5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 bwMode="auto">
          <a:xfrm>
            <a:off x="7753951" y="6305550"/>
            <a:ext cx="457200" cy="476250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E439508B-2202-485A-848E-8DDBE1181BD8}" type="slidenum">
              <a:rPr lang="en-US">
                <a:solidFill>
                  <a:schemeClr val="tx1"/>
                </a:solidFill>
              </a:rPr>
              <a:pPr>
                <a:defRPr/>
              </a:pPr>
              <a:t>66</a:t>
            </a:fld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6" name="ตาราง 5"/>
          <p:cNvGraphicFramePr>
            <a:graphicFrameLocks noGrp="1"/>
          </p:cNvGraphicFramePr>
          <p:nvPr/>
        </p:nvGraphicFramePr>
        <p:xfrm>
          <a:off x="500034" y="1000108"/>
          <a:ext cx="8143932" cy="5678424"/>
        </p:xfrm>
        <a:graphic>
          <a:graphicData uri="http://schemas.openxmlformats.org/drawingml/2006/table">
            <a:tbl>
              <a:tblPr/>
              <a:tblGrid>
                <a:gridCol w="8143932"/>
              </a:tblGrid>
              <a:tr h="5500726">
                <a:tc>
                  <a:txBody>
                    <a:bodyPr/>
                    <a:lstStyle/>
                    <a:p>
                      <a:pPr marL="90170" marR="889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800" b="1" dirty="0">
                        <a:latin typeface="EucrosiaUPC" pitchFamily="18" charset="-34"/>
                        <a:ea typeface="Calibri"/>
                        <a:cs typeface="EucrosiaUPC" pitchFamily="18" charset="-34"/>
                      </a:endParaRPr>
                    </a:p>
                    <a:p>
                      <a:pPr marL="90170" marR="889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b="1" dirty="0" smtClean="0">
                          <a:latin typeface="EucrosiaUPC" pitchFamily="18" charset="-34"/>
                          <a:ea typeface="Calibri"/>
                          <a:cs typeface="EucrosiaUPC" pitchFamily="18" charset="-34"/>
                        </a:rPr>
                        <a:t>๑</a:t>
                      </a:r>
                      <a:r>
                        <a:rPr lang="en-US" sz="1800" b="1" dirty="0" smtClean="0">
                          <a:latin typeface="EucrosiaUPC" pitchFamily="18" charset="-34"/>
                          <a:ea typeface="Calibri"/>
                          <a:cs typeface="EucrosiaUPC" pitchFamily="18" charset="-34"/>
                        </a:rPr>
                        <a:t>. </a:t>
                      </a:r>
                      <a:r>
                        <a:rPr lang="th-TH" sz="1800" b="1" dirty="0">
                          <a:latin typeface="EucrosiaUPC" pitchFamily="18" charset="-34"/>
                          <a:ea typeface="Calibri"/>
                          <a:cs typeface="EucrosiaUPC" pitchFamily="18" charset="-34"/>
                        </a:rPr>
                        <a:t>ชื่อโครงการ </a:t>
                      </a:r>
                      <a:r>
                        <a:rPr lang="en-US" sz="1800" b="1" dirty="0" smtClean="0">
                          <a:latin typeface="EucrosiaUPC" pitchFamily="18" charset="-34"/>
                          <a:ea typeface="Calibri"/>
                          <a:cs typeface="EucrosiaUPC" pitchFamily="18" charset="-34"/>
                        </a:rPr>
                        <a:t>……………………………………………………………………………………………………………….…</a:t>
                      </a:r>
                      <a:r>
                        <a:rPr lang="th-TH" sz="1800" b="1" dirty="0" smtClean="0">
                          <a:latin typeface="EucrosiaUPC" pitchFamily="18" charset="-34"/>
                          <a:ea typeface="Calibri"/>
                          <a:cs typeface="EucrosiaUPC" pitchFamily="18" charset="-34"/>
                        </a:rPr>
                        <a:t>...........</a:t>
                      </a:r>
                      <a:r>
                        <a:rPr lang="en-US" sz="1800" b="1" dirty="0" smtClean="0">
                          <a:latin typeface="EucrosiaUPC" pitchFamily="18" charset="-34"/>
                          <a:ea typeface="Calibri"/>
                          <a:cs typeface="EucrosiaUPC" pitchFamily="18" charset="-34"/>
                        </a:rPr>
                        <a:t>…………..</a:t>
                      </a:r>
                      <a:r>
                        <a:rPr lang="th-TH" sz="1800" b="1" dirty="0" smtClean="0">
                          <a:latin typeface="EucrosiaUPC" pitchFamily="18" charset="-34"/>
                          <a:ea typeface="Calibri"/>
                          <a:cs typeface="EucrosiaUPC" pitchFamily="18" charset="-34"/>
                        </a:rPr>
                        <a:t>...................................</a:t>
                      </a:r>
                      <a:endParaRPr lang="en-US" sz="1800" b="1" dirty="0">
                        <a:latin typeface="EucrosiaUPC" pitchFamily="18" charset="-34"/>
                        <a:ea typeface="Calibri"/>
                        <a:cs typeface="EucrosiaUPC" pitchFamily="18" charset="-34"/>
                      </a:endParaRPr>
                    </a:p>
                    <a:p>
                      <a:pPr marR="889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b="1" dirty="0">
                          <a:latin typeface="EucrosiaUPC" pitchFamily="18" charset="-34"/>
                          <a:ea typeface="Calibri"/>
                          <a:cs typeface="EucrosiaUPC" pitchFamily="18" charset="-34"/>
                        </a:rPr>
                        <a:t>      /หน่วยงานเจ้าของโครงการ....................</a:t>
                      </a:r>
                      <a:r>
                        <a:rPr lang="th-TH" sz="1800" b="1" dirty="0" smtClean="0">
                          <a:latin typeface="EucrosiaUPC" pitchFamily="18" charset="-34"/>
                          <a:ea typeface="Calibri"/>
                          <a:cs typeface="EucrosiaUPC" pitchFamily="18" charset="-34"/>
                        </a:rPr>
                        <a:t>.....................................................................................................................</a:t>
                      </a:r>
                      <a:endParaRPr lang="en-US" sz="1800" b="1" dirty="0">
                        <a:latin typeface="EucrosiaUPC" pitchFamily="18" charset="-34"/>
                        <a:ea typeface="Calibri"/>
                        <a:cs typeface="EucrosiaUPC" pitchFamily="18" charset="-34"/>
                      </a:endParaRPr>
                    </a:p>
                    <a:p>
                      <a:pPr marR="889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EucrosiaUPC" pitchFamily="18" charset="-34"/>
                          <a:ea typeface="Calibri"/>
                          <a:cs typeface="EucrosiaUPC" pitchFamily="18" charset="-34"/>
                        </a:rPr>
                        <a:t>  </a:t>
                      </a:r>
                      <a:r>
                        <a:rPr lang="th-TH" sz="1800" b="1" dirty="0" smtClean="0">
                          <a:latin typeface="EucrosiaUPC" pitchFamily="18" charset="-34"/>
                          <a:ea typeface="Calibri"/>
                          <a:cs typeface="EucrosiaUPC" pitchFamily="18" charset="-34"/>
                        </a:rPr>
                        <a:t>๒</a:t>
                      </a:r>
                      <a:r>
                        <a:rPr lang="en-US" sz="1800" b="1" dirty="0" smtClean="0">
                          <a:latin typeface="EucrosiaUPC" pitchFamily="18" charset="-34"/>
                          <a:ea typeface="Calibri"/>
                          <a:cs typeface="EucrosiaUPC" pitchFamily="18" charset="-34"/>
                        </a:rPr>
                        <a:t>.</a:t>
                      </a:r>
                      <a:r>
                        <a:rPr lang="th-TH" sz="1800" b="1" dirty="0" smtClean="0">
                          <a:latin typeface="EucrosiaUPC" pitchFamily="18" charset="-34"/>
                          <a:ea typeface="Calibri"/>
                          <a:cs typeface="EucrosiaUPC" pitchFamily="18" charset="-34"/>
                        </a:rPr>
                        <a:t> </a:t>
                      </a:r>
                      <a:r>
                        <a:rPr lang="th-TH" sz="1800" b="1" dirty="0">
                          <a:latin typeface="EucrosiaUPC" pitchFamily="18" charset="-34"/>
                          <a:ea typeface="Calibri"/>
                          <a:cs typeface="EucrosiaUPC" pitchFamily="18" charset="-34"/>
                        </a:rPr>
                        <a:t>วงเงินงบประมาณที่ได้รับจัดสรร........................................</a:t>
                      </a:r>
                      <a:r>
                        <a:rPr lang="th-TH" sz="1800" b="1" dirty="0" smtClean="0">
                          <a:latin typeface="EucrosiaUPC" pitchFamily="18" charset="-34"/>
                          <a:ea typeface="Calibri"/>
                          <a:cs typeface="EucrosiaUPC" pitchFamily="18" charset="-34"/>
                        </a:rPr>
                        <a:t>................................................................................... </a:t>
                      </a:r>
                      <a:r>
                        <a:rPr lang="th-TH" sz="1800" b="1" dirty="0">
                          <a:latin typeface="EucrosiaUPC" pitchFamily="18" charset="-34"/>
                          <a:ea typeface="Calibri"/>
                          <a:cs typeface="EucrosiaUPC" pitchFamily="18" charset="-34"/>
                        </a:rPr>
                        <a:t>บาท</a:t>
                      </a:r>
                      <a:endParaRPr lang="en-US" sz="1800" b="1" dirty="0">
                        <a:latin typeface="EucrosiaUPC" pitchFamily="18" charset="-34"/>
                        <a:ea typeface="Calibri"/>
                        <a:cs typeface="EucrosiaUPC" pitchFamily="18" charset="-34"/>
                      </a:endParaRPr>
                    </a:p>
                    <a:p>
                      <a:pPr marR="889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b="1" dirty="0">
                          <a:latin typeface="EucrosiaUPC" pitchFamily="18" charset="-34"/>
                          <a:ea typeface="Calibri"/>
                          <a:cs typeface="EucrosiaUPC" pitchFamily="18" charset="-34"/>
                        </a:rPr>
                        <a:t>  </a:t>
                      </a:r>
                      <a:r>
                        <a:rPr lang="th-TH" sz="1800" b="1" dirty="0" smtClean="0">
                          <a:latin typeface="EucrosiaUPC" pitchFamily="18" charset="-34"/>
                          <a:ea typeface="Calibri"/>
                          <a:cs typeface="EucrosiaUPC" pitchFamily="18" charset="-34"/>
                        </a:rPr>
                        <a:t>๓. </a:t>
                      </a:r>
                      <a:r>
                        <a:rPr lang="th-TH" sz="1800" b="1" dirty="0">
                          <a:latin typeface="EucrosiaUPC" pitchFamily="18" charset="-34"/>
                          <a:ea typeface="Calibri"/>
                          <a:cs typeface="EucrosiaUPC" pitchFamily="18" charset="-34"/>
                        </a:rPr>
                        <a:t>วันที่กำหนดราคากลาง(ราคาอ้างอิง)......................................................</a:t>
                      </a:r>
                      <a:r>
                        <a:rPr lang="th-TH" sz="1800" b="1" dirty="0" smtClean="0">
                          <a:latin typeface="EucrosiaUPC" pitchFamily="18" charset="-34"/>
                          <a:ea typeface="Calibri"/>
                          <a:cs typeface="EucrosiaUPC" pitchFamily="18" charset="-34"/>
                        </a:rPr>
                        <a:t>....................................................................</a:t>
                      </a:r>
                      <a:endParaRPr lang="en-US" sz="1800" b="1" dirty="0">
                        <a:latin typeface="EucrosiaUPC" pitchFamily="18" charset="-34"/>
                        <a:ea typeface="Calibri"/>
                        <a:cs typeface="EucrosiaUPC" pitchFamily="18" charset="-34"/>
                      </a:endParaRPr>
                    </a:p>
                    <a:p>
                      <a:pPr marR="889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b="1" dirty="0">
                          <a:latin typeface="EucrosiaUPC" pitchFamily="18" charset="-34"/>
                          <a:ea typeface="Calibri"/>
                          <a:cs typeface="EucrosiaUPC" pitchFamily="18" charset="-34"/>
                        </a:rPr>
                        <a:t>       เป็นเงิน............................................................................................</a:t>
                      </a:r>
                      <a:r>
                        <a:rPr lang="th-TH" sz="1800" b="1" dirty="0" smtClean="0">
                          <a:latin typeface="EucrosiaUPC" pitchFamily="18" charset="-34"/>
                          <a:ea typeface="Calibri"/>
                          <a:cs typeface="EucrosiaUPC" pitchFamily="18" charset="-34"/>
                        </a:rPr>
                        <a:t>.................................................................... บาท </a:t>
                      </a:r>
                      <a:endParaRPr lang="en-US" sz="1800" b="1" dirty="0">
                        <a:latin typeface="EucrosiaUPC" pitchFamily="18" charset="-34"/>
                        <a:ea typeface="Calibri"/>
                        <a:cs typeface="EucrosiaUPC" pitchFamily="18" charset="-34"/>
                      </a:endParaRPr>
                    </a:p>
                    <a:p>
                      <a:pPr marR="889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EucrosiaUPC" pitchFamily="18" charset="-34"/>
                          <a:ea typeface="Calibri"/>
                          <a:cs typeface="EucrosiaUPC" pitchFamily="18" charset="-34"/>
                        </a:rPr>
                        <a:t>   </a:t>
                      </a:r>
                      <a:r>
                        <a:rPr lang="th-TH" sz="1800" b="1" dirty="0" smtClean="0">
                          <a:latin typeface="EucrosiaUPC" pitchFamily="18" charset="-34"/>
                          <a:ea typeface="Calibri"/>
                          <a:cs typeface="EucrosiaUPC" pitchFamily="18" charset="-34"/>
                        </a:rPr>
                        <a:t>๔</a:t>
                      </a:r>
                      <a:r>
                        <a:rPr lang="en-US" sz="1800" b="1" dirty="0" smtClean="0">
                          <a:latin typeface="EucrosiaUPC" pitchFamily="18" charset="-34"/>
                          <a:ea typeface="Calibri"/>
                          <a:cs typeface="EucrosiaUPC" pitchFamily="18" charset="-34"/>
                        </a:rPr>
                        <a:t>. </a:t>
                      </a:r>
                      <a:r>
                        <a:rPr lang="th-TH" sz="1800" b="1" dirty="0">
                          <a:latin typeface="EucrosiaUPC" pitchFamily="18" charset="-34"/>
                          <a:ea typeface="Calibri"/>
                          <a:cs typeface="EucrosiaUPC" pitchFamily="18" charset="-34"/>
                        </a:rPr>
                        <a:t>ค่า </a:t>
                      </a:r>
                      <a:r>
                        <a:rPr lang="en-US" sz="1800" b="1" dirty="0">
                          <a:latin typeface="EucrosiaUPC" pitchFamily="18" charset="-34"/>
                          <a:ea typeface="Calibri"/>
                          <a:cs typeface="EucrosiaUPC" pitchFamily="18" charset="-34"/>
                        </a:rPr>
                        <a:t>Hardware</a:t>
                      </a:r>
                      <a:r>
                        <a:rPr lang="th-TH" sz="1800" b="1" dirty="0" smtClean="0">
                          <a:latin typeface="EucrosiaUPC" pitchFamily="18" charset="-34"/>
                          <a:ea typeface="Calibri"/>
                          <a:cs typeface="EucrosiaUPC" pitchFamily="18" charset="-34"/>
                        </a:rPr>
                        <a:t>....................................................................................................................................................... บาท</a:t>
                      </a:r>
                      <a:endParaRPr lang="en-US" sz="1800" b="1" dirty="0">
                        <a:latin typeface="EucrosiaUPC" pitchFamily="18" charset="-34"/>
                        <a:ea typeface="Calibri"/>
                        <a:cs typeface="EucrosiaUPC" pitchFamily="18" charset="-34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EucrosiaUPC" pitchFamily="18" charset="-34"/>
                          <a:ea typeface="Calibri"/>
                          <a:cs typeface="EucrosiaUPC" pitchFamily="18" charset="-34"/>
                        </a:rPr>
                        <a:t>   </a:t>
                      </a:r>
                      <a:r>
                        <a:rPr lang="th-TH" sz="1800" b="1" dirty="0" smtClean="0">
                          <a:latin typeface="EucrosiaUPC" pitchFamily="18" charset="-34"/>
                          <a:ea typeface="Calibri"/>
                          <a:cs typeface="EucrosiaUPC" pitchFamily="18" charset="-34"/>
                        </a:rPr>
                        <a:t>๕</a:t>
                      </a:r>
                      <a:r>
                        <a:rPr lang="en-US" sz="1800" b="1" dirty="0" smtClean="0">
                          <a:latin typeface="EucrosiaUPC" pitchFamily="18" charset="-34"/>
                          <a:ea typeface="Calibri"/>
                          <a:cs typeface="EucrosiaUPC" pitchFamily="18" charset="-34"/>
                        </a:rPr>
                        <a:t>. </a:t>
                      </a:r>
                      <a:r>
                        <a:rPr lang="th-TH" sz="1800" b="1" dirty="0">
                          <a:latin typeface="EucrosiaUPC" pitchFamily="18" charset="-34"/>
                          <a:ea typeface="Calibri"/>
                          <a:cs typeface="EucrosiaUPC" pitchFamily="18" charset="-34"/>
                        </a:rPr>
                        <a:t>ค่า </a:t>
                      </a:r>
                      <a:r>
                        <a:rPr lang="en-US" sz="1800" b="1" dirty="0">
                          <a:latin typeface="EucrosiaUPC" pitchFamily="18" charset="-34"/>
                          <a:ea typeface="Calibri"/>
                          <a:cs typeface="EucrosiaUPC" pitchFamily="18" charset="-34"/>
                        </a:rPr>
                        <a:t>Software</a:t>
                      </a:r>
                      <a:r>
                        <a:rPr lang="th-TH" sz="1800" b="1" dirty="0" smtClean="0">
                          <a:latin typeface="EucrosiaUPC" pitchFamily="18" charset="-34"/>
                          <a:ea typeface="Calibri"/>
                          <a:cs typeface="EucrosiaUPC" pitchFamily="18" charset="-34"/>
                        </a:rPr>
                        <a:t>......................................................................................................................................................... บาท</a:t>
                      </a:r>
                      <a:endParaRPr lang="en-US" sz="1800" b="1" dirty="0">
                        <a:latin typeface="EucrosiaUPC" pitchFamily="18" charset="-34"/>
                        <a:ea typeface="Calibri"/>
                        <a:cs typeface="EucrosiaUPC" pitchFamily="18" charset="-34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EucrosiaUPC" pitchFamily="18" charset="-34"/>
                          <a:ea typeface="Calibri"/>
                          <a:cs typeface="EucrosiaUPC" pitchFamily="18" charset="-34"/>
                        </a:rPr>
                        <a:t>   </a:t>
                      </a:r>
                      <a:r>
                        <a:rPr lang="th-TH" sz="1800" b="1" dirty="0" smtClean="0">
                          <a:latin typeface="EucrosiaUPC" pitchFamily="18" charset="-34"/>
                          <a:ea typeface="Calibri"/>
                          <a:cs typeface="EucrosiaUPC" pitchFamily="18" charset="-34"/>
                        </a:rPr>
                        <a:t>๖.</a:t>
                      </a:r>
                      <a:r>
                        <a:rPr lang="en-US" sz="1800" b="1" dirty="0" smtClean="0">
                          <a:latin typeface="EucrosiaUPC" pitchFamily="18" charset="-34"/>
                          <a:ea typeface="Calibri"/>
                          <a:cs typeface="EucrosiaUPC" pitchFamily="18" charset="-34"/>
                        </a:rPr>
                        <a:t> </a:t>
                      </a:r>
                      <a:r>
                        <a:rPr lang="th-TH" sz="1800" b="1" dirty="0">
                          <a:latin typeface="EucrosiaUPC" pitchFamily="18" charset="-34"/>
                          <a:ea typeface="Calibri"/>
                          <a:cs typeface="EucrosiaUPC" pitchFamily="18" charset="-34"/>
                        </a:rPr>
                        <a:t>ค่าพัฒนาระบบ.......................................................................</a:t>
                      </a:r>
                      <a:r>
                        <a:rPr lang="th-TH" sz="1800" b="1" dirty="0" smtClean="0">
                          <a:latin typeface="EucrosiaUPC" pitchFamily="18" charset="-34"/>
                          <a:ea typeface="Calibri"/>
                          <a:cs typeface="EucrosiaUPC" pitchFamily="18" charset="-34"/>
                        </a:rPr>
                        <a:t>.............................................................................. บาท</a:t>
                      </a:r>
                      <a:endParaRPr lang="en-US" sz="1800" b="1" dirty="0">
                        <a:latin typeface="EucrosiaUPC" pitchFamily="18" charset="-34"/>
                        <a:ea typeface="Calibri"/>
                        <a:cs typeface="EucrosiaUPC" pitchFamily="18" charset="-34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EucrosiaUPC" pitchFamily="18" charset="-34"/>
                          <a:ea typeface="Calibri"/>
                          <a:cs typeface="EucrosiaUPC" pitchFamily="18" charset="-34"/>
                        </a:rPr>
                        <a:t>   </a:t>
                      </a:r>
                      <a:r>
                        <a:rPr lang="th-TH" sz="1800" b="1" dirty="0" smtClean="0">
                          <a:latin typeface="EucrosiaUPC" pitchFamily="18" charset="-34"/>
                          <a:ea typeface="Calibri"/>
                          <a:cs typeface="EucrosiaUPC" pitchFamily="18" charset="-34"/>
                        </a:rPr>
                        <a:t>๗</a:t>
                      </a:r>
                      <a:r>
                        <a:rPr lang="en-US" sz="1800" b="1" dirty="0" smtClean="0">
                          <a:latin typeface="EucrosiaUPC" pitchFamily="18" charset="-34"/>
                          <a:ea typeface="Calibri"/>
                          <a:cs typeface="EucrosiaUPC" pitchFamily="18" charset="-34"/>
                        </a:rPr>
                        <a:t>. </a:t>
                      </a:r>
                      <a:r>
                        <a:rPr lang="th-TH" sz="1800" b="1" dirty="0">
                          <a:latin typeface="EucrosiaUPC" pitchFamily="18" charset="-34"/>
                          <a:ea typeface="Calibri"/>
                          <a:cs typeface="EucrosiaUPC" pitchFamily="18" charset="-34"/>
                        </a:rPr>
                        <a:t>ค่าใช้จ่ายอื่นๆ..............................................................................</a:t>
                      </a:r>
                      <a:r>
                        <a:rPr lang="th-TH" sz="1800" b="1" dirty="0" smtClean="0">
                          <a:latin typeface="EucrosiaUPC" pitchFamily="18" charset="-34"/>
                          <a:ea typeface="Calibri"/>
                          <a:cs typeface="EucrosiaUPC" pitchFamily="18" charset="-34"/>
                        </a:rPr>
                        <a:t>....................................................................... บาท</a:t>
                      </a:r>
                      <a:endParaRPr lang="en-US" sz="1800" b="1" dirty="0">
                        <a:latin typeface="EucrosiaUPC" pitchFamily="18" charset="-34"/>
                        <a:ea typeface="Calibri"/>
                        <a:cs typeface="EucrosiaUPC" pitchFamily="18" charset="-34"/>
                      </a:endParaRPr>
                    </a:p>
                    <a:p>
                      <a:pPr marR="8890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3505" algn="l"/>
                        </a:tabLst>
                      </a:pPr>
                      <a:r>
                        <a:rPr lang="en-US" sz="1800" b="1" dirty="0">
                          <a:latin typeface="EucrosiaUPC" pitchFamily="18" charset="-34"/>
                          <a:ea typeface="Calibri"/>
                          <a:cs typeface="EucrosiaUPC" pitchFamily="18" charset="-34"/>
                        </a:rPr>
                        <a:t>   </a:t>
                      </a:r>
                      <a:r>
                        <a:rPr lang="th-TH" sz="1800" b="1" dirty="0" smtClean="0">
                          <a:latin typeface="EucrosiaUPC" pitchFamily="18" charset="-34"/>
                          <a:ea typeface="Calibri"/>
                          <a:cs typeface="EucrosiaUPC" pitchFamily="18" charset="-34"/>
                        </a:rPr>
                        <a:t>๘</a:t>
                      </a:r>
                      <a:r>
                        <a:rPr lang="en-US" sz="1800" b="1" dirty="0" smtClean="0">
                          <a:latin typeface="EucrosiaUPC" pitchFamily="18" charset="-34"/>
                          <a:ea typeface="Calibri"/>
                          <a:cs typeface="EucrosiaUPC" pitchFamily="18" charset="-34"/>
                        </a:rPr>
                        <a:t>.</a:t>
                      </a:r>
                      <a:r>
                        <a:rPr lang="th-TH" sz="1800" b="1" dirty="0" smtClean="0">
                          <a:latin typeface="EucrosiaUPC" pitchFamily="18" charset="-34"/>
                          <a:ea typeface="Calibri"/>
                          <a:cs typeface="EucrosiaUPC" pitchFamily="18" charset="-34"/>
                        </a:rPr>
                        <a:t> </a:t>
                      </a:r>
                      <a:r>
                        <a:rPr lang="th-TH" sz="1800" b="1" dirty="0">
                          <a:latin typeface="EucrosiaUPC" pitchFamily="18" charset="-34"/>
                          <a:ea typeface="Calibri"/>
                          <a:cs typeface="EucrosiaUPC" pitchFamily="18" charset="-34"/>
                        </a:rPr>
                        <a:t>รายชื่อผู้รับผิดชอบในการกำหนดค่าใช้จ่าย/ดำเนินการ/ขอบเขตดำเนินการ (</a:t>
                      </a:r>
                      <a:r>
                        <a:rPr lang="en-US" sz="1800" b="1" dirty="0">
                          <a:latin typeface="EucrosiaUPC" pitchFamily="18" charset="-34"/>
                          <a:ea typeface="Calibri"/>
                          <a:cs typeface="EucrosiaUPC" pitchFamily="18" charset="-34"/>
                        </a:rPr>
                        <a:t>TOR</a:t>
                      </a:r>
                      <a:r>
                        <a:rPr lang="th-TH" sz="1800" b="1" dirty="0">
                          <a:latin typeface="EucrosiaUPC" pitchFamily="18" charset="-34"/>
                          <a:ea typeface="Calibri"/>
                          <a:cs typeface="EucrosiaUPC" pitchFamily="18" charset="-34"/>
                        </a:rPr>
                        <a:t>)</a:t>
                      </a:r>
                      <a:endParaRPr lang="en-US" sz="1800" b="1" dirty="0">
                        <a:latin typeface="EucrosiaUPC" pitchFamily="18" charset="-34"/>
                        <a:ea typeface="Calibri"/>
                        <a:cs typeface="EucrosiaUPC" pitchFamily="18" charset="-34"/>
                      </a:endParaRPr>
                    </a:p>
                    <a:p>
                      <a:pPr marR="8890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3505" algn="l"/>
                        </a:tabLst>
                      </a:pPr>
                      <a:r>
                        <a:rPr lang="th-TH" sz="1800" b="1" dirty="0">
                          <a:latin typeface="EucrosiaUPC" pitchFamily="18" charset="-34"/>
                          <a:ea typeface="Calibri"/>
                          <a:cs typeface="EucrosiaUPC" pitchFamily="18" charset="-34"/>
                        </a:rPr>
                        <a:t>       </a:t>
                      </a:r>
                      <a:r>
                        <a:rPr lang="th-TH" sz="1800" b="1" dirty="0" smtClean="0">
                          <a:latin typeface="EucrosiaUPC" pitchFamily="18" charset="-34"/>
                          <a:ea typeface="Calibri"/>
                          <a:cs typeface="EucrosiaUPC" pitchFamily="18" charset="-34"/>
                        </a:rPr>
                        <a:t>๘.๑  ...........................................................................................................................................................................</a:t>
                      </a:r>
                      <a:endParaRPr lang="en-US" sz="1800" b="1" dirty="0">
                        <a:latin typeface="EucrosiaUPC" pitchFamily="18" charset="-34"/>
                        <a:ea typeface="Calibri"/>
                        <a:cs typeface="EucrosiaUPC" pitchFamily="18" charset="-34"/>
                      </a:endParaRPr>
                    </a:p>
                    <a:p>
                      <a:pPr marR="8890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621655" algn="l"/>
                        </a:tabLst>
                      </a:pPr>
                      <a:r>
                        <a:rPr lang="th-TH" sz="1800" b="1" dirty="0">
                          <a:latin typeface="EucrosiaUPC" pitchFamily="18" charset="-34"/>
                          <a:ea typeface="Calibri"/>
                          <a:cs typeface="EucrosiaUPC" pitchFamily="18" charset="-34"/>
                        </a:rPr>
                        <a:t>       </a:t>
                      </a:r>
                      <a:r>
                        <a:rPr lang="th-TH" sz="1800" b="1" dirty="0" smtClean="0">
                          <a:latin typeface="EucrosiaUPC" pitchFamily="18" charset="-34"/>
                          <a:ea typeface="Calibri"/>
                          <a:cs typeface="EucrosiaUPC" pitchFamily="18" charset="-34"/>
                        </a:rPr>
                        <a:t>๘.๒  ...........................................................................................................................................................................</a:t>
                      </a:r>
                      <a:endParaRPr lang="en-US" sz="1800" b="1" dirty="0">
                        <a:latin typeface="EucrosiaUPC" pitchFamily="18" charset="-34"/>
                        <a:ea typeface="Calibri"/>
                        <a:cs typeface="EucrosiaUPC" pitchFamily="18" charset="-34"/>
                      </a:endParaRPr>
                    </a:p>
                    <a:p>
                      <a:pPr marR="889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b="1" dirty="0">
                          <a:latin typeface="EucrosiaUPC" pitchFamily="18" charset="-34"/>
                          <a:ea typeface="Calibri"/>
                          <a:cs typeface="EucrosiaUPC" pitchFamily="18" charset="-34"/>
                        </a:rPr>
                        <a:t>       </a:t>
                      </a:r>
                      <a:r>
                        <a:rPr lang="th-TH" sz="1800" b="1" dirty="0" smtClean="0">
                          <a:latin typeface="EucrosiaUPC" pitchFamily="18" charset="-34"/>
                          <a:ea typeface="Calibri"/>
                          <a:cs typeface="EucrosiaUPC" pitchFamily="18" charset="-34"/>
                        </a:rPr>
                        <a:t>๘.๓  ...........................................................................................................................................................................</a:t>
                      </a:r>
                      <a:endParaRPr lang="en-US" sz="1800" b="1" dirty="0">
                        <a:latin typeface="EucrosiaUPC" pitchFamily="18" charset="-34"/>
                        <a:ea typeface="Calibri"/>
                        <a:cs typeface="EucrosiaUPC" pitchFamily="18" charset="-34"/>
                      </a:endParaRPr>
                    </a:p>
                    <a:p>
                      <a:pPr marR="8890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7000" algn="l"/>
                        </a:tabLst>
                      </a:pPr>
                      <a:r>
                        <a:rPr lang="th-TH" sz="1800" b="1" dirty="0">
                          <a:latin typeface="EucrosiaUPC" pitchFamily="18" charset="-34"/>
                          <a:ea typeface="Calibri"/>
                          <a:cs typeface="EucrosiaUPC" pitchFamily="18" charset="-34"/>
                        </a:rPr>
                        <a:t>   </a:t>
                      </a:r>
                      <a:r>
                        <a:rPr lang="th-TH" sz="1800" b="1" dirty="0" smtClean="0">
                          <a:latin typeface="EucrosiaUPC" pitchFamily="18" charset="-34"/>
                          <a:ea typeface="Calibri"/>
                          <a:cs typeface="EucrosiaUPC" pitchFamily="18" charset="-34"/>
                        </a:rPr>
                        <a:t>๙. </a:t>
                      </a:r>
                      <a:r>
                        <a:rPr lang="th-TH" sz="1800" b="1" dirty="0">
                          <a:latin typeface="EucrosiaUPC" pitchFamily="18" charset="-34"/>
                          <a:ea typeface="Calibri"/>
                          <a:cs typeface="EucrosiaUPC" pitchFamily="18" charset="-34"/>
                        </a:rPr>
                        <a:t>ที่มาของการกำหนดราคากลาง(ราคาอ้างอิง</a:t>
                      </a:r>
                      <a:r>
                        <a:rPr lang="th-TH" sz="1800" b="1" dirty="0" smtClean="0">
                          <a:latin typeface="EucrosiaUPC" pitchFamily="18" charset="-34"/>
                          <a:ea typeface="Calibri"/>
                          <a:cs typeface="EucrosiaUPC" pitchFamily="18" charset="-34"/>
                        </a:rPr>
                        <a:t>)</a:t>
                      </a:r>
                      <a:endParaRPr lang="th-TH" sz="1800" b="1" dirty="0">
                        <a:latin typeface="EucrosiaUPC" pitchFamily="18" charset="-34"/>
                        <a:ea typeface="Calibri"/>
                        <a:cs typeface="EucrosiaUPC" pitchFamily="18" charset="-34"/>
                      </a:endParaRPr>
                    </a:p>
                    <a:p>
                      <a:pPr marR="8890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7000" algn="l"/>
                        </a:tabLst>
                      </a:pPr>
                      <a:r>
                        <a:rPr lang="th-TH" sz="1800" b="1" dirty="0" smtClean="0">
                          <a:latin typeface="EucrosiaUPC" pitchFamily="18" charset="-34"/>
                          <a:ea typeface="Calibri"/>
                          <a:cs typeface="EucrosiaUPC" pitchFamily="18" charset="-34"/>
                        </a:rPr>
                        <a:t>       ๙.๑ ............................................................................................................................................................................</a:t>
                      </a:r>
                      <a:endParaRPr lang="en-US" sz="1800" b="1" dirty="0">
                        <a:latin typeface="EucrosiaUPC" pitchFamily="18" charset="-34"/>
                        <a:ea typeface="Calibri"/>
                        <a:cs typeface="EucrosiaUPC" pitchFamily="18" charset="-34"/>
                      </a:endParaRPr>
                    </a:p>
                    <a:p>
                      <a:pPr marR="8890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7000" algn="l"/>
                        </a:tabLst>
                      </a:pPr>
                      <a:r>
                        <a:rPr lang="th-TH" sz="1800" b="1" dirty="0" smtClean="0">
                          <a:latin typeface="EucrosiaUPC" pitchFamily="18" charset="-34"/>
                          <a:ea typeface="Calibri"/>
                          <a:cs typeface="EucrosiaUPC" pitchFamily="18" charset="-34"/>
                        </a:rPr>
                        <a:t>       ๙.๒ ...........................................................................................................................................................................</a:t>
                      </a:r>
                      <a:endParaRPr lang="en-US" sz="1800" b="1" dirty="0">
                        <a:latin typeface="EucrosiaUPC" pitchFamily="18" charset="-34"/>
                        <a:ea typeface="Calibri"/>
                        <a:cs typeface="EucrosiaUPC" pitchFamily="18" charset="-34"/>
                      </a:endParaRPr>
                    </a:p>
                    <a:p>
                      <a:pPr marR="8890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9380" algn="l"/>
                        </a:tabLst>
                      </a:pPr>
                      <a:r>
                        <a:rPr lang="th-TH" sz="1800" b="1" baseline="0" dirty="0" smtClean="0">
                          <a:latin typeface="EucrosiaUPC" pitchFamily="18" charset="-34"/>
                          <a:ea typeface="Calibri"/>
                          <a:cs typeface="EucrosiaUPC" pitchFamily="18" charset="-34"/>
                        </a:rPr>
                        <a:t>       ๙.๓</a:t>
                      </a:r>
                      <a:r>
                        <a:rPr lang="th-TH" sz="1800" b="1" dirty="0" smtClean="0">
                          <a:latin typeface="EucrosiaUPC" pitchFamily="18" charset="-34"/>
                          <a:ea typeface="Calibri"/>
                          <a:cs typeface="EucrosiaUPC" pitchFamily="18" charset="-34"/>
                        </a:rPr>
                        <a:t> ...........................................................................................................................................................................</a:t>
                      </a:r>
                      <a:endParaRPr lang="en-US" sz="1800" b="1" dirty="0">
                        <a:latin typeface="EucrosiaUPC" pitchFamily="18" charset="-34"/>
                        <a:ea typeface="Calibri"/>
                        <a:cs typeface="EucrosiaUPC" pitchFamily="18" charset="-34"/>
                      </a:endParaRPr>
                    </a:p>
                  </a:txBody>
                  <a:tcPr marL="29019" marR="290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ชื่อเรื่อง 1"/>
          <p:cNvSpPr>
            <a:spLocks noGrp="1"/>
          </p:cNvSpPr>
          <p:nvPr>
            <p:ph type="title"/>
          </p:nvPr>
        </p:nvSpPr>
        <p:spPr>
          <a:xfrm>
            <a:off x="7239000" y="0"/>
            <a:ext cx="1805006" cy="533400"/>
          </a:xfrm>
        </p:spPr>
        <p:txBody>
          <a:bodyPr anchor="ctr" anchorCtr="0">
            <a:normAutofit/>
          </a:bodyPr>
          <a:lstStyle/>
          <a:p>
            <a:pPr algn="r"/>
            <a:r>
              <a:rPr lang="th-TH" sz="2000" b="1" dirty="0" smtClean="0">
                <a:solidFill>
                  <a:schemeClr val="tx1"/>
                </a:solidFill>
                <a:cs typeface="FreesiaUPC" pitchFamily="34" charset="-34"/>
              </a:rPr>
              <a:t>ตาราง </a:t>
            </a:r>
            <a:r>
              <a:rPr lang="th-TH" sz="2000" b="1" dirty="0" err="1" smtClean="0">
                <a:solidFill>
                  <a:schemeClr val="tx1"/>
                </a:solidFill>
                <a:cs typeface="FreesiaUPC" pitchFamily="34" charset="-34"/>
              </a:rPr>
              <a:t>ปปช.</a:t>
            </a:r>
            <a:r>
              <a:rPr lang="th-TH" sz="2000" b="1" dirty="0" smtClean="0">
                <a:solidFill>
                  <a:schemeClr val="tx1"/>
                </a:solidFill>
                <a:cs typeface="FreesiaUPC" pitchFamily="34" charset="-34"/>
              </a:rPr>
              <a:t> ๐๖</a:t>
            </a:r>
            <a:endParaRPr lang="th-TH" sz="2000" b="1" dirty="0">
              <a:solidFill>
                <a:schemeClr val="tx1"/>
              </a:solidFill>
              <a:cs typeface="FreesiaUPC" pitchFamily="34" charset="-34"/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838200" y="556661"/>
            <a:ext cx="7443782" cy="1000131"/>
          </a:xfrm>
        </p:spPr>
        <p:txBody>
          <a:bodyPr>
            <a:noAutofit/>
          </a:bodyPr>
          <a:lstStyle/>
          <a:p>
            <a:pPr algn="ctr">
              <a:lnSpc>
                <a:spcPts val="2500"/>
              </a:lnSpc>
              <a:spcBef>
                <a:spcPts val="0"/>
              </a:spcBef>
              <a:buNone/>
            </a:pPr>
            <a:r>
              <a:rPr lang="th-TH" sz="2800" b="1" dirty="0" smtClean="0">
                <a:solidFill>
                  <a:srgbClr val="0000FF"/>
                </a:solidFill>
                <a:cs typeface="FreesiaUPC" pitchFamily="34" charset="-34"/>
              </a:rPr>
              <a:t>ตารางแสดงวงเงินงบประมาณที่ได้รับจัดสรรและราคากลาง </a:t>
            </a:r>
          </a:p>
          <a:p>
            <a:pPr algn="ctr">
              <a:lnSpc>
                <a:spcPts val="2500"/>
              </a:lnSpc>
              <a:spcBef>
                <a:spcPts val="0"/>
              </a:spcBef>
              <a:buNone/>
            </a:pPr>
            <a:r>
              <a:rPr lang="th-TH" sz="2800" b="1" dirty="0" smtClean="0">
                <a:solidFill>
                  <a:srgbClr val="0000FF"/>
                </a:solidFill>
                <a:cs typeface="FreesiaUPC" pitchFamily="34" charset="-34"/>
              </a:rPr>
              <a:t>(ราคาอ้างอิง) ในการจัดซื้อจัดจ้างที่มิใช่งานก่อสร้าง</a:t>
            </a:r>
            <a:endParaRPr lang="th-TH" sz="2800" dirty="0">
              <a:solidFill>
                <a:srgbClr val="0000FF"/>
              </a:solidFill>
            </a:endParaRPr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 bwMode="auto">
          <a:xfrm>
            <a:off x="8299871" y="6305550"/>
            <a:ext cx="457200" cy="476250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E439508B-2202-485A-848E-8DDBE1181BD8}" type="slidenum">
              <a:rPr lang="en-US">
                <a:solidFill>
                  <a:schemeClr val="tx1"/>
                </a:solidFill>
              </a:rPr>
              <a:pPr>
                <a:defRPr/>
              </a:pPr>
              <a:t>67</a:t>
            </a:fld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5" name="ตาราง 4"/>
          <p:cNvGraphicFramePr>
            <a:graphicFrameLocks noGrp="1"/>
          </p:cNvGraphicFramePr>
          <p:nvPr/>
        </p:nvGraphicFramePr>
        <p:xfrm>
          <a:off x="428596" y="1397000"/>
          <a:ext cx="8324554" cy="5047488"/>
        </p:xfrm>
        <a:graphic>
          <a:graphicData uri="http://schemas.openxmlformats.org/drawingml/2006/table">
            <a:tbl>
              <a:tblPr/>
              <a:tblGrid>
                <a:gridCol w="8324554"/>
              </a:tblGrid>
              <a:tr h="4818082">
                <a:tc>
                  <a:txBody>
                    <a:bodyPr/>
                    <a:lstStyle/>
                    <a:p>
                      <a:pPr marL="90170" marR="889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b="1" dirty="0" smtClean="0">
                          <a:latin typeface="EucrosiaUPC" pitchFamily="18" charset="-34"/>
                          <a:ea typeface="Calibri"/>
                          <a:cs typeface="EucrosiaUPC" pitchFamily="18" charset="-34"/>
                        </a:rPr>
                        <a:t>๑</a:t>
                      </a:r>
                      <a:r>
                        <a:rPr lang="en-US" sz="1800" b="1" dirty="0" smtClean="0">
                          <a:latin typeface="EucrosiaUPC" pitchFamily="18" charset="-34"/>
                          <a:ea typeface="Calibri"/>
                          <a:cs typeface="EucrosiaUPC" pitchFamily="18" charset="-34"/>
                        </a:rPr>
                        <a:t>. </a:t>
                      </a:r>
                      <a:r>
                        <a:rPr lang="th-TH" sz="1800" b="1" dirty="0">
                          <a:latin typeface="EucrosiaUPC" pitchFamily="18" charset="-34"/>
                          <a:ea typeface="Calibri"/>
                          <a:cs typeface="EucrosiaUPC" pitchFamily="18" charset="-34"/>
                        </a:rPr>
                        <a:t>ชื่อโครงการ </a:t>
                      </a:r>
                      <a:r>
                        <a:rPr lang="en-US" sz="1800" b="1" dirty="0" smtClean="0">
                          <a:latin typeface="EucrosiaUPC" pitchFamily="18" charset="-34"/>
                          <a:ea typeface="Calibri"/>
                          <a:cs typeface="EucrosiaUPC" pitchFamily="18" charset="-34"/>
                        </a:rPr>
                        <a:t>……………………………………………………………………………………………………………………….…………….……………..</a:t>
                      </a:r>
                      <a:r>
                        <a:rPr lang="th-TH" sz="1800" b="1" dirty="0" smtClean="0">
                          <a:latin typeface="EucrosiaUPC" pitchFamily="18" charset="-34"/>
                          <a:ea typeface="Calibri"/>
                          <a:cs typeface="EucrosiaUPC" pitchFamily="18" charset="-34"/>
                        </a:rPr>
                        <a:t>...............................</a:t>
                      </a:r>
                      <a:endParaRPr lang="en-US" sz="1800" b="1" dirty="0">
                        <a:latin typeface="EucrosiaUPC" pitchFamily="18" charset="-34"/>
                        <a:ea typeface="Calibri"/>
                        <a:cs typeface="EucrosiaUPC" pitchFamily="18" charset="-34"/>
                      </a:endParaRPr>
                    </a:p>
                    <a:p>
                      <a:pPr marR="889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b="1" dirty="0">
                          <a:latin typeface="EucrosiaUPC" pitchFamily="18" charset="-34"/>
                          <a:ea typeface="Calibri"/>
                          <a:cs typeface="EucrosiaUPC" pitchFamily="18" charset="-34"/>
                        </a:rPr>
                        <a:t>      /หน่วยงานเจ้าของโครงการ...................................</a:t>
                      </a:r>
                      <a:r>
                        <a:rPr lang="th-TH" sz="1800" b="1" dirty="0" smtClean="0">
                          <a:latin typeface="EucrosiaUPC" pitchFamily="18" charset="-34"/>
                          <a:ea typeface="Calibri"/>
                          <a:cs typeface="EucrosiaUPC" pitchFamily="18" charset="-34"/>
                        </a:rPr>
                        <a:t>...........................................................................................................</a:t>
                      </a:r>
                      <a:endParaRPr lang="en-US" sz="1800" b="1" dirty="0">
                        <a:latin typeface="EucrosiaUPC" pitchFamily="18" charset="-34"/>
                        <a:ea typeface="Calibri"/>
                        <a:cs typeface="EucrosiaUPC" pitchFamily="18" charset="-34"/>
                      </a:endParaRPr>
                    </a:p>
                    <a:p>
                      <a:pPr marR="889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EucrosiaUPC" pitchFamily="18" charset="-34"/>
                          <a:ea typeface="Calibri"/>
                          <a:cs typeface="EucrosiaUPC" pitchFamily="18" charset="-34"/>
                        </a:rPr>
                        <a:t>  </a:t>
                      </a:r>
                      <a:r>
                        <a:rPr lang="th-TH" sz="1800" b="1" dirty="0" smtClean="0">
                          <a:latin typeface="EucrosiaUPC" pitchFamily="18" charset="-34"/>
                          <a:ea typeface="Calibri"/>
                          <a:cs typeface="EucrosiaUPC" pitchFamily="18" charset="-34"/>
                        </a:rPr>
                        <a:t>๒</a:t>
                      </a:r>
                      <a:r>
                        <a:rPr lang="en-US" sz="1800" b="1" dirty="0" smtClean="0">
                          <a:latin typeface="EucrosiaUPC" pitchFamily="18" charset="-34"/>
                          <a:ea typeface="Calibri"/>
                          <a:cs typeface="EucrosiaUPC" pitchFamily="18" charset="-34"/>
                        </a:rPr>
                        <a:t>.</a:t>
                      </a:r>
                      <a:r>
                        <a:rPr lang="th-TH" sz="1800" b="1" dirty="0" smtClean="0">
                          <a:latin typeface="EucrosiaUPC" pitchFamily="18" charset="-34"/>
                          <a:ea typeface="Calibri"/>
                          <a:cs typeface="EucrosiaUPC" pitchFamily="18" charset="-34"/>
                        </a:rPr>
                        <a:t> </a:t>
                      </a:r>
                      <a:r>
                        <a:rPr lang="th-TH" sz="1800" b="1" dirty="0">
                          <a:latin typeface="EucrosiaUPC" pitchFamily="18" charset="-34"/>
                          <a:ea typeface="Calibri"/>
                          <a:cs typeface="EucrosiaUPC" pitchFamily="18" charset="-34"/>
                        </a:rPr>
                        <a:t>วงเงินงบประมาณที่ได้รับจัดสรร.............................................</a:t>
                      </a:r>
                      <a:r>
                        <a:rPr lang="th-TH" sz="1800" b="1" dirty="0" smtClean="0">
                          <a:latin typeface="EucrosiaUPC" pitchFamily="18" charset="-34"/>
                          <a:ea typeface="Calibri"/>
                          <a:cs typeface="EucrosiaUPC" pitchFamily="18" charset="-34"/>
                        </a:rPr>
                        <a:t>.................................................................................. บาท</a:t>
                      </a:r>
                      <a:endParaRPr lang="en-US" sz="1800" b="1" dirty="0">
                        <a:latin typeface="EucrosiaUPC" pitchFamily="18" charset="-34"/>
                        <a:ea typeface="Calibri"/>
                        <a:cs typeface="EucrosiaUPC" pitchFamily="18" charset="-34"/>
                      </a:endParaRPr>
                    </a:p>
                    <a:p>
                      <a:pPr marR="889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b="1" dirty="0">
                          <a:latin typeface="EucrosiaUPC" pitchFamily="18" charset="-34"/>
                          <a:ea typeface="Calibri"/>
                          <a:cs typeface="EucrosiaUPC" pitchFamily="18" charset="-34"/>
                        </a:rPr>
                        <a:t>  </a:t>
                      </a:r>
                      <a:r>
                        <a:rPr lang="th-TH" sz="1800" b="1" dirty="0" smtClean="0">
                          <a:latin typeface="EucrosiaUPC" pitchFamily="18" charset="-34"/>
                          <a:ea typeface="Calibri"/>
                          <a:cs typeface="EucrosiaUPC" pitchFamily="18" charset="-34"/>
                        </a:rPr>
                        <a:t>๓. </a:t>
                      </a:r>
                      <a:r>
                        <a:rPr lang="th-TH" sz="1800" b="1" dirty="0">
                          <a:latin typeface="EucrosiaUPC" pitchFamily="18" charset="-34"/>
                          <a:ea typeface="Calibri"/>
                          <a:cs typeface="EucrosiaUPC" pitchFamily="18" charset="-34"/>
                        </a:rPr>
                        <a:t>วันที่กำหนดราคากลาง(ราคาอ้างอิง)............................................</a:t>
                      </a:r>
                      <a:r>
                        <a:rPr lang="th-TH" sz="1800" b="1" dirty="0" smtClean="0">
                          <a:latin typeface="EucrosiaUPC" pitchFamily="18" charset="-34"/>
                          <a:ea typeface="Calibri"/>
                          <a:cs typeface="EucrosiaUPC" pitchFamily="18" charset="-34"/>
                        </a:rPr>
                        <a:t>...................................................................................</a:t>
                      </a:r>
                      <a:endParaRPr lang="en-US" sz="1800" b="1" dirty="0">
                        <a:latin typeface="EucrosiaUPC" pitchFamily="18" charset="-34"/>
                        <a:ea typeface="Calibri"/>
                        <a:cs typeface="EucrosiaUPC" pitchFamily="18" charset="-34"/>
                      </a:endParaRPr>
                    </a:p>
                    <a:p>
                      <a:pPr marR="889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b="1" dirty="0">
                          <a:latin typeface="EucrosiaUPC" pitchFamily="18" charset="-34"/>
                          <a:ea typeface="Calibri"/>
                          <a:cs typeface="EucrosiaUPC" pitchFamily="18" charset="-34"/>
                        </a:rPr>
                        <a:t>       เป็นเงิน................................................บาท ราคา/หน่วย(ถ้ามี)</a:t>
                      </a:r>
                      <a:r>
                        <a:rPr lang="th-TH" sz="1800" b="1" dirty="0" smtClean="0">
                          <a:latin typeface="EucrosiaUPC" pitchFamily="18" charset="-34"/>
                          <a:ea typeface="Calibri"/>
                          <a:cs typeface="EucrosiaUPC" pitchFamily="18" charset="-34"/>
                        </a:rPr>
                        <a:t>............................................................................. บาท</a:t>
                      </a:r>
                      <a:endParaRPr lang="en-US" sz="1800" b="1" dirty="0">
                        <a:latin typeface="EucrosiaUPC" pitchFamily="18" charset="-34"/>
                        <a:ea typeface="Calibri"/>
                        <a:cs typeface="EucrosiaUPC" pitchFamily="18" charset="-34"/>
                      </a:endParaRPr>
                    </a:p>
                    <a:p>
                      <a:pPr marR="8890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7000" algn="l"/>
                        </a:tabLst>
                      </a:pPr>
                      <a:r>
                        <a:rPr lang="th-TH" sz="1800" b="1" dirty="0">
                          <a:latin typeface="EucrosiaUPC" pitchFamily="18" charset="-34"/>
                          <a:ea typeface="Calibri"/>
                          <a:cs typeface="EucrosiaUPC" pitchFamily="18" charset="-34"/>
                        </a:rPr>
                        <a:t>   </a:t>
                      </a:r>
                      <a:r>
                        <a:rPr lang="th-TH" sz="1800" b="1" dirty="0" smtClean="0">
                          <a:latin typeface="EucrosiaUPC" pitchFamily="18" charset="-34"/>
                          <a:ea typeface="Calibri"/>
                          <a:cs typeface="EucrosiaUPC" pitchFamily="18" charset="-34"/>
                        </a:rPr>
                        <a:t>๔. </a:t>
                      </a:r>
                      <a:r>
                        <a:rPr lang="th-TH" sz="1800" b="1" dirty="0">
                          <a:latin typeface="EucrosiaUPC" pitchFamily="18" charset="-34"/>
                          <a:ea typeface="Calibri"/>
                          <a:cs typeface="EucrosiaUPC" pitchFamily="18" charset="-34"/>
                        </a:rPr>
                        <a:t>แหล่งที่มาของราคากลาง(ราคาอ้างอิง)</a:t>
                      </a:r>
                      <a:endParaRPr lang="en-US" sz="1800" b="1" dirty="0">
                        <a:latin typeface="EucrosiaUPC" pitchFamily="18" charset="-34"/>
                        <a:ea typeface="Calibri"/>
                        <a:cs typeface="EucrosiaUPC" pitchFamily="18" charset="-34"/>
                      </a:endParaRPr>
                    </a:p>
                    <a:p>
                      <a:pPr marR="8890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7000" algn="l"/>
                        </a:tabLst>
                      </a:pPr>
                      <a:r>
                        <a:rPr lang="th-TH" sz="1800" b="1" dirty="0">
                          <a:latin typeface="EucrosiaUPC" pitchFamily="18" charset="-34"/>
                          <a:ea typeface="Calibri"/>
                          <a:cs typeface="EucrosiaUPC" pitchFamily="18" charset="-34"/>
                        </a:rPr>
                        <a:t>   </a:t>
                      </a:r>
                      <a:r>
                        <a:rPr lang="th-TH" sz="1800" b="1" dirty="0" smtClean="0">
                          <a:latin typeface="EucrosiaUPC" pitchFamily="18" charset="-34"/>
                          <a:ea typeface="Calibri"/>
                          <a:cs typeface="EucrosiaUPC" pitchFamily="18" charset="-34"/>
                        </a:rPr>
                        <a:t>๔.๑ .....................................................................................................................................................................................</a:t>
                      </a:r>
                      <a:endParaRPr lang="en-US" sz="1800" b="1" dirty="0">
                        <a:latin typeface="EucrosiaUPC" pitchFamily="18" charset="-34"/>
                        <a:ea typeface="Calibri"/>
                        <a:cs typeface="EucrosiaUPC" pitchFamily="18" charset="-34"/>
                      </a:endParaRPr>
                    </a:p>
                    <a:p>
                      <a:pPr marR="8890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7000" algn="l"/>
                        </a:tabLst>
                      </a:pPr>
                      <a:r>
                        <a:rPr lang="th-TH" sz="1800" b="1" dirty="0">
                          <a:latin typeface="EucrosiaUPC" pitchFamily="18" charset="-34"/>
                          <a:ea typeface="Calibri"/>
                          <a:cs typeface="EucrosiaUPC" pitchFamily="18" charset="-34"/>
                        </a:rPr>
                        <a:t>         </a:t>
                      </a:r>
                      <a:r>
                        <a:rPr lang="th-TH" sz="1800" b="1" dirty="0" smtClean="0">
                          <a:latin typeface="EucrosiaUPC" pitchFamily="18" charset="-34"/>
                          <a:ea typeface="Calibri"/>
                          <a:cs typeface="EucrosiaUPC" pitchFamily="18" charset="-34"/>
                        </a:rPr>
                        <a:t>.....................................................................................................................................................................................</a:t>
                      </a:r>
                      <a:endParaRPr lang="en-US" sz="1800" b="1" dirty="0">
                        <a:latin typeface="EucrosiaUPC" pitchFamily="18" charset="-34"/>
                        <a:ea typeface="Calibri"/>
                        <a:cs typeface="EucrosiaUPC" pitchFamily="18" charset="-34"/>
                      </a:endParaRPr>
                    </a:p>
                    <a:p>
                      <a:pPr marR="8890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9380" algn="l"/>
                        </a:tabLst>
                      </a:pPr>
                      <a:r>
                        <a:rPr lang="th-TH" sz="1800" b="1" dirty="0">
                          <a:latin typeface="EucrosiaUPC" pitchFamily="18" charset="-34"/>
                          <a:ea typeface="Calibri"/>
                          <a:cs typeface="EucrosiaUPC" pitchFamily="18" charset="-34"/>
                        </a:rPr>
                        <a:t>   </a:t>
                      </a:r>
                      <a:r>
                        <a:rPr lang="th-TH" sz="1800" b="1" dirty="0" smtClean="0">
                          <a:latin typeface="EucrosiaUPC" pitchFamily="18" charset="-34"/>
                          <a:ea typeface="Calibri"/>
                          <a:cs typeface="EucrosiaUPC" pitchFamily="18" charset="-34"/>
                        </a:rPr>
                        <a:t>๔.๒ .....................................................................................................................................................................................</a:t>
                      </a:r>
                      <a:endParaRPr lang="en-US" sz="1800" b="1" dirty="0">
                        <a:latin typeface="EucrosiaUPC" pitchFamily="18" charset="-34"/>
                        <a:ea typeface="Calibri"/>
                        <a:cs typeface="EucrosiaUPC" pitchFamily="18" charset="-34"/>
                      </a:endParaRPr>
                    </a:p>
                    <a:p>
                      <a:pPr marR="8890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9380" algn="l"/>
                        </a:tabLst>
                      </a:pPr>
                      <a:r>
                        <a:rPr lang="th-TH" sz="1800" b="1" dirty="0">
                          <a:latin typeface="EucrosiaUPC" pitchFamily="18" charset="-34"/>
                          <a:ea typeface="Calibri"/>
                          <a:cs typeface="EucrosiaUPC" pitchFamily="18" charset="-34"/>
                        </a:rPr>
                        <a:t>          </a:t>
                      </a:r>
                      <a:r>
                        <a:rPr lang="th-TH" sz="1800" b="1" dirty="0" smtClean="0">
                          <a:latin typeface="EucrosiaUPC" pitchFamily="18" charset="-34"/>
                          <a:ea typeface="Calibri"/>
                          <a:cs typeface="EucrosiaUPC" pitchFamily="18" charset="-34"/>
                        </a:rPr>
                        <a:t>....................................................................................................................................................................................</a:t>
                      </a:r>
                      <a:endParaRPr lang="en-US" sz="1800" b="1" dirty="0">
                        <a:latin typeface="EucrosiaUPC" pitchFamily="18" charset="-34"/>
                        <a:ea typeface="Calibri"/>
                        <a:cs typeface="EucrosiaUPC" pitchFamily="18" charset="-34"/>
                      </a:endParaRPr>
                    </a:p>
                    <a:p>
                      <a:pPr marR="8890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3505" algn="l"/>
                        </a:tabLst>
                      </a:pPr>
                      <a:r>
                        <a:rPr lang="th-TH" sz="1800" b="1" dirty="0">
                          <a:latin typeface="EucrosiaUPC" pitchFamily="18" charset="-34"/>
                          <a:ea typeface="Calibri"/>
                          <a:cs typeface="EucrosiaUPC" pitchFamily="18" charset="-34"/>
                        </a:rPr>
                        <a:t>   </a:t>
                      </a:r>
                      <a:r>
                        <a:rPr lang="th-TH" sz="1800" b="1" dirty="0" smtClean="0">
                          <a:latin typeface="EucrosiaUPC" pitchFamily="18" charset="-34"/>
                          <a:ea typeface="Calibri"/>
                          <a:cs typeface="EucrosiaUPC" pitchFamily="18" charset="-34"/>
                        </a:rPr>
                        <a:t>๔.๓  ...................................................................................................................................................................................</a:t>
                      </a:r>
                      <a:endParaRPr lang="en-US" sz="1800" b="1" dirty="0">
                        <a:latin typeface="EucrosiaUPC" pitchFamily="18" charset="-34"/>
                        <a:ea typeface="Calibri"/>
                        <a:cs typeface="EucrosiaUPC" pitchFamily="18" charset="-34"/>
                      </a:endParaRPr>
                    </a:p>
                    <a:p>
                      <a:pPr marR="8890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7000" algn="l"/>
                        </a:tabLst>
                      </a:pPr>
                      <a:r>
                        <a:rPr lang="th-TH" sz="1800" b="1" dirty="0">
                          <a:latin typeface="EucrosiaUPC" pitchFamily="18" charset="-34"/>
                          <a:ea typeface="Calibri"/>
                          <a:cs typeface="EucrosiaUPC" pitchFamily="18" charset="-34"/>
                        </a:rPr>
                        <a:t>          </a:t>
                      </a:r>
                      <a:r>
                        <a:rPr lang="th-TH" sz="1800" b="1" dirty="0" smtClean="0">
                          <a:latin typeface="EucrosiaUPC" pitchFamily="18" charset="-34"/>
                          <a:ea typeface="Calibri"/>
                          <a:cs typeface="EucrosiaUPC" pitchFamily="18" charset="-34"/>
                        </a:rPr>
                        <a:t>...................................................................................................................................................................................</a:t>
                      </a:r>
                      <a:endParaRPr lang="en-US" sz="1800" b="1" dirty="0">
                        <a:latin typeface="EucrosiaUPC" pitchFamily="18" charset="-34"/>
                        <a:ea typeface="Calibri"/>
                        <a:cs typeface="EucrosiaUPC" pitchFamily="18" charset="-34"/>
                      </a:endParaRPr>
                    </a:p>
                    <a:p>
                      <a:pPr marR="8890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3505" algn="l"/>
                        </a:tabLst>
                      </a:pPr>
                      <a:r>
                        <a:rPr lang="en-US" sz="1800" b="1" dirty="0">
                          <a:latin typeface="EucrosiaUPC" pitchFamily="18" charset="-34"/>
                          <a:ea typeface="Calibri"/>
                          <a:cs typeface="EucrosiaUPC" pitchFamily="18" charset="-34"/>
                        </a:rPr>
                        <a:t>   </a:t>
                      </a:r>
                      <a:r>
                        <a:rPr lang="th-TH" sz="1800" b="1" dirty="0" smtClean="0">
                          <a:latin typeface="EucrosiaUPC" pitchFamily="18" charset="-34"/>
                          <a:ea typeface="Calibri"/>
                          <a:cs typeface="EucrosiaUPC" pitchFamily="18" charset="-34"/>
                        </a:rPr>
                        <a:t>๕</a:t>
                      </a:r>
                      <a:r>
                        <a:rPr lang="en-US" sz="1800" b="1" dirty="0" smtClean="0">
                          <a:latin typeface="EucrosiaUPC" pitchFamily="18" charset="-34"/>
                          <a:ea typeface="Calibri"/>
                          <a:cs typeface="EucrosiaUPC" pitchFamily="18" charset="-34"/>
                        </a:rPr>
                        <a:t>.</a:t>
                      </a:r>
                      <a:r>
                        <a:rPr lang="th-TH" sz="1800" b="1" dirty="0" smtClean="0">
                          <a:latin typeface="EucrosiaUPC" pitchFamily="18" charset="-34"/>
                          <a:ea typeface="Calibri"/>
                          <a:cs typeface="EucrosiaUPC" pitchFamily="18" charset="-34"/>
                        </a:rPr>
                        <a:t> </a:t>
                      </a:r>
                      <a:r>
                        <a:rPr lang="th-TH" sz="1800" b="1" dirty="0">
                          <a:latin typeface="EucrosiaUPC" pitchFamily="18" charset="-34"/>
                          <a:ea typeface="Calibri"/>
                          <a:cs typeface="EucrosiaUPC" pitchFamily="18" charset="-34"/>
                        </a:rPr>
                        <a:t>รายชื่อเจ้าหน้าที่ผู้กำหนดราคากลาง(ราคาอ้างอิง) ทุก</a:t>
                      </a:r>
                      <a:r>
                        <a:rPr lang="th-TH" sz="1800" b="1" dirty="0" smtClean="0">
                          <a:latin typeface="EucrosiaUPC" pitchFamily="18" charset="-34"/>
                          <a:ea typeface="Calibri"/>
                          <a:cs typeface="EucrosiaUPC" pitchFamily="18" charset="-34"/>
                        </a:rPr>
                        <a:t>คน</a:t>
                      </a:r>
                      <a:endParaRPr lang="en-US" sz="1800" b="1" dirty="0">
                        <a:latin typeface="EucrosiaUPC" pitchFamily="18" charset="-34"/>
                        <a:ea typeface="Calibri"/>
                        <a:cs typeface="EucrosiaUPC" pitchFamily="18" charset="-34"/>
                      </a:endParaRPr>
                    </a:p>
                    <a:p>
                      <a:pPr marR="8890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3505" algn="l"/>
                        </a:tabLst>
                      </a:pPr>
                      <a:r>
                        <a:rPr lang="th-TH" sz="1800" b="1" dirty="0">
                          <a:latin typeface="EucrosiaUPC" pitchFamily="18" charset="-34"/>
                          <a:ea typeface="Calibri"/>
                          <a:cs typeface="EucrosiaUPC" pitchFamily="18" charset="-34"/>
                        </a:rPr>
                        <a:t>   </a:t>
                      </a:r>
                      <a:r>
                        <a:rPr lang="th-TH" sz="1800" b="1" dirty="0" smtClean="0">
                          <a:latin typeface="EucrosiaUPC" pitchFamily="18" charset="-34"/>
                          <a:ea typeface="Calibri"/>
                          <a:cs typeface="EucrosiaUPC" pitchFamily="18" charset="-34"/>
                        </a:rPr>
                        <a:t>๕.๑  ...................................................................................................................................................................................</a:t>
                      </a:r>
                      <a:endParaRPr lang="en-US" sz="1800" b="1" dirty="0">
                        <a:latin typeface="EucrosiaUPC" pitchFamily="18" charset="-34"/>
                        <a:ea typeface="Calibri"/>
                        <a:cs typeface="EucrosiaUPC" pitchFamily="18" charset="-34"/>
                      </a:endParaRPr>
                    </a:p>
                    <a:p>
                      <a:pPr marR="8890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621655" algn="l"/>
                        </a:tabLst>
                      </a:pPr>
                      <a:r>
                        <a:rPr lang="th-TH" sz="1800" b="1" dirty="0">
                          <a:latin typeface="EucrosiaUPC" pitchFamily="18" charset="-34"/>
                          <a:ea typeface="Calibri"/>
                          <a:cs typeface="EucrosiaUPC" pitchFamily="18" charset="-34"/>
                        </a:rPr>
                        <a:t>   </a:t>
                      </a:r>
                      <a:r>
                        <a:rPr lang="th-TH" sz="1800" b="1" dirty="0" smtClean="0">
                          <a:latin typeface="EucrosiaUPC" pitchFamily="18" charset="-34"/>
                          <a:ea typeface="Calibri"/>
                          <a:cs typeface="EucrosiaUPC" pitchFamily="18" charset="-34"/>
                        </a:rPr>
                        <a:t>๕.๒  ...................................................................................................................................................................................</a:t>
                      </a:r>
                      <a:endParaRPr lang="en-US" sz="1800" b="1" dirty="0">
                        <a:latin typeface="EucrosiaUPC" pitchFamily="18" charset="-34"/>
                        <a:ea typeface="Calibri"/>
                        <a:cs typeface="EucrosiaUPC" pitchFamily="18" charset="-34"/>
                      </a:endParaRPr>
                    </a:p>
                    <a:p>
                      <a:pPr marR="889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b="1" dirty="0">
                          <a:latin typeface="EucrosiaUPC" pitchFamily="18" charset="-34"/>
                          <a:ea typeface="Calibri"/>
                          <a:cs typeface="EucrosiaUPC" pitchFamily="18" charset="-34"/>
                        </a:rPr>
                        <a:t>   </a:t>
                      </a:r>
                      <a:r>
                        <a:rPr lang="th-TH" sz="1800" b="1" dirty="0" smtClean="0">
                          <a:latin typeface="EucrosiaUPC" pitchFamily="18" charset="-34"/>
                          <a:ea typeface="Calibri"/>
                          <a:cs typeface="EucrosiaUPC" pitchFamily="18" charset="-34"/>
                        </a:rPr>
                        <a:t>๕.๓  ...................................................................................................................................................................................</a:t>
                      </a:r>
                      <a:endParaRPr lang="en-US" sz="1800" b="1" dirty="0">
                        <a:latin typeface="EucrosiaUPC" pitchFamily="18" charset="-34"/>
                        <a:ea typeface="Calibri"/>
                        <a:cs typeface="EucrosiaUPC" pitchFamily="18" charset="-34"/>
                      </a:endParaRPr>
                    </a:p>
                  </a:txBody>
                  <a:tcPr marL="47329" marR="4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ชื่อเรื่อง 1"/>
          <p:cNvSpPr>
            <a:spLocks noGrp="1"/>
          </p:cNvSpPr>
          <p:nvPr>
            <p:ph type="title"/>
          </p:nvPr>
        </p:nvSpPr>
        <p:spPr>
          <a:xfrm>
            <a:off x="7239000" y="0"/>
            <a:ext cx="1805006" cy="533400"/>
          </a:xfrm>
        </p:spPr>
        <p:txBody>
          <a:bodyPr anchor="ctr" anchorCtr="0">
            <a:normAutofit/>
          </a:bodyPr>
          <a:lstStyle/>
          <a:p>
            <a:pPr algn="r"/>
            <a:r>
              <a:rPr lang="th-TH" sz="2000" b="1" dirty="0" smtClean="0">
                <a:solidFill>
                  <a:schemeClr val="tx1"/>
                </a:solidFill>
                <a:cs typeface="FreesiaUPC" pitchFamily="34" charset="-34"/>
              </a:rPr>
              <a:t>ตาราง </a:t>
            </a:r>
            <a:r>
              <a:rPr lang="th-TH" sz="2000" b="1" dirty="0" err="1" smtClean="0">
                <a:solidFill>
                  <a:schemeClr val="tx1"/>
                </a:solidFill>
                <a:cs typeface="FreesiaUPC" pitchFamily="34" charset="-34"/>
              </a:rPr>
              <a:t>ปปช.</a:t>
            </a:r>
            <a:r>
              <a:rPr lang="th-TH" sz="2000" b="1" dirty="0" smtClean="0">
                <a:solidFill>
                  <a:schemeClr val="tx1"/>
                </a:solidFill>
                <a:cs typeface="FreesiaUPC" pitchFamily="34" charset="-34"/>
              </a:rPr>
              <a:t> ๐๗</a:t>
            </a:r>
            <a:endParaRPr lang="th-TH" sz="2000" b="1" dirty="0">
              <a:solidFill>
                <a:schemeClr val="tx1"/>
              </a:solidFill>
              <a:cs typeface="FreesiaUPC" pitchFamily="34" charset="-34"/>
            </a:endParaRP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1428750"/>
            <a:ext cx="9144000" cy="54292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428735"/>
          </a:xfrm>
          <a:solidFill>
            <a:srgbClr val="0070C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pPr algn="ctr">
              <a:defRPr/>
            </a:pPr>
            <a:r>
              <a:rPr lang="th-TH" sz="3200" b="1" dirty="0" smtClean="0">
                <a:solidFill>
                  <a:srgbClr val="FFFF00"/>
                </a:solidFill>
                <a:latin typeface="BrowalliaUPC" pitchFamily="34" charset="-34"/>
                <a:cs typeface="BrowalliaUPC" pitchFamily="34" charset="-34"/>
              </a:rPr>
              <a:t>แนวทางการเปิดเผยราคากลาง </a:t>
            </a:r>
            <a:br>
              <a:rPr lang="th-TH" sz="3200" b="1" dirty="0" smtClean="0">
                <a:solidFill>
                  <a:srgbClr val="FFFF00"/>
                </a:solidFill>
                <a:latin typeface="BrowalliaUPC" pitchFamily="34" charset="-34"/>
                <a:cs typeface="BrowalliaUPC" pitchFamily="34" charset="-34"/>
              </a:rPr>
            </a:br>
            <a:r>
              <a:rPr lang="th-TH" sz="3200" b="1" dirty="0" smtClean="0">
                <a:solidFill>
                  <a:srgbClr val="FFFF00"/>
                </a:solidFill>
                <a:latin typeface="BrowalliaUPC" pitchFamily="34" charset="-34"/>
                <a:cs typeface="BrowalliaUPC" pitchFamily="34" charset="-34"/>
              </a:rPr>
              <a:t>ตามมติคณะรัฐมนตรีเมื่อวันที่ 6 ส.ค. 56</a:t>
            </a:r>
            <a:br>
              <a:rPr lang="th-TH" sz="3200" b="1" dirty="0" smtClean="0">
                <a:solidFill>
                  <a:srgbClr val="FFFF00"/>
                </a:solidFill>
                <a:latin typeface="BrowalliaUPC" pitchFamily="34" charset="-34"/>
                <a:cs typeface="BrowalliaUPC" pitchFamily="34" charset="-34"/>
              </a:rPr>
            </a:br>
            <a:r>
              <a:rPr lang="th-TH" sz="3200" b="1" dirty="0" smtClean="0">
                <a:solidFill>
                  <a:srgbClr val="FFFF00"/>
                </a:solidFill>
                <a:latin typeface="BrowalliaUPC" pitchFamily="34" charset="-34"/>
                <a:cs typeface="BrowalliaUPC" pitchFamily="34" charset="-34"/>
              </a:rPr>
              <a:t>และหนังสือกระทรวงการคลัง ด่วนที่สุด ที่ </a:t>
            </a:r>
            <a:r>
              <a:rPr lang="th-TH" sz="3200" b="1" dirty="0" err="1" smtClean="0">
                <a:solidFill>
                  <a:srgbClr val="FFFF00"/>
                </a:solidFill>
                <a:latin typeface="BrowalliaUPC" pitchFamily="34" charset="-34"/>
                <a:cs typeface="BrowalliaUPC" pitchFamily="34" charset="-34"/>
              </a:rPr>
              <a:t>กค</a:t>
            </a:r>
            <a:r>
              <a:rPr lang="th-TH" sz="3200" b="1" dirty="0" smtClean="0">
                <a:solidFill>
                  <a:srgbClr val="FFFF00"/>
                </a:solidFill>
                <a:latin typeface="BrowalliaUPC" pitchFamily="34" charset="-34"/>
                <a:cs typeface="BrowalliaUPC" pitchFamily="34" charset="-34"/>
              </a:rPr>
              <a:t> 0421.3/ว 111 </a:t>
            </a:r>
            <a:r>
              <a:rPr lang="th-TH" sz="3200" b="1" dirty="0" err="1" smtClean="0">
                <a:solidFill>
                  <a:srgbClr val="FFFF00"/>
                </a:solidFill>
                <a:latin typeface="BrowalliaUPC" pitchFamily="34" charset="-34"/>
                <a:cs typeface="BrowalliaUPC" pitchFamily="34" charset="-34"/>
              </a:rPr>
              <a:t>ลว.</a:t>
            </a:r>
            <a:r>
              <a:rPr lang="th-TH" sz="3200" b="1" dirty="0" smtClean="0">
                <a:solidFill>
                  <a:srgbClr val="FFFF00"/>
                </a:solidFill>
                <a:latin typeface="BrowalliaUPC" pitchFamily="34" charset="-34"/>
                <a:cs typeface="BrowalliaUPC" pitchFamily="34" charset="-34"/>
              </a:rPr>
              <a:t> 17 ก.ย. 56</a:t>
            </a:r>
            <a:endParaRPr lang="en-US" sz="3200" b="1" dirty="0" smtClean="0">
              <a:solidFill>
                <a:srgbClr val="FFFF00"/>
              </a:solidFill>
              <a:latin typeface="BrowalliaUPC" pitchFamily="34" charset="-34"/>
              <a:cs typeface="BrowalliaUPC" pitchFamily="34" charset="-34"/>
            </a:endParaRPr>
          </a:p>
        </p:txBody>
      </p:sp>
      <p:sp>
        <p:nvSpPr>
          <p:cNvPr id="19460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FB90AF72-CB5E-47A1-ADED-8A6CBD88807C}" type="slidenum">
              <a:rPr lang="en-US">
                <a:solidFill>
                  <a:schemeClr val="tx1"/>
                </a:solidFill>
              </a:rPr>
              <a:pPr>
                <a:defRPr/>
              </a:pPr>
              <a:t>68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762000" y="1600200"/>
            <a:ext cx="3238472" cy="642950"/>
          </a:xfrm>
          <a:prstGeom prst="roundRect">
            <a:avLst/>
          </a:prstGeom>
          <a:solidFill>
            <a:srgbClr val="FF00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th-TH" sz="2800" b="1" dirty="0">
                <a:solidFill>
                  <a:schemeClr val="bg1"/>
                </a:solidFill>
                <a:cs typeface="EucrosiaUPC" pitchFamily="18" charset="-34"/>
              </a:rPr>
              <a:t>การเปิดเผยราคากลาง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57158" y="2490787"/>
            <a:ext cx="8501092" cy="41386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l">
              <a:buFont typeface="Wingdings" pitchFamily="2" charset="2"/>
              <a:buChar char="Ø"/>
              <a:defRPr/>
            </a:pPr>
            <a:r>
              <a:rPr lang="th-TH" b="1" dirty="0">
                <a:solidFill>
                  <a:srgbClr val="0000FF"/>
                </a:solidFill>
                <a:latin typeface="BrowalliaUPC" pitchFamily="34" charset="-34"/>
                <a:cs typeface="BrowalliaUPC" pitchFamily="34" charset="-34"/>
              </a:rPr>
              <a:t> </a:t>
            </a:r>
            <a:r>
              <a:rPr lang="th-TH" b="1" u="sng" dirty="0" smtClean="0">
                <a:solidFill>
                  <a:srgbClr val="FF0000"/>
                </a:solidFill>
                <a:latin typeface="BrowalliaUPC" pitchFamily="34" charset="-34"/>
                <a:cs typeface="BrowalliaUPC" pitchFamily="34" charset="-34"/>
              </a:rPr>
              <a:t>วงเงินที่ต้องประกาศ </a:t>
            </a:r>
            <a:r>
              <a:rPr lang="en-US" b="1" dirty="0" smtClean="0">
                <a:solidFill>
                  <a:srgbClr val="FF0000"/>
                </a:solidFill>
                <a:latin typeface="BrowalliaUPC" pitchFamily="34" charset="-34"/>
                <a:cs typeface="BrowalliaUPC" pitchFamily="34" charset="-34"/>
              </a:rPr>
              <a:t>: </a:t>
            </a:r>
            <a:r>
              <a:rPr lang="th-TH" b="1" dirty="0" smtClean="0">
                <a:solidFill>
                  <a:srgbClr val="0000FF"/>
                </a:solidFill>
                <a:latin typeface="BrowalliaUPC" pitchFamily="34" charset="-34"/>
                <a:cs typeface="BrowalliaUPC" pitchFamily="34" charset="-34"/>
              </a:rPr>
              <a:t>การ</a:t>
            </a:r>
            <a:r>
              <a:rPr lang="th-TH" b="1" dirty="0">
                <a:solidFill>
                  <a:srgbClr val="0000FF"/>
                </a:solidFill>
                <a:latin typeface="BrowalliaUPC" pitchFamily="34" charset="-34"/>
                <a:cs typeface="BrowalliaUPC" pitchFamily="34" charset="-34"/>
              </a:rPr>
              <a:t>จัดซื้อจัดจ้างที่มี</a:t>
            </a:r>
            <a:r>
              <a:rPr lang="th-TH" b="1" u="sng" dirty="0">
                <a:solidFill>
                  <a:srgbClr val="FF0000"/>
                </a:solidFill>
                <a:latin typeface="BrowalliaUPC" pitchFamily="34" charset="-34"/>
                <a:cs typeface="BrowalliaUPC" pitchFamily="34" charset="-34"/>
              </a:rPr>
              <a:t>วงเงินเกิน 100,000 </a:t>
            </a:r>
            <a:r>
              <a:rPr lang="th-TH" b="1" u="sng" dirty="0" smtClean="0">
                <a:solidFill>
                  <a:srgbClr val="FF0000"/>
                </a:solidFill>
                <a:latin typeface="BrowalliaUPC" pitchFamily="34" charset="-34"/>
                <a:cs typeface="BrowalliaUPC" pitchFamily="34" charset="-34"/>
              </a:rPr>
              <a:t>บาท</a:t>
            </a:r>
            <a:r>
              <a:rPr lang="th-TH" b="1" dirty="0" smtClean="0">
                <a:solidFill>
                  <a:srgbClr val="FF0000"/>
                </a:solidFill>
                <a:latin typeface="BrowalliaUPC" pitchFamily="34" charset="-34"/>
                <a:cs typeface="BrowalliaUPC" pitchFamily="34" charset="-34"/>
              </a:rPr>
              <a:t> </a:t>
            </a:r>
            <a:r>
              <a:rPr lang="th-TH" b="1" dirty="0" smtClean="0">
                <a:solidFill>
                  <a:srgbClr val="0000FF"/>
                </a:solidFill>
                <a:latin typeface="BrowalliaUPC" pitchFamily="34" charset="-34"/>
                <a:cs typeface="BrowalliaUPC" pitchFamily="34" charset="-34"/>
              </a:rPr>
              <a:t>ไม่ว่าจะเป็นการจัดซื้อจัดจ้างด้วยวิธีการใดๆ ก็ตาม</a:t>
            </a:r>
          </a:p>
          <a:p>
            <a:pPr algn="l">
              <a:buFont typeface="Wingdings" pitchFamily="2" charset="2"/>
              <a:buChar char="Ø"/>
              <a:defRPr/>
            </a:pPr>
            <a:r>
              <a:rPr lang="th-TH" b="1" dirty="0" smtClean="0">
                <a:solidFill>
                  <a:srgbClr val="FF0000"/>
                </a:solidFill>
                <a:latin typeface="BrowalliaUPC" pitchFamily="34" charset="-34"/>
                <a:cs typeface="BrowalliaUPC" pitchFamily="34" charset="-34"/>
              </a:rPr>
              <a:t> </a:t>
            </a:r>
            <a:r>
              <a:rPr lang="th-TH" b="1" u="sng" dirty="0" smtClean="0">
                <a:solidFill>
                  <a:srgbClr val="FF0000"/>
                </a:solidFill>
                <a:latin typeface="BrowalliaUPC" pitchFamily="34" charset="-34"/>
                <a:cs typeface="BrowalliaUPC" pitchFamily="34" charset="-34"/>
              </a:rPr>
              <a:t>วิธีการประกาศ</a:t>
            </a:r>
            <a:r>
              <a:rPr lang="th-TH" b="1" dirty="0" smtClean="0">
                <a:solidFill>
                  <a:srgbClr val="FF0000"/>
                </a:solidFill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US" b="1" dirty="0" smtClean="0">
                <a:solidFill>
                  <a:srgbClr val="FF0000"/>
                </a:solidFill>
                <a:latin typeface="BrowalliaUPC" pitchFamily="34" charset="-34"/>
                <a:cs typeface="BrowalliaUPC" pitchFamily="34" charset="-34"/>
              </a:rPr>
              <a:t>:</a:t>
            </a:r>
            <a:r>
              <a:rPr lang="th-TH" b="1" dirty="0" smtClean="0">
                <a:latin typeface="BrowalliaUPC" pitchFamily="34" charset="-34"/>
                <a:cs typeface="BrowalliaUPC" pitchFamily="34" charset="-34"/>
              </a:rPr>
              <a:t>ให้หน่วยงานของรัฐประกาศรายละเอียดข้อมูลราคากลางและการคำนวณราคากลาง ในการจัดซื้อจัดจ้างในระบบฐานข้อมูล (เว็บไซต์) 2 แห่ง ดังนี้ </a:t>
            </a:r>
            <a:endParaRPr lang="th-TH" b="1" dirty="0" smtClean="0">
              <a:solidFill>
                <a:srgbClr val="0000FF"/>
              </a:solidFill>
              <a:latin typeface="BrowalliaUPC" pitchFamily="34" charset="-34"/>
              <a:cs typeface="BrowalliaUPC" pitchFamily="34" charset="-34"/>
            </a:endParaRPr>
          </a:p>
          <a:p>
            <a:pPr algn="l">
              <a:defRPr/>
            </a:pPr>
            <a:r>
              <a:rPr lang="th-TH" b="1" dirty="0" smtClean="0">
                <a:solidFill>
                  <a:srgbClr val="0000FF"/>
                </a:solidFill>
                <a:latin typeface="BrowalliaUPC" pitchFamily="34" charset="-34"/>
                <a:cs typeface="BrowalliaUPC" pitchFamily="34" charset="-34"/>
              </a:rPr>
              <a:t>       </a:t>
            </a:r>
            <a:r>
              <a:rPr lang="th-TH" b="1" dirty="0" smtClean="0">
                <a:latin typeface="BrowalliaUPC" pitchFamily="34" charset="-34"/>
                <a:cs typeface="BrowalliaUPC" pitchFamily="34" charset="-34"/>
              </a:rPr>
              <a:t>1. ในระบบฐานข้อมูลอิเล็กทรอนิกส์ของกรมบัญชีกลาง (ระบบ </a:t>
            </a:r>
            <a:r>
              <a:rPr lang="en-US" b="1" dirty="0" smtClean="0">
                <a:latin typeface="BrowalliaUPC" pitchFamily="34" charset="-34"/>
                <a:cs typeface="BrowalliaUPC" pitchFamily="34" charset="-34"/>
              </a:rPr>
              <a:t>e-GP) </a:t>
            </a:r>
          </a:p>
          <a:p>
            <a:pPr algn="l"/>
            <a:r>
              <a:rPr lang="th-TH" b="1" dirty="0" smtClean="0">
                <a:latin typeface="BrowalliaUPC" pitchFamily="34" charset="-34"/>
                <a:cs typeface="BrowalliaUPC" pitchFamily="34" charset="-34"/>
              </a:rPr>
              <a:t>       2. ในเว็บไซต์ของหน่วยงำนของรัฐที่จัดซื้อจัดจ้าง หรือในกรณีที่หน่วยงำนของรัฐไม่มีเว็บไซต์ของตนเอง ให้ประกาศหน้าเว็บไซต์ของหน่วยงานของรัฐที่เป็นต้นสังกัด </a:t>
            </a:r>
            <a:r>
              <a:rPr lang="en-US" b="1" dirty="0" smtClean="0">
                <a:latin typeface="BrowalliaUPC" pitchFamily="34" charset="-34"/>
                <a:cs typeface="BrowalliaUPC" pitchFamily="34" charset="-34"/>
              </a:rPr>
              <a:t> </a:t>
            </a:r>
            <a:endParaRPr lang="th-TH" b="1" dirty="0">
              <a:solidFill>
                <a:srgbClr val="0000FF"/>
              </a:solidFill>
              <a:latin typeface="BrowalliaUPC" pitchFamily="34" charset="-34"/>
              <a:cs typeface="BrowalliaUPC" pitchFamily="34" charset="-34"/>
            </a:endParaRPr>
          </a:p>
          <a:p>
            <a:pPr algn="l">
              <a:defRPr/>
            </a:pPr>
            <a:endParaRPr lang="th-TH" sz="800" b="1" spc="-320" dirty="0">
              <a:solidFill>
                <a:srgbClr val="0000FF"/>
              </a:solidFill>
              <a:latin typeface="BrowalliaUPC" pitchFamily="34" charset="-34"/>
              <a:cs typeface="BrowalliaUPC" pitchFamily="34" charset="-34"/>
            </a:endParaRPr>
          </a:p>
          <a:p>
            <a:pPr algn="l">
              <a:buFont typeface="Wingdings" pitchFamily="2" charset="2"/>
              <a:buChar char="Ø"/>
              <a:defRPr/>
            </a:pPr>
            <a:r>
              <a:rPr lang="th-TH" b="1" dirty="0">
                <a:solidFill>
                  <a:srgbClr val="00B050"/>
                </a:solidFill>
                <a:latin typeface="BrowalliaUPC" pitchFamily="34" charset="-34"/>
                <a:cs typeface="BrowalliaUPC" pitchFamily="34" charset="-34"/>
              </a:rPr>
              <a:t> </a:t>
            </a:r>
            <a:r>
              <a:rPr lang="th-TH" b="1" i="1" dirty="0" smtClean="0">
                <a:solidFill>
                  <a:srgbClr val="006600"/>
                </a:solidFill>
                <a:latin typeface="BrowalliaUPC" pitchFamily="34" charset="-34"/>
                <a:cs typeface="BrowalliaUPC" pitchFamily="34" charset="-34"/>
              </a:rPr>
              <a:t>สำหรับ</a:t>
            </a:r>
            <a:r>
              <a:rPr lang="th-TH" b="1" i="1" dirty="0">
                <a:solidFill>
                  <a:srgbClr val="006600"/>
                </a:solidFill>
                <a:latin typeface="BrowalliaUPC" pitchFamily="34" charset="-34"/>
                <a:cs typeface="BrowalliaUPC" pitchFamily="34" charset="-34"/>
              </a:rPr>
              <a:t>คู่มือแนวทางการเปิดเผยรายละเอียดค่าใช้จ่ายเกี่ยวกับการจัดซื้อจัดจ้างราคากลาง และการคำนวณราคากลาง ของ สำนักงาน ป.ป.ช.</a:t>
            </a:r>
          </a:p>
          <a:p>
            <a:pPr algn="l">
              <a:defRPr/>
            </a:pPr>
            <a:r>
              <a:rPr lang="th-TH" b="1" i="1" dirty="0">
                <a:solidFill>
                  <a:srgbClr val="006600"/>
                </a:solidFill>
                <a:latin typeface="BrowalliaUPC" pitchFamily="34" charset="-34"/>
                <a:cs typeface="BrowalliaUPC" pitchFamily="34" charset="-34"/>
              </a:rPr>
              <a:t>สามารถดาวน์โหลดได้</a:t>
            </a:r>
            <a:r>
              <a:rPr lang="th-TH" b="1" i="1" dirty="0" smtClean="0">
                <a:solidFill>
                  <a:srgbClr val="006600"/>
                </a:solidFill>
                <a:latin typeface="BrowalliaUPC" pitchFamily="34" charset="-34"/>
                <a:cs typeface="BrowalliaUPC" pitchFamily="34" charset="-34"/>
              </a:rPr>
              <a:t>ที่</a:t>
            </a:r>
            <a:r>
              <a:rPr lang="en-US" b="1" i="1" dirty="0" smtClean="0">
                <a:solidFill>
                  <a:srgbClr val="006600"/>
                </a:solidFill>
                <a:latin typeface="BrowalliaUPC" pitchFamily="34" charset="-34"/>
                <a:cs typeface="BrowalliaUPC" pitchFamily="34" charset="-34"/>
              </a:rPr>
              <a:t> www.nacc.go.th</a:t>
            </a:r>
            <a:endParaRPr lang="en-US" b="1" spc="-320" dirty="0">
              <a:latin typeface="BrowalliaUPC" pitchFamily="34" charset="-34"/>
              <a:cs typeface="BrowalliaUPC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54113"/>
          </a:xfrm>
          <a:solidFill>
            <a:srgbClr val="0070C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anchor="ctr" anchorCtr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h-TH" sz="4800" b="1" dirty="0" smtClean="0">
                <a:solidFill>
                  <a:schemeClr val="bg1"/>
                </a:solidFill>
                <a:latin typeface="BrowalliaUPC" pitchFamily="34" charset="-34"/>
                <a:cs typeface="BrowalliaUPC" pitchFamily="34" charset="-34"/>
              </a:rPr>
              <a:t>การเปิดเผยราคากลางในระบบ </a:t>
            </a:r>
            <a:r>
              <a:rPr lang="en-US" sz="4800" b="1" dirty="0" smtClean="0">
                <a:solidFill>
                  <a:schemeClr val="bg1"/>
                </a:solidFill>
                <a:latin typeface="BrowalliaUPC" pitchFamily="34" charset="-34"/>
                <a:cs typeface="BrowalliaUPC" pitchFamily="34" charset="-34"/>
              </a:rPr>
              <a:t>e-GP</a:t>
            </a:r>
            <a:endParaRPr lang="en-US" sz="4800" dirty="0" smtClean="0">
              <a:solidFill>
                <a:schemeClr val="bg1"/>
              </a:solidFill>
              <a:latin typeface="BrowalliaUPC" pitchFamily="34" charset="-34"/>
              <a:cs typeface="BrowalliaUPC" pitchFamily="34" charset="-34"/>
            </a:endParaRPr>
          </a:p>
        </p:txBody>
      </p:sp>
      <p:sp>
        <p:nvSpPr>
          <p:cNvPr id="22532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30239436-A610-400C-AD4F-7FB27FE6CB35}" type="slidenum">
              <a:rPr lang="en-US">
                <a:solidFill>
                  <a:schemeClr val="tx1"/>
                </a:solidFill>
                <a:latin typeface="BrowalliaUPC" pitchFamily="34" charset="-34"/>
                <a:cs typeface="BrowalliaUPC" pitchFamily="34" charset="-34"/>
              </a:rPr>
              <a:pPr>
                <a:defRPr/>
              </a:pPr>
              <a:t>69</a:t>
            </a:fld>
            <a:endParaRPr lang="en-US" dirty="0">
              <a:solidFill>
                <a:schemeClr val="tx1"/>
              </a:solidFill>
              <a:latin typeface="BrowalliaUPC" pitchFamily="34" charset="-34"/>
              <a:cs typeface="BrowalliaUPC" pitchFamily="34" charset="-34"/>
            </a:endParaRPr>
          </a:p>
        </p:txBody>
      </p:sp>
      <p:sp>
        <p:nvSpPr>
          <p:cNvPr id="13316" name="Rectangle 3"/>
          <p:cNvSpPr>
            <a:spLocks noChangeArrowheads="1"/>
          </p:cNvSpPr>
          <p:nvPr/>
        </p:nvSpPr>
        <p:spPr bwMode="auto">
          <a:xfrm>
            <a:off x="428596" y="2648263"/>
            <a:ext cx="8143932" cy="2923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thaiDist">
              <a:buFont typeface="Wingdings" pitchFamily="2" charset="2"/>
              <a:buChar char="Ø"/>
              <a:defRPr/>
            </a:pPr>
            <a:r>
              <a:rPr lang="th-TH" sz="3600" b="1" i="1" dirty="0">
                <a:solidFill>
                  <a:srgbClr val="0000FF"/>
                </a:solidFill>
                <a:latin typeface="BrowalliaUPC" pitchFamily="34" charset="-34"/>
                <a:cs typeface="BrowalliaUPC" pitchFamily="34" charset="-34"/>
              </a:rPr>
              <a:t> </a:t>
            </a:r>
            <a:r>
              <a:rPr lang="th-TH" sz="3600" b="1" i="1" dirty="0" smtClean="0">
                <a:solidFill>
                  <a:srgbClr val="0000FF"/>
                </a:solidFill>
                <a:latin typeface="BrowalliaUPC" pitchFamily="34" charset="-34"/>
                <a:cs typeface="BrowalliaUPC" pitchFamily="34" charset="-34"/>
              </a:rPr>
              <a:t>ให้</a:t>
            </a:r>
            <a:r>
              <a:rPr lang="th-TH" sz="3600" b="1" i="1" dirty="0">
                <a:solidFill>
                  <a:srgbClr val="0000FF"/>
                </a:solidFill>
                <a:latin typeface="BrowalliaUPC" pitchFamily="34" charset="-34"/>
                <a:cs typeface="BrowalliaUPC" pitchFamily="34" charset="-34"/>
              </a:rPr>
              <a:t>เปิดเผยราคากลางงานก่อสร้างของทางราชการ </a:t>
            </a:r>
            <a:endParaRPr lang="th-TH" sz="3600" b="1" i="1" dirty="0" smtClean="0">
              <a:solidFill>
                <a:srgbClr val="0000FF"/>
              </a:solidFill>
              <a:latin typeface="BrowalliaUPC" pitchFamily="34" charset="-34"/>
              <a:cs typeface="BrowalliaUPC" pitchFamily="34" charset="-34"/>
            </a:endParaRPr>
          </a:p>
          <a:p>
            <a:pPr algn="thaiDist">
              <a:defRPr/>
            </a:pPr>
            <a:r>
              <a:rPr lang="th-TH" sz="3600" b="1" i="1" dirty="0" smtClean="0">
                <a:solidFill>
                  <a:srgbClr val="0000FF"/>
                </a:solidFill>
                <a:latin typeface="BrowalliaUPC" pitchFamily="34" charset="-34"/>
                <a:cs typeface="BrowalliaUPC" pitchFamily="34" charset="-34"/>
              </a:rPr>
              <a:t>ตาม</a:t>
            </a:r>
            <a:r>
              <a:rPr lang="th-TH" sz="3600" b="1" i="1" dirty="0">
                <a:solidFill>
                  <a:srgbClr val="0000FF"/>
                </a:solidFill>
                <a:latin typeface="BrowalliaUPC" pitchFamily="34" charset="-34"/>
                <a:cs typeface="BrowalliaUPC" pitchFamily="34" charset="-34"/>
              </a:rPr>
              <a:t>หนังสือกระทรวงการคลัง ด่วนที่สุด </a:t>
            </a:r>
            <a:r>
              <a:rPr lang="th-TH" sz="3600" b="1" i="1" dirty="0" smtClean="0">
                <a:solidFill>
                  <a:srgbClr val="0000FF"/>
                </a:solidFill>
                <a:latin typeface="BrowalliaUPC" pitchFamily="34" charset="-34"/>
                <a:cs typeface="BrowalliaUPC" pitchFamily="34" charset="-34"/>
              </a:rPr>
              <a:t>ที่ </a:t>
            </a:r>
            <a:r>
              <a:rPr lang="th-TH" sz="3600" b="1" i="1" dirty="0" err="1" smtClean="0">
                <a:solidFill>
                  <a:srgbClr val="0000FF"/>
                </a:solidFill>
                <a:latin typeface="BrowalliaUPC" pitchFamily="34" charset="-34"/>
                <a:cs typeface="BrowalliaUPC" pitchFamily="34" charset="-34"/>
              </a:rPr>
              <a:t>กค</a:t>
            </a:r>
            <a:r>
              <a:rPr lang="th-TH" sz="3600" b="1" i="1" dirty="0" smtClean="0">
                <a:solidFill>
                  <a:srgbClr val="0000FF"/>
                </a:solidFill>
                <a:latin typeface="BrowalliaUPC" pitchFamily="34" charset="-34"/>
                <a:cs typeface="BrowalliaUPC" pitchFamily="34" charset="-34"/>
              </a:rPr>
              <a:t> </a:t>
            </a:r>
            <a:r>
              <a:rPr lang="th-TH" sz="3600" b="1" i="1" dirty="0">
                <a:solidFill>
                  <a:srgbClr val="0000FF"/>
                </a:solidFill>
                <a:latin typeface="BrowalliaUPC" pitchFamily="34" charset="-34"/>
                <a:cs typeface="BrowalliaUPC" pitchFamily="34" charset="-34"/>
              </a:rPr>
              <a:t>0421.3/ว 90 </a:t>
            </a:r>
            <a:r>
              <a:rPr lang="th-TH" sz="3600" b="1" i="1" dirty="0" smtClean="0">
                <a:solidFill>
                  <a:srgbClr val="0000FF"/>
                </a:solidFill>
                <a:latin typeface="BrowalliaUPC" pitchFamily="34" charset="-34"/>
                <a:cs typeface="BrowalliaUPC" pitchFamily="34" charset="-34"/>
              </a:rPr>
              <a:t>ลงวันที่ 22 </a:t>
            </a:r>
            <a:r>
              <a:rPr lang="th-TH" sz="3600" b="1" i="1" dirty="0">
                <a:solidFill>
                  <a:srgbClr val="0000FF"/>
                </a:solidFill>
                <a:latin typeface="BrowalliaUPC" pitchFamily="34" charset="-34"/>
                <a:cs typeface="BrowalliaUPC" pitchFamily="34" charset="-34"/>
              </a:rPr>
              <a:t>สิงหาคม </a:t>
            </a:r>
            <a:r>
              <a:rPr lang="th-TH" sz="3600" b="1" i="1" dirty="0" smtClean="0">
                <a:solidFill>
                  <a:srgbClr val="0000FF"/>
                </a:solidFill>
                <a:latin typeface="BrowalliaUPC" pitchFamily="34" charset="-34"/>
                <a:cs typeface="BrowalliaUPC" pitchFamily="34" charset="-34"/>
              </a:rPr>
              <a:t>2555</a:t>
            </a:r>
          </a:p>
          <a:p>
            <a:pPr algn="thaiDist">
              <a:buFont typeface="Wingdings" pitchFamily="2" charset="2"/>
              <a:buChar char="Ø"/>
              <a:defRPr/>
            </a:pPr>
            <a:r>
              <a:rPr lang="th-TH" sz="3600" b="1" i="1" dirty="0" smtClean="0">
                <a:solidFill>
                  <a:srgbClr val="006600"/>
                </a:solidFill>
                <a:latin typeface="BrowalliaUPC" pitchFamily="34" charset="-34"/>
                <a:cs typeface="BrowalliaUPC" pitchFamily="34" charset="-34"/>
              </a:rPr>
              <a:t> โดย</a:t>
            </a:r>
            <a:r>
              <a:rPr lang="th-TH" sz="3600" b="1" i="1" dirty="0">
                <a:solidFill>
                  <a:srgbClr val="006600"/>
                </a:solidFill>
                <a:latin typeface="BrowalliaUPC" pitchFamily="34" charset="-34"/>
                <a:cs typeface="BrowalliaUPC" pitchFamily="34" charset="-34"/>
              </a:rPr>
              <a:t>สามารถบันทึกในระบบ </a:t>
            </a:r>
            <a:r>
              <a:rPr lang="en-US" sz="4000" b="1" i="1" dirty="0" smtClean="0">
                <a:solidFill>
                  <a:srgbClr val="006600"/>
                </a:solidFill>
                <a:latin typeface="BrowalliaUPC" pitchFamily="34" charset="-34"/>
                <a:cs typeface="BrowalliaUPC" pitchFamily="34" charset="-34"/>
              </a:rPr>
              <a:t>e-GP</a:t>
            </a:r>
            <a:r>
              <a:rPr lang="th-TH" sz="4000" b="1" i="1" dirty="0" smtClean="0">
                <a:solidFill>
                  <a:srgbClr val="006600"/>
                </a:solidFill>
                <a:latin typeface="BrowalliaUPC" pitchFamily="34" charset="-34"/>
                <a:cs typeface="BrowalliaUPC" pitchFamily="34" charset="-34"/>
              </a:rPr>
              <a:t> </a:t>
            </a:r>
            <a:r>
              <a:rPr lang="th-TH" sz="3600" b="1" i="1" dirty="0" smtClean="0">
                <a:solidFill>
                  <a:srgbClr val="006600"/>
                </a:solidFill>
                <a:latin typeface="BrowalliaUPC" pitchFamily="34" charset="-34"/>
                <a:cs typeface="BrowalliaUPC" pitchFamily="34" charset="-34"/>
              </a:rPr>
              <a:t>ได้</a:t>
            </a:r>
            <a:r>
              <a:rPr lang="th-TH" sz="3600" b="1" i="1" dirty="0">
                <a:solidFill>
                  <a:srgbClr val="006600"/>
                </a:solidFill>
                <a:latin typeface="BrowalliaUPC" pitchFamily="34" charset="-34"/>
                <a:cs typeface="BrowalliaUPC" pitchFamily="34" charset="-34"/>
              </a:rPr>
              <a:t>ตั้งแต่</a:t>
            </a:r>
            <a:r>
              <a:rPr lang="th-TH" sz="3600" b="1" i="1" dirty="0" smtClean="0">
                <a:solidFill>
                  <a:srgbClr val="006600"/>
                </a:solidFill>
                <a:latin typeface="BrowalliaUPC" pitchFamily="34" charset="-34"/>
                <a:cs typeface="BrowalliaUPC" pitchFamily="34" charset="-34"/>
              </a:rPr>
              <a:t>วันที่</a:t>
            </a:r>
          </a:p>
          <a:p>
            <a:pPr algn="thaiDist">
              <a:defRPr/>
            </a:pPr>
            <a:r>
              <a:rPr lang="th-TH" sz="3600" b="1" i="1" dirty="0" smtClean="0">
                <a:solidFill>
                  <a:srgbClr val="006600"/>
                </a:solidFill>
                <a:latin typeface="BrowalliaUPC" pitchFamily="34" charset="-34"/>
                <a:cs typeface="BrowalliaUPC" pitchFamily="34" charset="-34"/>
              </a:rPr>
              <a:t>22 ส.ค. 2555 เป็น</a:t>
            </a:r>
            <a:r>
              <a:rPr lang="th-TH" sz="3600" b="1" i="1" dirty="0">
                <a:solidFill>
                  <a:srgbClr val="006600"/>
                </a:solidFill>
                <a:latin typeface="BrowalliaUPC" pitchFamily="34" charset="-34"/>
                <a:cs typeface="BrowalliaUPC" pitchFamily="34" charset="-34"/>
              </a:rPr>
              <a:t>ต้น</a:t>
            </a:r>
            <a:r>
              <a:rPr lang="th-TH" sz="3600" b="1" i="1" dirty="0" smtClean="0">
                <a:solidFill>
                  <a:srgbClr val="006600"/>
                </a:solidFill>
                <a:latin typeface="BrowalliaUPC" pitchFamily="34" charset="-34"/>
                <a:cs typeface="BrowalliaUPC" pitchFamily="34" charset="-34"/>
              </a:rPr>
              <a:t>มา    </a:t>
            </a:r>
            <a:endParaRPr lang="en-US" b="1" i="1" dirty="0">
              <a:solidFill>
                <a:srgbClr val="006600"/>
              </a:solidFill>
              <a:latin typeface="BrowalliaUPC" pitchFamily="34" charset="-34"/>
              <a:cs typeface="BrowalliaUPC" pitchFamily="34" charset="-34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42910" y="1357298"/>
            <a:ext cx="2786068" cy="928687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b="1" dirty="0">
              <a:solidFill>
                <a:schemeClr val="tx1"/>
              </a:solidFill>
              <a:latin typeface="BrowalliaUPC" pitchFamily="34" charset="-34"/>
              <a:cs typeface="BrowalliaUPC" pitchFamily="34" charset="-34"/>
            </a:endParaRPr>
          </a:p>
          <a:p>
            <a:pPr algn="ctr">
              <a:defRPr/>
            </a:pPr>
            <a:r>
              <a:rPr lang="th-TH" sz="3600" b="1" dirty="0">
                <a:solidFill>
                  <a:schemeClr val="tx1"/>
                </a:solidFill>
                <a:latin typeface="BrowalliaUPC" pitchFamily="34" charset="-34"/>
                <a:cs typeface="BrowalliaUPC" pitchFamily="34" charset="-34"/>
              </a:rPr>
              <a:t>งานก่อสร้าง</a:t>
            </a:r>
          </a:p>
          <a:p>
            <a:pPr algn="ctr">
              <a:defRPr/>
            </a:pPr>
            <a:endParaRPr lang="en-US" dirty="0">
              <a:solidFill>
                <a:schemeClr val="tx1"/>
              </a:solidFill>
              <a:latin typeface="BrowalliaUPC" pitchFamily="34" charset="-34"/>
              <a:cs typeface="BrowalliaUPC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หยดน้ำ 13"/>
          <p:cNvSpPr/>
          <p:nvPr/>
        </p:nvSpPr>
        <p:spPr>
          <a:xfrm>
            <a:off x="0" y="76200"/>
            <a:ext cx="9144000" cy="5873750"/>
          </a:xfrm>
          <a:prstGeom prst="teardrop">
            <a:avLst>
              <a:gd name="adj" fmla="val 100282"/>
            </a:avLst>
          </a:prstGeom>
          <a:ln w="38100">
            <a:solidFill>
              <a:srgbClr val="008000"/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th-TH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6387" name="TextBox 7"/>
          <p:cNvSpPr txBox="1">
            <a:spLocks noChangeArrowheads="1"/>
          </p:cNvSpPr>
          <p:nvPr/>
        </p:nvSpPr>
        <p:spPr bwMode="auto">
          <a:xfrm>
            <a:off x="1143000" y="1573213"/>
            <a:ext cx="7239000" cy="270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19100" indent="-382588" algn="thaiDist">
              <a:spcBef>
                <a:spcPct val="20000"/>
              </a:spcBef>
            </a:pPr>
            <a:r>
              <a:rPr lang="th-TH" sz="3400" dirty="0">
                <a:solidFill>
                  <a:srgbClr val="0000CC"/>
                </a:solidFill>
                <a:latin typeface="Angsana New" pitchFamily="18" charset="-34"/>
                <a:cs typeface="Angsana New" pitchFamily="18" charset="-34"/>
              </a:rPr>
              <a:t>      </a:t>
            </a:r>
            <a:r>
              <a:rPr lang="th-TH" sz="3400" b="1" dirty="0">
                <a:solidFill>
                  <a:srgbClr val="0000CC"/>
                </a:solidFill>
                <a:latin typeface="Angsana New" pitchFamily="18" charset="-34"/>
                <a:cs typeface="Angsana New" pitchFamily="18" charset="-34"/>
              </a:rPr>
              <a:t>การจ้าง  </a:t>
            </a:r>
            <a:r>
              <a:rPr lang="en-US" sz="3400" b="1" dirty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: </a:t>
            </a:r>
            <a:r>
              <a:rPr lang="th-TH" sz="3400" b="1" dirty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 การจ้างทำของ </a:t>
            </a:r>
            <a:r>
              <a:rPr lang="th-TH" sz="3400" b="1" dirty="0">
                <a:solidFill>
                  <a:srgbClr val="336600"/>
                </a:solidFill>
                <a:latin typeface="Angsana New" pitchFamily="18" charset="-34"/>
                <a:cs typeface="Angsana New" pitchFamily="18" charset="-34"/>
              </a:rPr>
              <a:t>การรับขนตาม </a:t>
            </a:r>
            <a:r>
              <a:rPr lang="th-TH" sz="3400" b="1" dirty="0" err="1">
                <a:solidFill>
                  <a:srgbClr val="336600"/>
                </a:solidFill>
                <a:latin typeface="Angsana New" pitchFamily="18" charset="-34"/>
                <a:cs typeface="Angsana New" pitchFamily="18" charset="-34"/>
              </a:rPr>
              <a:t>ปพพ.</a:t>
            </a:r>
            <a:r>
              <a:rPr lang="th-TH" sz="3400" b="1" dirty="0">
                <a:solidFill>
                  <a:srgbClr val="336600"/>
                </a:solidFill>
                <a:latin typeface="Angsana New" pitchFamily="18" charset="-34"/>
                <a:cs typeface="Angsana New" pitchFamily="18" charset="-34"/>
              </a:rPr>
              <a:t>  </a:t>
            </a:r>
            <a:r>
              <a:rPr lang="th-TH" sz="3400" b="1" dirty="0">
                <a:solidFill>
                  <a:srgbClr val="0000CC"/>
                </a:solidFill>
                <a:latin typeface="Angsana New" pitchFamily="18" charset="-34"/>
                <a:cs typeface="Angsana New" pitchFamily="18" charset="-34"/>
              </a:rPr>
              <a:t>และ</a:t>
            </a:r>
            <a:br>
              <a:rPr lang="th-TH" sz="3400" b="1" dirty="0">
                <a:solidFill>
                  <a:srgbClr val="0000CC"/>
                </a:solidFill>
                <a:latin typeface="Angsana New" pitchFamily="18" charset="-34"/>
                <a:cs typeface="Angsana New" pitchFamily="18" charset="-34"/>
              </a:rPr>
            </a:br>
            <a:r>
              <a:rPr lang="th-TH" sz="3400" b="1" dirty="0">
                <a:solidFill>
                  <a:schemeClr val="bg2">
                    <a:lumMod val="50000"/>
                  </a:schemeClr>
                </a:solidFill>
                <a:latin typeface="Angsana New" pitchFamily="18" charset="-34"/>
                <a:cs typeface="Angsana New" pitchFamily="18" charset="-34"/>
              </a:rPr>
              <a:t>การจ้างเหมาบริการ </a:t>
            </a:r>
            <a:r>
              <a:rPr lang="th-TH" sz="3400" b="1" dirty="0">
                <a:solidFill>
                  <a:srgbClr val="0000CC"/>
                </a:solidFill>
                <a:latin typeface="Angsana New" pitchFamily="18" charset="-34"/>
                <a:cs typeface="Angsana New" pitchFamily="18" charset="-34"/>
              </a:rPr>
              <a:t>แต่ไม่รวมถึงการจ้างลูกจ้างของ</a:t>
            </a:r>
            <a:br>
              <a:rPr lang="th-TH" sz="3400" b="1" dirty="0">
                <a:solidFill>
                  <a:srgbClr val="0000CC"/>
                </a:solidFill>
                <a:latin typeface="Angsana New" pitchFamily="18" charset="-34"/>
                <a:cs typeface="Angsana New" pitchFamily="18" charset="-34"/>
              </a:rPr>
            </a:br>
            <a:r>
              <a:rPr lang="th-TH" sz="3400" b="1" dirty="0">
                <a:solidFill>
                  <a:srgbClr val="0000CC"/>
                </a:solidFill>
                <a:latin typeface="Angsana New" pitchFamily="18" charset="-34"/>
                <a:cs typeface="Angsana New" pitchFamily="18" charset="-34"/>
              </a:rPr>
              <a:t>ส่วนราชการการรับขนในการเดินทางไปราชการ การจ้าง</a:t>
            </a:r>
            <a:br>
              <a:rPr lang="th-TH" sz="3400" b="1" dirty="0">
                <a:solidFill>
                  <a:srgbClr val="0000CC"/>
                </a:solidFill>
                <a:latin typeface="Angsana New" pitchFamily="18" charset="-34"/>
                <a:cs typeface="Angsana New" pitchFamily="18" charset="-34"/>
              </a:rPr>
            </a:br>
            <a:r>
              <a:rPr lang="th-TH" sz="3400" b="1" dirty="0">
                <a:solidFill>
                  <a:srgbClr val="0000CC"/>
                </a:solidFill>
                <a:latin typeface="Angsana New" pitchFamily="18" charset="-34"/>
                <a:cs typeface="Angsana New" pitchFamily="18" charset="-34"/>
              </a:rPr>
              <a:t>ที่ปรึกษา การจ้างออกแบบและควบคุมงาน และการจ้างแรงงาน</a:t>
            </a:r>
          </a:p>
        </p:txBody>
      </p:sp>
      <p:sp>
        <p:nvSpPr>
          <p:cNvPr id="12" name="ลูกศรขวาท้ายขีด 11"/>
          <p:cNvSpPr/>
          <p:nvPr/>
        </p:nvSpPr>
        <p:spPr>
          <a:xfrm>
            <a:off x="1214414" y="1643050"/>
            <a:ext cx="428625" cy="357188"/>
          </a:xfrm>
          <a:prstGeom prst="stripedRightArrow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th-TH">
              <a:solidFill>
                <a:srgbClr val="FFFFFF"/>
              </a:solidFill>
              <a:latin typeface="Cordia New" pitchFamily="34" charset="-34"/>
            </a:endParaRPr>
          </a:p>
        </p:txBody>
      </p:sp>
      <p:sp>
        <p:nvSpPr>
          <p:cNvPr id="15" name="สี่เหลี่ยมมุมมน 14"/>
          <p:cNvSpPr/>
          <p:nvPr/>
        </p:nvSpPr>
        <p:spPr>
          <a:xfrm>
            <a:off x="3810000" y="357166"/>
            <a:ext cx="4262462" cy="785818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rowallia New" pitchFamily="34" charset="-34"/>
              </a:rPr>
              <a:t>ความหมาย</a:t>
            </a:r>
            <a:r>
              <a:rPr lang="en-US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rowallia New" pitchFamily="34" charset="-34"/>
              </a:rPr>
              <a:t>: </a:t>
            </a:r>
            <a:r>
              <a:rPr lang="th-TH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rowallia New" pitchFamily="34" charset="-34"/>
              </a:rPr>
              <a:t>การจ้าง</a:t>
            </a:r>
          </a:p>
        </p:txBody>
      </p:sp>
      <p:sp>
        <p:nvSpPr>
          <p:cNvPr id="16392" name="ตัวยึดหมายเลขภาพนิ่ง 1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6352446-858E-42AE-8ED0-CCB55D6E7B27}" type="slidenum">
              <a:rPr lang="en-US"/>
              <a:pPr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54113"/>
          </a:xfrm>
          <a:solidFill>
            <a:srgbClr val="0070C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anchor="ctr" anchorCtr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h-TH" sz="4800" b="1" dirty="0" smtClean="0">
                <a:solidFill>
                  <a:schemeClr val="bg1"/>
                </a:solidFill>
                <a:latin typeface="BrowalliaUPC" pitchFamily="34" charset="-34"/>
                <a:cs typeface="BrowalliaUPC" pitchFamily="34" charset="-34"/>
              </a:rPr>
              <a:t>การเปิดเผยราคากลางในระบบ </a:t>
            </a:r>
            <a:r>
              <a:rPr lang="en-US" sz="4800" b="1" dirty="0" smtClean="0">
                <a:solidFill>
                  <a:schemeClr val="bg1"/>
                </a:solidFill>
                <a:latin typeface="BrowalliaUPC" pitchFamily="34" charset="-34"/>
                <a:cs typeface="BrowalliaUPC" pitchFamily="34" charset="-34"/>
              </a:rPr>
              <a:t>e-GP</a:t>
            </a:r>
            <a:endParaRPr lang="en-US" sz="4800" dirty="0" smtClean="0">
              <a:solidFill>
                <a:schemeClr val="bg1"/>
              </a:solidFill>
              <a:latin typeface="BrowalliaUPC" pitchFamily="34" charset="-34"/>
              <a:cs typeface="BrowalliaUPC" pitchFamily="34" charset="-34"/>
            </a:endParaRPr>
          </a:p>
        </p:txBody>
      </p:sp>
      <p:sp>
        <p:nvSpPr>
          <p:cNvPr id="22532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1BA84223-A5F2-42BD-9B6F-19E41CAD377E}" type="slidenum">
              <a:rPr lang="en-US">
                <a:solidFill>
                  <a:schemeClr val="tx1"/>
                </a:solidFill>
                <a:latin typeface="BrowalliaUPC" pitchFamily="34" charset="-34"/>
                <a:cs typeface="BrowalliaUPC" pitchFamily="34" charset="-34"/>
              </a:rPr>
              <a:pPr>
                <a:defRPr/>
              </a:pPr>
              <a:t>70</a:t>
            </a:fld>
            <a:endParaRPr lang="en-US" dirty="0">
              <a:solidFill>
                <a:schemeClr val="tx1"/>
              </a:solidFill>
              <a:latin typeface="BrowalliaUPC" pitchFamily="34" charset="-34"/>
              <a:cs typeface="BrowalliaUPC" pitchFamily="34" charset="-34"/>
            </a:endParaRPr>
          </a:p>
        </p:txBody>
      </p:sp>
      <p:sp>
        <p:nvSpPr>
          <p:cNvPr id="13316" name="Rectangle 3"/>
          <p:cNvSpPr>
            <a:spLocks noChangeArrowheads="1"/>
          </p:cNvSpPr>
          <p:nvPr/>
        </p:nvSpPr>
        <p:spPr bwMode="auto">
          <a:xfrm>
            <a:off x="428596" y="1143000"/>
            <a:ext cx="8501122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th-TH" sz="2800" b="1" dirty="0">
                <a:latin typeface="BrowalliaUPC" pitchFamily="34" charset="-34"/>
                <a:cs typeface="BrowalliaUPC" pitchFamily="34" charset="-34"/>
              </a:rPr>
              <a:t>	</a:t>
            </a:r>
          </a:p>
          <a:p>
            <a:pPr algn="l">
              <a:defRPr/>
            </a:pPr>
            <a:endParaRPr lang="th-TH" sz="2800" b="1" dirty="0">
              <a:latin typeface="BrowalliaUPC" pitchFamily="34" charset="-34"/>
              <a:cs typeface="BrowalliaUPC" pitchFamily="34" charset="-34"/>
            </a:endParaRPr>
          </a:p>
          <a:p>
            <a:pPr algn="l">
              <a:defRPr/>
            </a:pPr>
            <a:r>
              <a:rPr lang="th-TH" sz="2800" b="1" dirty="0">
                <a:solidFill>
                  <a:srgbClr val="0000FF"/>
                </a:solidFill>
                <a:latin typeface="BrowalliaUPC" pitchFamily="34" charset="-34"/>
                <a:cs typeface="BrowalliaUPC" pitchFamily="34" charset="-34"/>
              </a:rPr>
              <a:t> </a:t>
            </a:r>
            <a:r>
              <a:rPr lang="th-TH" sz="2800" b="1" spc="-100" dirty="0">
                <a:solidFill>
                  <a:srgbClr val="FF0000"/>
                </a:solidFill>
                <a:latin typeface="BrowalliaUPC" pitchFamily="34" charset="-34"/>
                <a:cs typeface="BrowalliaUPC" pitchFamily="34" charset="-34"/>
              </a:rPr>
              <a:t>ตามหนังสือกรมบัญชีกลาง ด่วนที่สุด ที่ </a:t>
            </a:r>
            <a:r>
              <a:rPr lang="th-TH" sz="2800" b="1" spc="-100" dirty="0" err="1">
                <a:solidFill>
                  <a:srgbClr val="FF0000"/>
                </a:solidFill>
                <a:latin typeface="BrowalliaUPC" pitchFamily="34" charset="-34"/>
                <a:cs typeface="BrowalliaUPC" pitchFamily="34" charset="-34"/>
              </a:rPr>
              <a:t>กค</a:t>
            </a:r>
            <a:r>
              <a:rPr lang="th-TH" sz="2800" b="1" spc="-100" dirty="0">
                <a:solidFill>
                  <a:srgbClr val="FF0000"/>
                </a:solidFill>
                <a:latin typeface="BrowalliaUPC" pitchFamily="34" charset="-34"/>
                <a:cs typeface="BrowalliaUPC" pitchFamily="34" charset="-34"/>
              </a:rPr>
              <a:t> 0421.4/ว 179 </a:t>
            </a:r>
            <a:r>
              <a:rPr lang="th-TH" sz="2800" b="1" spc="-100" dirty="0" err="1">
                <a:solidFill>
                  <a:srgbClr val="FF0000"/>
                </a:solidFill>
                <a:latin typeface="BrowalliaUPC" pitchFamily="34" charset="-34"/>
                <a:cs typeface="BrowalliaUPC" pitchFamily="34" charset="-34"/>
              </a:rPr>
              <a:t>ลว.</a:t>
            </a:r>
            <a:r>
              <a:rPr lang="th-TH" sz="2800" b="1" spc="-100" dirty="0">
                <a:solidFill>
                  <a:srgbClr val="FF0000"/>
                </a:solidFill>
                <a:latin typeface="BrowalliaUPC" pitchFamily="34" charset="-34"/>
                <a:cs typeface="BrowalliaUPC" pitchFamily="34" charset="-34"/>
              </a:rPr>
              <a:t> 14 พ.ค. </a:t>
            </a:r>
            <a:r>
              <a:rPr lang="th-TH" sz="2800" b="1" spc="-100" dirty="0" smtClean="0">
                <a:solidFill>
                  <a:srgbClr val="FF0000"/>
                </a:solidFill>
                <a:latin typeface="BrowalliaUPC" pitchFamily="34" charset="-34"/>
                <a:cs typeface="BrowalliaUPC" pitchFamily="34" charset="-34"/>
              </a:rPr>
              <a:t>56</a:t>
            </a:r>
            <a:r>
              <a:rPr lang="th-TH" sz="2800" b="1" spc="-100" dirty="0" smtClean="0">
                <a:solidFill>
                  <a:srgbClr val="0000FF"/>
                </a:solidFill>
                <a:latin typeface="BrowalliaUPC" pitchFamily="34" charset="-34"/>
                <a:cs typeface="BrowalliaUPC" pitchFamily="34" charset="-34"/>
              </a:rPr>
              <a:t>  </a:t>
            </a:r>
            <a:endParaRPr lang="th-TH" sz="2800" b="1" spc="-100" dirty="0">
              <a:solidFill>
                <a:srgbClr val="0000FF"/>
              </a:solidFill>
              <a:latin typeface="BrowalliaUPC" pitchFamily="34" charset="-34"/>
              <a:cs typeface="BrowalliaUPC" pitchFamily="34" charset="-34"/>
            </a:endParaRPr>
          </a:p>
          <a:p>
            <a:pPr algn="l">
              <a:defRPr/>
            </a:pPr>
            <a:r>
              <a:rPr lang="th-TH" sz="2800" b="1" dirty="0">
                <a:solidFill>
                  <a:srgbClr val="0000FF"/>
                </a:solidFill>
                <a:latin typeface="BrowalliaUPC" pitchFamily="34" charset="-34"/>
                <a:cs typeface="BrowalliaUPC" pitchFamily="34" charset="-34"/>
              </a:rPr>
              <a:t>  กรมบัญชีกลางได้พัฒนาระบบ </a:t>
            </a:r>
            <a:r>
              <a:rPr lang="en-US" sz="2800" b="1" dirty="0">
                <a:solidFill>
                  <a:srgbClr val="0000FF"/>
                </a:solidFill>
                <a:latin typeface="BrowalliaUPC" pitchFamily="34" charset="-34"/>
                <a:cs typeface="BrowalliaUPC" pitchFamily="34" charset="-34"/>
              </a:rPr>
              <a:t>e-GP </a:t>
            </a:r>
            <a:r>
              <a:rPr lang="th-TH" sz="2800" b="1" dirty="0">
                <a:solidFill>
                  <a:srgbClr val="0000FF"/>
                </a:solidFill>
                <a:latin typeface="BrowalliaUPC" pitchFamily="34" charset="-34"/>
                <a:cs typeface="BrowalliaUPC" pitchFamily="34" charset="-34"/>
              </a:rPr>
              <a:t>เพื่อรองรับโดยมีเงื่อนไข ดังนี้ </a:t>
            </a:r>
          </a:p>
          <a:p>
            <a:pPr algn="l">
              <a:defRPr/>
            </a:pPr>
            <a:r>
              <a:rPr lang="th-TH" sz="2800" b="1" i="1" dirty="0">
                <a:solidFill>
                  <a:srgbClr val="C00000"/>
                </a:solidFill>
                <a:latin typeface="BrowalliaUPC" pitchFamily="34" charset="-34"/>
                <a:cs typeface="BrowalliaUPC" pitchFamily="34" charset="-34"/>
              </a:rPr>
              <a:t>       </a:t>
            </a:r>
            <a:r>
              <a:rPr lang="th-TH" sz="2800" b="1" i="1" dirty="0">
                <a:solidFill>
                  <a:srgbClr val="002060"/>
                </a:solidFill>
                <a:latin typeface="BrowalliaUPC" pitchFamily="34" charset="-34"/>
                <a:cs typeface="BrowalliaUPC" pitchFamily="34" charset="-34"/>
              </a:rPr>
              <a:t>1. เมื่อหน่วยงานภาครัฐเพิ่มโครงการจัดซื้อจัดจ้างในระบบ </a:t>
            </a:r>
            <a:r>
              <a:rPr lang="en-US" sz="2800" b="1" i="1" dirty="0">
                <a:solidFill>
                  <a:srgbClr val="002060"/>
                </a:solidFill>
                <a:latin typeface="BrowalliaUPC" pitchFamily="34" charset="-34"/>
                <a:cs typeface="BrowalliaUPC" pitchFamily="34" charset="-34"/>
              </a:rPr>
              <a:t>e-GP</a:t>
            </a:r>
            <a:r>
              <a:rPr lang="th-TH" sz="2800" b="1" i="1" dirty="0">
                <a:solidFill>
                  <a:srgbClr val="002060"/>
                </a:solidFill>
                <a:latin typeface="BrowalliaUPC" pitchFamily="34" charset="-34"/>
                <a:cs typeface="BrowalliaUPC" pitchFamily="34" charset="-34"/>
              </a:rPr>
              <a:t> </a:t>
            </a:r>
            <a:r>
              <a:rPr lang="th-TH" sz="2800" b="1" i="1" dirty="0" smtClean="0">
                <a:solidFill>
                  <a:srgbClr val="002060"/>
                </a:solidFill>
                <a:latin typeface="BrowalliaUPC" pitchFamily="34" charset="-34"/>
                <a:cs typeface="BrowalliaUPC" pitchFamily="34" charset="-34"/>
              </a:rPr>
              <a:t>ระบบจะ</a:t>
            </a:r>
            <a:r>
              <a:rPr lang="th-TH" sz="2800" b="1" i="1" dirty="0">
                <a:solidFill>
                  <a:srgbClr val="002060"/>
                </a:solidFill>
                <a:latin typeface="BrowalliaUPC" pitchFamily="34" charset="-34"/>
                <a:cs typeface="BrowalliaUPC" pitchFamily="34" charset="-34"/>
              </a:rPr>
              <a:t>กำหนดให้บันทึกข้อมูลราคากลาง และแนบไฟล์รายละเอียดการคำนวณราคา</a:t>
            </a:r>
            <a:r>
              <a:rPr lang="th-TH" sz="2800" b="1" i="1" dirty="0" smtClean="0">
                <a:solidFill>
                  <a:srgbClr val="002060"/>
                </a:solidFill>
                <a:latin typeface="BrowalliaUPC" pitchFamily="34" charset="-34"/>
                <a:cs typeface="BrowalliaUPC" pitchFamily="34" charset="-34"/>
              </a:rPr>
              <a:t>กลางไว้</a:t>
            </a:r>
            <a:r>
              <a:rPr lang="th-TH" sz="2800" b="1" i="1" dirty="0">
                <a:solidFill>
                  <a:srgbClr val="002060"/>
                </a:solidFill>
                <a:latin typeface="BrowalliaUPC" pitchFamily="34" charset="-34"/>
                <a:cs typeface="BrowalliaUPC" pitchFamily="34" charset="-34"/>
              </a:rPr>
              <a:t>ในระบบ </a:t>
            </a:r>
          </a:p>
          <a:p>
            <a:pPr algn="l">
              <a:defRPr/>
            </a:pPr>
            <a:r>
              <a:rPr lang="th-TH" sz="2800" b="1" spc="-100" dirty="0">
                <a:solidFill>
                  <a:srgbClr val="0000FF"/>
                </a:solidFill>
                <a:latin typeface="BrowalliaUPC" pitchFamily="34" charset="-34"/>
                <a:cs typeface="BrowalliaUPC" pitchFamily="34" charset="-34"/>
              </a:rPr>
              <a:t>            ในช่วงวันที่ 15  พ.ค. </a:t>
            </a:r>
            <a:r>
              <a:rPr lang="th-TH" sz="2800" b="1" spc="-100" dirty="0" smtClean="0">
                <a:solidFill>
                  <a:srgbClr val="0000FF"/>
                </a:solidFill>
                <a:latin typeface="BrowalliaUPC" pitchFamily="34" charset="-34"/>
                <a:cs typeface="BrowalliaUPC" pitchFamily="34" charset="-34"/>
              </a:rPr>
              <a:t>56 - 11 </a:t>
            </a:r>
            <a:r>
              <a:rPr lang="th-TH" sz="2800" b="1" spc="-100" dirty="0">
                <a:solidFill>
                  <a:srgbClr val="0000FF"/>
                </a:solidFill>
                <a:latin typeface="BrowalliaUPC" pitchFamily="34" charset="-34"/>
                <a:cs typeface="BrowalliaUPC" pitchFamily="34" charset="-34"/>
              </a:rPr>
              <a:t>ส.ค. </a:t>
            </a:r>
            <a:r>
              <a:rPr lang="th-TH" sz="2800" b="1" spc="-100" dirty="0" smtClean="0">
                <a:solidFill>
                  <a:srgbClr val="0000FF"/>
                </a:solidFill>
                <a:latin typeface="BrowalliaUPC" pitchFamily="34" charset="-34"/>
                <a:cs typeface="BrowalliaUPC" pitchFamily="34" charset="-34"/>
              </a:rPr>
              <a:t>56 </a:t>
            </a:r>
            <a:r>
              <a:rPr lang="th-TH" sz="2800" b="1" spc="-100" dirty="0">
                <a:solidFill>
                  <a:srgbClr val="0000FF"/>
                </a:solidFill>
                <a:latin typeface="BrowalliaUPC" pitchFamily="34" charset="-34"/>
                <a:cs typeface="BrowalliaUPC" pitchFamily="34" charset="-34"/>
              </a:rPr>
              <a:t>หน่วยงานสามารถเลือกได้</a:t>
            </a:r>
            <a:r>
              <a:rPr lang="th-TH" sz="2800" b="1" spc="-100" dirty="0" smtClean="0">
                <a:solidFill>
                  <a:srgbClr val="0000FF"/>
                </a:solidFill>
                <a:latin typeface="BrowalliaUPC" pitchFamily="34" charset="-34"/>
                <a:cs typeface="BrowalliaUPC" pitchFamily="34" charset="-34"/>
              </a:rPr>
              <a:t>ว่า  จ</a:t>
            </a:r>
            <a:r>
              <a:rPr lang="th-TH" sz="2800" b="1" dirty="0" smtClean="0">
                <a:solidFill>
                  <a:srgbClr val="0000FF"/>
                </a:solidFill>
                <a:latin typeface="BrowalliaUPC" pitchFamily="34" charset="-34"/>
                <a:cs typeface="BrowalliaUPC" pitchFamily="34" charset="-34"/>
              </a:rPr>
              <a:t>ะ</a:t>
            </a:r>
            <a:r>
              <a:rPr lang="th-TH" sz="2800" b="1" dirty="0">
                <a:solidFill>
                  <a:srgbClr val="0000FF"/>
                </a:solidFill>
                <a:latin typeface="BrowalliaUPC" pitchFamily="34" charset="-34"/>
                <a:cs typeface="BrowalliaUPC" pitchFamily="34" charset="-34"/>
              </a:rPr>
              <a:t>บันทึกข้อมูลราคากลางหรือไม่ก็ได้ </a:t>
            </a:r>
          </a:p>
          <a:p>
            <a:pPr algn="l">
              <a:defRPr/>
            </a:pPr>
            <a:r>
              <a:rPr lang="th-TH" sz="2800" b="1" dirty="0" smtClean="0">
                <a:solidFill>
                  <a:srgbClr val="006600"/>
                </a:solidFill>
                <a:latin typeface="BrowalliaUPC" pitchFamily="34" charset="-34"/>
                <a:cs typeface="BrowalliaUPC" pitchFamily="34" charset="-34"/>
              </a:rPr>
              <a:t>	</a:t>
            </a:r>
            <a:r>
              <a:rPr lang="th-TH" sz="2800" b="1" spc="-100" dirty="0" smtClean="0">
                <a:solidFill>
                  <a:srgbClr val="006600"/>
                </a:solidFill>
                <a:latin typeface="BrowalliaUPC" pitchFamily="34" charset="-34"/>
                <a:cs typeface="BrowalliaUPC" pitchFamily="34" charset="-34"/>
              </a:rPr>
              <a:t>สำหรับ</a:t>
            </a:r>
            <a:r>
              <a:rPr lang="th-TH" sz="2800" b="1" spc="-100" dirty="0">
                <a:solidFill>
                  <a:srgbClr val="006600"/>
                </a:solidFill>
                <a:latin typeface="BrowalliaUPC" pitchFamily="34" charset="-34"/>
                <a:cs typeface="BrowalliaUPC" pitchFamily="34" charset="-34"/>
              </a:rPr>
              <a:t>ตั้งแต่วันที่ 12 ส.ค. </a:t>
            </a:r>
            <a:r>
              <a:rPr lang="th-TH" sz="2800" b="1" spc="-100" dirty="0" smtClean="0">
                <a:solidFill>
                  <a:srgbClr val="006600"/>
                </a:solidFill>
                <a:latin typeface="BrowalliaUPC" pitchFamily="34" charset="-34"/>
                <a:cs typeface="BrowalliaUPC" pitchFamily="34" charset="-34"/>
              </a:rPr>
              <a:t>56 </a:t>
            </a:r>
            <a:r>
              <a:rPr lang="th-TH" sz="2800" b="1" spc="-100" dirty="0">
                <a:solidFill>
                  <a:srgbClr val="006600"/>
                </a:solidFill>
                <a:latin typeface="BrowalliaUPC" pitchFamily="34" charset="-34"/>
                <a:cs typeface="BrowalliaUPC" pitchFamily="34" charset="-34"/>
              </a:rPr>
              <a:t>เป็นต้นไป ระบบกำหนดให้ต้องบันทึกราคา</a:t>
            </a:r>
            <a:r>
              <a:rPr lang="th-TH" sz="2800" b="1" dirty="0" smtClean="0">
                <a:solidFill>
                  <a:srgbClr val="006600"/>
                </a:solidFill>
                <a:latin typeface="BrowalliaUPC" pitchFamily="34" charset="-34"/>
                <a:cs typeface="BrowalliaUPC" pitchFamily="34" charset="-34"/>
              </a:rPr>
              <a:t>กลางและ</a:t>
            </a:r>
            <a:r>
              <a:rPr lang="th-TH" sz="2800" b="1" dirty="0">
                <a:solidFill>
                  <a:srgbClr val="006600"/>
                </a:solidFill>
                <a:latin typeface="BrowalliaUPC" pitchFamily="34" charset="-34"/>
                <a:cs typeface="BrowalliaUPC" pitchFamily="34" charset="-34"/>
              </a:rPr>
              <a:t>แนบไฟล์รายละเอียดการคำนวณราคากลาง </a:t>
            </a:r>
            <a:r>
              <a:rPr lang="th-TH" sz="2800" b="1" u="sng" dirty="0">
                <a:solidFill>
                  <a:srgbClr val="006600"/>
                </a:solidFill>
                <a:latin typeface="BrowalliaUPC" pitchFamily="34" charset="-34"/>
                <a:cs typeface="BrowalliaUPC" pitchFamily="34" charset="-34"/>
              </a:rPr>
              <a:t>ไม่สามารถ</a:t>
            </a:r>
            <a:r>
              <a:rPr lang="th-TH" sz="2800" b="1" u="sng" dirty="0" smtClean="0">
                <a:solidFill>
                  <a:srgbClr val="006600"/>
                </a:solidFill>
                <a:latin typeface="BrowalliaUPC" pitchFamily="34" charset="-34"/>
                <a:cs typeface="BrowalliaUPC" pitchFamily="34" charset="-34"/>
              </a:rPr>
              <a:t>เลือก             ไม่</a:t>
            </a:r>
            <a:r>
              <a:rPr lang="th-TH" sz="2800" b="1" u="sng" dirty="0">
                <a:solidFill>
                  <a:srgbClr val="006600"/>
                </a:solidFill>
                <a:latin typeface="BrowalliaUPC" pitchFamily="34" charset="-34"/>
                <a:cs typeface="BrowalliaUPC" pitchFamily="34" charset="-34"/>
              </a:rPr>
              <a:t>บันทึกข้อมูล</a:t>
            </a:r>
            <a:r>
              <a:rPr lang="th-TH" sz="2800" b="1" u="sng" dirty="0" smtClean="0">
                <a:solidFill>
                  <a:srgbClr val="006600"/>
                </a:solidFill>
                <a:latin typeface="BrowalliaUPC" pitchFamily="34" charset="-34"/>
                <a:cs typeface="BrowalliaUPC" pitchFamily="34" charset="-34"/>
              </a:rPr>
              <a:t>ได้</a:t>
            </a:r>
            <a:endParaRPr lang="en-US" sz="2800" b="1" u="sng" dirty="0">
              <a:solidFill>
                <a:srgbClr val="006600"/>
              </a:solidFill>
              <a:latin typeface="BrowalliaUPC" pitchFamily="34" charset="-34"/>
              <a:cs typeface="BrowalliaUPC" pitchFamily="34" charset="-34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00034" y="1285861"/>
            <a:ext cx="4786313" cy="57150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3600" b="1" dirty="0">
                <a:solidFill>
                  <a:schemeClr val="accent2">
                    <a:lumMod val="50000"/>
                  </a:schemeClr>
                </a:solidFill>
                <a:latin typeface="BrowalliaUPC" pitchFamily="34" charset="-34"/>
                <a:cs typeface="BrowalliaUPC" pitchFamily="34" charset="-34"/>
              </a:rPr>
              <a:t>งานประเภทอื่นที่มิใช่งานก่อสร้าง</a:t>
            </a:r>
            <a:endParaRPr lang="en-US" sz="3600" dirty="0">
              <a:solidFill>
                <a:srgbClr val="FF0000"/>
              </a:solidFill>
              <a:latin typeface="BrowalliaUPC" pitchFamily="34" charset="-34"/>
              <a:cs typeface="BrowalliaUPC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76201"/>
            <a:ext cx="9144000" cy="838199"/>
          </a:xfrm>
          <a:solidFill>
            <a:srgbClr val="0070C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anchor="ctr" anchorCtr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h-TH" sz="4800" b="1" dirty="0" smtClean="0">
                <a:solidFill>
                  <a:schemeClr val="bg1"/>
                </a:solidFill>
                <a:latin typeface="BrowalliaUPC" pitchFamily="34" charset="-34"/>
                <a:cs typeface="BrowalliaUPC" pitchFamily="34" charset="-34"/>
              </a:rPr>
              <a:t>การเปิดเผยราคากลางในระบบ </a:t>
            </a:r>
            <a:r>
              <a:rPr lang="en-US" sz="4800" b="1" dirty="0" smtClean="0">
                <a:solidFill>
                  <a:schemeClr val="bg1"/>
                </a:solidFill>
                <a:latin typeface="BrowalliaUPC" pitchFamily="34" charset="-34"/>
                <a:cs typeface="BrowalliaUPC" pitchFamily="34" charset="-34"/>
              </a:rPr>
              <a:t>e-GP</a:t>
            </a:r>
            <a:endParaRPr lang="en-US" sz="4800" dirty="0" smtClean="0">
              <a:solidFill>
                <a:schemeClr val="bg1"/>
              </a:solidFill>
              <a:latin typeface="BrowalliaUPC" pitchFamily="34" charset="-34"/>
              <a:cs typeface="BrowalliaUPC" pitchFamily="34" charset="-34"/>
            </a:endParaRPr>
          </a:p>
        </p:txBody>
      </p:sp>
      <p:sp>
        <p:nvSpPr>
          <p:cNvPr id="21507" name="Content Placeholder 5"/>
          <p:cNvSpPr>
            <a:spLocks noGrp="1"/>
          </p:cNvSpPr>
          <p:nvPr>
            <p:ph idx="1"/>
          </p:nvPr>
        </p:nvSpPr>
        <p:spPr>
          <a:xfrm>
            <a:off x="500063" y="1428750"/>
            <a:ext cx="8358187" cy="5072063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endParaRPr lang="th-TH" sz="6400" b="1" smtClean="0">
              <a:latin typeface="BrowalliaUPC" pitchFamily="34" charset="-34"/>
              <a:cs typeface="BrowalliaUPC" pitchFamily="34" charset="-34"/>
            </a:endParaRPr>
          </a:p>
          <a:p>
            <a:pPr eaLnBrk="1" hangingPunct="1">
              <a:buFont typeface="Wingdings 2" pitchFamily="18" charset="2"/>
              <a:buNone/>
            </a:pPr>
            <a:endParaRPr lang="en-US" sz="6400" b="1" smtClean="0">
              <a:latin typeface="BrowalliaUPC" pitchFamily="34" charset="-34"/>
              <a:cs typeface="BrowalliaUPC" pitchFamily="34" charset="-34"/>
            </a:endParaRPr>
          </a:p>
        </p:txBody>
      </p:sp>
      <p:sp>
        <p:nvSpPr>
          <p:cNvPr id="22532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E439508B-2202-485A-848E-8DDBE1181BD8}" type="slidenum">
              <a:rPr lang="en-US">
                <a:solidFill>
                  <a:schemeClr val="tx1"/>
                </a:solidFill>
                <a:latin typeface="BrowalliaUPC" pitchFamily="34" charset="-34"/>
                <a:cs typeface="BrowalliaUPC" pitchFamily="34" charset="-34"/>
              </a:rPr>
              <a:pPr>
                <a:defRPr/>
              </a:pPr>
              <a:t>71</a:t>
            </a:fld>
            <a:endParaRPr lang="en-US" dirty="0">
              <a:solidFill>
                <a:schemeClr val="tx1"/>
              </a:solidFill>
              <a:latin typeface="BrowalliaUPC" pitchFamily="34" charset="-34"/>
              <a:cs typeface="BrowalliaUPC" pitchFamily="34" charset="-34"/>
            </a:endParaRPr>
          </a:p>
        </p:txBody>
      </p:sp>
      <p:sp>
        <p:nvSpPr>
          <p:cNvPr id="13316" name="Rectangle 3"/>
          <p:cNvSpPr>
            <a:spLocks noChangeArrowheads="1"/>
          </p:cNvSpPr>
          <p:nvPr/>
        </p:nvSpPr>
        <p:spPr bwMode="auto">
          <a:xfrm>
            <a:off x="285720" y="1143000"/>
            <a:ext cx="885828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 algn="l">
              <a:defRPr/>
            </a:pPr>
            <a:r>
              <a:rPr lang="th-TH" b="1" dirty="0">
                <a:solidFill>
                  <a:srgbClr val="0000FF"/>
                </a:solidFill>
                <a:latin typeface="BrowalliaUPC" pitchFamily="34" charset="-34"/>
                <a:cs typeface="BrowalliaUPC" pitchFamily="34" charset="-34"/>
              </a:rPr>
              <a:t>2</a:t>
            </a:r>
            <a:r>
              <a:rPr lang="th-TH" b="1" u="sng" dirty="0">
                <a:solidFill>
                  <a:srgbClr val="0000FF"/>
                </a:solidFill>
                <a:latin typeface="BrowalliaUPC" pitchFamily="34" charset="-34"/>
                <a:cs typeface="BrowalliaUPC" pitchFamily="34" charset="-34"/>
              </a:rPr>
              <a:t>. </a:t>
            </a:r>
            <a:r>
              <a:rPr lang="th-TH" b="1" u="sng" dirty="0" smtClean="0">
                <a:solidFill>
                  <a:srgbClr val="0000FF"/>
                </a:solidFill>
                <a:latin typeface="BrowalliaUPC" pitchFamily="34" charset="-34"/>
                <a:cs typeface="BrowalliaUPC" pitchFamily="34" charset="-34"/>
              </a:rPr>
              <a:t>ระยะเวลาที่ประกาศ</a:t>
            </a:r>
            <a:r>
              <a:rPr lang="th-TH" b="1" u="sng" dirty="0">
                <a:solidFill>
                  <a:srgbClr val="0000FF"/>
                </a:solidFill>
                <a:latin typeface="BrowalliaUPC" pitchFamily="34" charset="-34"/>
                <a:cs typeface="BrowalliaUPC" pitchFamily="34" charset="-34"/>
              </a:rPr>
              <a:t>ราคากลาง</a:t>
            </a:r>
          </a:p>
          <a:p>
            <a:pPr marL="514350" indent="-514350" algn="l">
              <a:defRPr/>
            </a:pPr>
            <a:r>
              <a:rPr lang="th-TH" b="1" dirty="0">
                <a:solidFill>
                  <a:srgbClr val="0000FF"/>
                </a:solidFill>
                <a:latin typeface="BrowalliaUPC" pitchFamily="34" charset="-34"/>
                <a:cs typeface="BrowalliaUPC" pitchFamily="34" charset="-34"/>
              </a:rPr>
              <a:t>	</a:t>
            </a:r>
            <a:r>
              <a:rPr lang="th-TH" b="1" dirty="0">
                <a:solidFill>
                  <a:srgbClr val="FF0000"/>
                </a:solidFill>
                <a:latin typeface="BrowalliaUPC" pitchFamily="34" charset="-34"/>
                <a:cs typeface="BrowalliaUPC" pitchFamily="34" charset="-34"/>
              </a:rPr>
              <a:t>2.1</a:t>
            </a:r>
            <a:r>
              <a:rPr lang="th-TH" b="1" dirty="0">
                <a:solidFill>
                  <a:srgbClr val="002060"/>
                </a:solidFill>
                <a:latin typeface="BrowalliaUPC" pitchFamily="34" charset="-34"/>
                <a:cs typeface="BrowalliaUPC" pitchFamily="34" charset="-34"/>
              </a:rPr>
              <a:t> </a:t>
            </a:r>
            <a:r>
              <a:rPr lang="th-TH" b="1" spc="-90" dirty="0">
                <a:solidFill>
                  <a:srgbClr val="FF0000"/>
                </a:solidFill>
                <a:latin typeface="BrowalliaUPC" pitchFamily="34" charset="-34"/>
                <a:cs typeface="BrowalliaUPC" pitchFamily="34" charset="-34"/>
              </a:rPr>
              <a:t>การจัดหาที่มีการ</a:t>
            </a:r>
            <a:r>
              <a:rPr lang="th-TH" b="1" spc="-90" dirty="0" smtClean="0">
                <a:solidFill>
                  <a:srgbClr val="FF0000"/>
                </a:solidFill>
                <a:latin typeface="BrowalliaUPC" pitchFamily="34" charset="-34"/>
                <a:cs typeface="BrowalliaUPC" pitchFamily="34" charset="-34"/>
              </a:rPr>
              <a:t>แข่งขันที่ต้องประกาศเชิญชวน </a:t>
            </a:r>
            <a:r>
              <a:rPr lang="th-TH" b="1" spc="-90" dirty="0">
                <a:solidFill>
                  <a:srgbClr val="002060"/>
                </a:solidFill>
                <a:latin typeface="BrowalliaUPC" pitchFamily="34" charset="-34"/>
                <a:cs typeface="BrowalliaUPC" pitchFamily="34" charset="-34"/>
              </a:rPr>
              <a:t>ประกอบด้วย วิธีสอบ</a:t>
            </a:r>
            <a:r>
              <a:rPr lang="th-TH" b="1" spc="-90" dirty="0" smtClean="0">
                <a:solidFill>
                  <a:srgbClr val="002060"/>
                </a:solidFill>
                <a:latin typeface="BrowalliaUPC" pitchFamily="34" charset="-34"/>
                <a:cs typeface="BrowalliaUPC" pitchFamily="34" charset="-34"/>
              </a:rPr>
              <a:t>ราคา</a:t>
            </a:r>
          </a:p>
          <a:p>
            <a:pPr marL="514350" indent="-514350" algn="l">
              <a:defRPr/>
            </a:pPr>
            <a:r>
              <a:rPr lang="th-TH" b="1" dirty="0" smtClean="0">
                <a:solidFill>
                  <a:srgbClr val="002060"/>
                </a:solidFill>
                <a:latin typeface="BrowalliaUPC" pitchFamily="34" charset="-34"/>
                <a:cs typeface="BrowalliaUPC" pitchFamily="34" charset="-34"/>
              </a:rPr>
              <a:t>ประกวดราคา ประกวด</a:t>
            </a:r>
            <a:r>
              <a:rPr lang="th-TH" b="1" dirty="0">
                <a:solidFill>
                  <a:srgbClr val="002060"/>
                </a:solidFill>
                <a:latin typeface="BrowalliaUPC" pitchFamily="34" charset="-34"/>
                <a:cs typeface="BrowalliaUPC" pitchFamily="34" charset="-34"/>
              </a:rPr>
              <a:t>ราคาด้วยวิธีการทางอิเล็กทรอนิกส์ การ</a:t>
            </a:r>
            <a:r>
              <a:rPr lang="th-TH" b="1" dirty="0" smtClean="0">
                <a:solidFill>
                  <a:srgbClr val="002060"/>
                </a:solidFill>
                <a:latin typeface="BrowalliaUPC" pitchFamily="34" charset="-34"/>
                <a:cs typeface="BrowalliaUPC" pitchFamily="34" charset="-34"/>
              </a:rPr>
              <a:t>จ้างออกแบบและ</a:t>
            </a:r>
          </a:p>
          <a:p>
            <a:pPr marL="514350" indent="-514350" algn="l">
              <a:defRPr/>
            </a:pPr>
            <a:r>
              <a:rPr lang="th-TH" b="1" dirty="0" smtClean="0">
                <a:solidFill>
                  <a:srgbClr val="002060"/>
                </a:solidFill>
                <a:latin typeface="BrowalliaUPC" pitchFamily="34" charset="-34"/>
                <a:cs typeface="BrowalliaUPC" pitchFamily="34" charset="-34"/>
              </a:rPr>
              <a:t>ควบคุม</a:t>
            </a:r>
            <a:r>
              <a:rPr lang="th-TH" b="1" dirty="0">
                <a:solidFill>
                  <a:srgbClr val="002060"/>
                </a:solidFill>
                <a:latin typeface="BrowalliaUPC" pitchFamily="34" charset="-34"/>
                <a:cs typeface="BrowalliaUPC" pitchFamily="34" charset="-34"/>
              </a:rPr>
              <a:t>โดยวิธีคัดเลือก การจ้างออกแบบและ</a:t>
            </a:r>
            <a:r>
              <a:rPr lang="th-TH" b="1" dirty="0" smtClean="0">
                <a:solidFill>
                  <a:srgbClr val="002060"/>
                </a:solidFill>
                <a:latin typeface="BrowalliaUPC" pitchFamily="34" charset="-34"/>
                <a:cs typeface="BrowalliaUPC" pitchFamily="34" charset="-34"/>
              </a:rPr>
              <a:t>ควบคุมโดย</a:t>
            </a:r>
            <a:r>
              <a:rPr lang="th-TH" b="1" dirty="0">
                <a:solidFill>
                  <a:srgbClr val="002060"/>
                </a:solidFill>
                <a:latin typeface="BrowalliaUPC" pitchFamily="34" charset="-34"/>
                <a:cs typeface="BrowalliaUPC" pitchFamily="34" charset="-34"/>
              </a:rPr>
              <a:t>วิธี</a:t>
            </a:r>
            <a:r>
              <a:rPr lang="th-TH" b="1" dirty="0" smtClean="0">
                <a:solidFill>
                  <a:srgbClr val="002060"/>
                </a:solidFill>
                <a:latin typeface="BrowalliaUPC" pitchFamily="34" charset="-34"/>
                <a:cs typeface="BrowalliaUPC" pitchFamily="34" charset="-34"/>
              </a:rPr>
              <a:t>คัดเลือกแบบจำกัด</a:t>
            </a:r>
          </a:p>
          <a:p>
            <a:pPr marL="514350" indent="-514350" algn="l">
              <a:defRPr/>
            </a:pPr>
            <a:r>
              <a:rPr lang="th-TH" b="1" dirty="0" smtClean="0">
                <a:solidFill>
                  <a:srgbClr val="002060"/>
                </a:solidFill>
                <a:latin typeface="BrowalliaUPC" pitchFamily="34" charset="-34"/>
                <a:cs typeface="BrowalliaUPC" pitchFamily="34" charset="-34"/>
              </a:rPr>
              <a:t>ข้อกำหนด </a:t>
            </a:r>
            <a:r>
              <a:rPr lang="th-TH" b="1" dirty="0">
                <a:solidFill>
                  <a:srgbClr val="002060"/>
                </a:solidFill>
                <a:latin typeface="BrowalliaUPC" pitchFamily="34" charset="-34"/>
                <a:cs typeface="BrowalliaUPC" pitchFamily="34" charset="-34"/>
              </a:rPr>
              <a:t>และการจ้างออกแบบ</a:t>
            </a:r>
            <a:r>
              <a:rPr lang="th-TH" b="1" dirty="0" smtClean="0">
                <a:solidFill>
                  <a:srgbClr val="002060"/>
                </a:solidFill>
                <a:latin typeface="BrowalliaUPC" pitchFamily="34" charset="-34"/>
                <a:cs typeface="BrowalliaUPC" pitchFamily="34" charset="-34"/>
              </a:rPr>
              <a:t>และควบคุม</a:t>
            </a:r>
            <a:r>
              <a:rPr lang="th-TH" b="1" dirty="0">
                <a:solidFill>
                  <a:srgbClr val="002060"/>
                </a:solidFill>
                <a:latin typeface="BrowalliaUPC" pitchFamily="34" charset="-34"/>
                <a:cs typeface="BrowalliaUPC" pitchFamily="34" charset="-34"/>
              </a:rPr>
              <a:t>โดยวิธี</a:t>
            </a:r>
            <a:r>
              <a:rPr lang="th-TH" b="1" dirty="0" smtClean="0">
                <a:solidFill>
                  <a:srgbClr val="002060"/>
                </a:solidFill>
                <a:latin typeface="BrowalliaUPC" pitchFamily="34" charset="-34"/>
                <a:cs typeface="BrowalliaUPC" pitchFamily="34" charset="-34"/>
              </a:rPr>
              <a:t>พิเศษแบบ</a:t>
            </a:r>
            <a:r>
              <a:rPr lang="th-TH" b="1" dirty="0">
                <a:solidFill>
                  <a:srgbClr val="002060"/>
                </a:solidFill>
                <a:latin typeface="BrowalliaUPC" pitchFamily="34" charset="-34"/>
                <a:cs typeface="BrowalliaUPC" pitchFamily="34" charset="-34"/>
              </a:rPr>
              <a:t>ประกวด</a:t>
            </a:r>
            <a:r>
              <a:rPr lang="th-TH" b="1" dirty="0" smtClean="0">
                <a:solidFill>
                  <a:srgbClr val="002060"/>
                </a:solidFill>
                <a:latin typeface="BrowalliaUPC" pitchFamily="34" charset="-34"/>
                <a:cs typeface="BrowalliaUPC" pitchFamily="34" charset="-34"/>
              </a:rPr>
              <a:t>แบบ</a:t>
            </a:r>
          </a:p>
          <a:p>
            <a:pPr marL="514350" indent="-514350" algn="l">
              <a:defRPr/>
            </a:pPr>
            <a:r>
              <a:rPr lang="th-TH" b="1" dirty="0" smtClean="0">
                <a:solidFill>
                  <a:srgbClr val="002060"/>
                </a:solidFill>
                <a:latin typeface="BrowalliaUPC" pitchFamily="34" charset="-34"/>
                <a:cs typeface="BrowalliaUPC" pitchFamily="34" charset="-34"/>
              </a:rPr>
              <a:t>             </a:t>
            </a:r>
            <a:r>
              <a:rPr lang="th-TH" b="1" dirty="0" smtClean="0">
                <a:solidFill>
                  <a:srgbClr val="336600"/>
                </a:solidFill>
                <a:latin typeface="BrowalliaUPC" pitchFamily="34" charset="-34"/>
                <a:cs typeface="BrowalliaUPC" pitchFamily="34" charset="-34"/>
              </a:rPr>
              <a:t>(1) กรณีมีการประกาศ </a:t>
            </a:r>
            <a:r>
              <a:rPr lang="en-US" b="1" dirty="0" smtClean="0">
                <a:solidFill>
                  <a:srgbClr val="336600"/>
                </a:solidFill>
                <a:latin typeface="BrowalliaUPC" pitchFamily="34" charset="-34"/>
                <a:cs typeface="BrowalliaUPC" pitchFamily="34" charset="-34"/>
              </a:rPr>
              <a:t>tor </a:t>
            </a:r>
            <a:r>
              <a:rPr lang="th-TH" b="1" dirty="0" smtClean="0">
                <a:solidFill>
                  <a:srgbClr val="336600"/>
                </a:solidFill>
                <a:latin typeface="BrowalliaUPC" pitchFamily="34" charset="-34"/>
                <a:cs typeface="BrowalliaUPC" pitchFamily="34" charset="-34"/>
              </a:rPr>
              <a:t>ให้ประกาศพร้อมกับการประกาศ </a:t>
            </a:r>
            <a:r>
              <a:rPr lang="en-US" b="1" dirty="0" smtClean="0">
                <a:solidFill>
                  <a:srgbClr val="336600"/>
                </a:solidFill>
                <a:latin typeface="BrowalliaUPC" pitchFamily="34" charset="-34"/>
                <a:cs typeface="BrowalliaUPC" pitchFamily="34" charset="-34"/>
              </a:rPr>
              <a:t>tor</a:t>
            </a:r>
          </a:p>
          <a:p>
            <a:pPr marL="514350" indent="-514350" algn="l">
              <a:defRPr/>
            </a:pPr>
            <a:r>
              <a:rPr lang="en-US" b="1" dirty="0" smtClean="0">
                <a:solidFill>
                  <a:srgbClr val="336600"/>
                </a:solidFill>
                <a:latin typeface="BrowalliaUPC" pitchFamily="34" charset="-34"/>
                <a:cs typeface="BrowalliaUPC" pitchFamily="34" charset="-34"/>
              </a:rPr>
              <a:t>             </a:t>
            </a:r>
            <a:r>
              <a:rPr lang="th-TH" b="1" dirty="0" smtClean="0">
                <a:solidFill>
                  <a:srgbClr val="336600"/>
                </a:solidFill>
                <a:latin typeface="BrowalliaUPC" pitchFamily="34" charset="-34"/>
                <a:cs typeface="BrowalliaUPC" pitchFamily="34" charset="-34"/>
              </a:rPr>
              <a:t>(2) </a:t>
            </a:r>
            <a:r>
              <a:rPr lang="th-TH" b="1" spc="-50" dirty="0" smtClean="0">
                <a:solidFill>
                  <a:srgbClr val="336600"/>
                </a:solidFill>
                <a:latin typeface="BrowalliaUPC" pitchFamily="34" charset="-34"/>
                <a:cs typeface="BrowalliaUPC" pitchFamily="34" charset="-34"/>
              </a:rPr>
              <a:t>กรณีไม่มีการประกาศ </a:t>
            </a:r>
            <a:r>
              <a:rPr lang="en-US" b="1" spc="-50" dirty="0" smtClean="0">
                <a:solidFill>
                  <a:srgbClr val="336600"/>
                </a:solidFill>
                <a:latin typeface="BrowalliaUPC" pitchFamily="34" charset="-34"/>
                <a:cs typeface="BrowalliaUPC" pitchFamily="34" charset="-34"/>
              </a:rPr>
              <a:t>tor</a:t>
            </a:r>
            <a:r>
              <a:rPr lang="th-TH" b="1" spc="-50" dirty="0" smtClean="0">
                <a:solidFill>
                  <a:srgbClr val="336600"/>
                </a:solidFill>
                <a:latin typeface="BrowalliaUPC" pitchFamily="34" charset="-34"/>
                <a:cs typeface="BrowalliaUPC" pitchFamily="34" charset="-34"/>
              </a:rPr>
              <a:t> ให้ประกาศพร้อมกับการประกาศจัดซื้อจัดจ้าง</a:t>
            </a:r>
            <a:r>
              <a:rPr lang="th-TH" b="1" dirty="0" smtClean="0">
                <a:solidFill>
                  <a:srgbClr val="002060"/>
                </a:solidFill>
                <a:latin typeface="BrowalliaUPC" pitchFamily="34" charset="-34"/>
                <a:cs typeface="BrowalliaUPC" pitchFamily="34" charset="-34"/>
              </a:rPr>
              <a:t> </a:t>
            </a:r>
            <a:endParaRPr lang="th-TH" b="1" dirty="0">
              <a:solidFill>
                <a:srgbClr val="002060"/>
              </a:solidFill>
              <a:latin typeface="BrowalliaUPC" pitchFamily="34" charset="-34"/>
              <a:cs typeface="BrowalliaUPC" pitchFamily="34" charset="-34"/>
            </a:endParaRPr>
          </a:p>
          <a:p>
            <a:pPr marL="514350" indent="-514350" algn="l">
              <a:defRPr/>
            </a:pPr>
            <a:r>
              <a:rPr lang="th-TH" b="1" dirty="0">
                <a:solidFill>
                  <a:srgbClr val="C00000"/>
                </a:solidFill>
                <a:latin typeface="BrowalliaUPC" pitchFamily="34" charset="-34"/>
                <a:cs typeface="BrowalliaUPC" pitchFamily="34" charset="-34"/>
              </a:rPr>
              <a:t>	</a:t>
            </a:r>
            <a:r>
              <a:rPr lang="th-TH" b="1" dirty="0" smtClean="0">
                <a:solidFill>
                  <a:srgbClr val="C00000"/>
                </a:solidFill>
                <a:latin typeface="BrowalliaUPC" pitchFamily="34" charset="-34"/>
                <a:cs typeface="BrowalliaUPC" pitchFamily="34" charset="-34"/>
              </a:rPr>
              <a:t>    </a:t>
            </a:r>
            <a:r>
              <a:rPr lang="th-TH" b="1" u="sng" dirty="0" smtClean="0">
                <a:solidFill>
                  <a:srgbClr val="C00000"/>
                </a:solidFill>
                <a:latin typeface="BrowalliaUPC" pitchFamily="34" charset="-34"/>
                <a:cs typeface="BrowalliaUPC" pitchFamily="34" charset="-34"/>
              </a:rPr>
              <a:t>ระยะเวลาปลดประกาศ</a:t>
            </a:r>
            <a:endParaRPr lang="th-TH" b="1" u="sng" dirty="0" smtClean="0">
              <a:solidFill>
                <a:srgbClr val="FF0000"/>
              </a:solidFill>
              <a:latin typeface="BrowalliaUPC" pitchFamily="34" charset="-34"/>
              <a:cs typeface="BrowalliaUPC" pitchFamily="34" charset="-34"/>
            </a:endParaRPr>
          </a:p>
          <a:p>
            <a:pPr algn="l"/>
            <a:r>
              <a:rPr lang="th-TH" b="1" dirty="0" smtClean="0">
                <a:solidFill>
                  <a:srgbClr val="FF0000"/>
                </a:solidFill>
                <a:latin typeface="BrowalliaUPC" pitchFamily="34" charset="-34"/>
                <a:cs typeface="BrowalliaUPC" pitchFamily="34" charset="-34"/>
              </a:rPr>
              <a:t>              </a:t>
            </a:r>
            <a:r>
              <a:rPr lang="th-TH" b="1" dirty="0" smtClean="0">
                <a:solidFill>
                  <a:srgbClr val="0000FF"/>
                </a:solidFill>
                <a:latin typeface="BrowalliaUPC" pitchFamily="34" charset="-34"/>
                <a:cs typeface="BrowalliaUPC" pitchFamily="34" charset="-34"/>
              </a:rPr>
              <a:t>เมื่อหน่วยงานของรัฐได้ดำเนินการประกาศรายละเอียดค่าใช้จ่ายเกี่ยวกับการจัดซื้อ</a:t>
            </a:r>
          </a:p>
          <a:p>
            <a:pPr algn="l"/>
            <a:r>
              <a:rPr lang="th-TH" b="1" dirty="0" smtClean="0">
                <a:solidFill>
                  <a:srgbClr val="0000FF"/>
                </a:solidFill>
                <a:latin typeface="BrowalliaUPC" pitchFamily="34" charset="-34"/>
                <a:cs typeface="BrowalliaUPC" pitchFamily="34" charset="-34"/>
              </a:rPr>
              <a:t>จัดจ้าง ราคากลาง และการคำนวณราคากลาง หน่วยงานของรัฐอาจปลดประกาศได้ดังนี้ </a:t>
            </a:r>
          </a:p>
          <a:p>
            <a:pPr algn="l"/>
            <a:r>
              <a:rPr lang="th-TH" b="1" dirty="0" smtClean="0">
                <a:solidFill>
                  <a:srgbClr val="0000FF"/>
                </a:solidFill>
                <a:latin typeface="BrowalliaUPC" pitchFamily="34" charset="-34"/>
                <a:cs typeface="BrowalliaUPC" pitchFamily="34" charset="-34"/>
              </a:rPr>
              <a:t>              1. เมื่อผู้มีอำนาจอนุมัติการสั่งซื้อสั่งจ้างได้มีคำสั่งรับคำเสนอซื้อหรือจ้างแล้ว หรือ </a:t>
            </a:r>
          </a:p>
          <a:p>
            <a:pPr algn="l"/>
            <a:r>
              <a:rPr lang="th-TH" b="1" dirty="0" smtClean="0">
                <a:solidFill>
                  <a:srgbClr val="0000FF"/>
                </a:solidFill>
                <a:latin typeface="BrowalliaUPC" pitchFamily="34" charset="-34"/>
                <a:cs typeface="BrowalliaUPC" pitchFamily="34" charset="-34"/>
              </a:rPr>
              <a:t>              2. เมื่อพ้น 30 วัน นับแต่วันที่คณะกรรมการพิจารณาผลหรือผู้มีอำนาจหน้าที่พิจารณาผลเสนอความเห็นต่อผู้มีอำนาจอนุมัติสั่งซื้อสั่งจ้าง </a:t>
            </a:r>
          </a:p>
          <a:p>
            <a:pPr algn="l"/>
            <a:r>
              <a:rPr lang="th-TH" b="1" dirty="0" smtClean="0">
                <a:solidFill>
                  <a:srgbClr val="0000FF"/>
                </a:solidFill>
                <a:latin typeface="BrowalliaUPC" pitchFamily="34" charset="-34"/>
                <a:cs typeface="BrowalliaUPC" pitchFamily="34" charset="-34"/>
              </a:rPr>
              <a:t>              </a:t>
            </a:r>
            <a:r>
              <a:rPr lang="th-TH" b="1" dirty="0" smtClean="0">
                <a:solidFill>
                  <a:srgbClr val="336600"/>
                </a:solidFill>
                <a:latin typeface="BrowalliaUPC" pitchFamily="34" charset="-34"/>
                <a:cs typeface="BrowalliaUPC" pitchFamily="34" charset="-34"/>
              </a:rPr>
              <a:t>ทั้งนี้ แล้วแต่ระยะเวลาใดถึงกำหนดก่อน</a:t>
            </a:r>
            <a:r>
              <a:rPr lang="th-TH" b="1" dirty="0" smtClean="0">
                <a:solidFill>
                  <a:srgbClr val="0000FF"/>
                </a:solidFill>
                <a:latin typeface="BrowalliaUPC" pitchFamily="34" charset="-34"/>
                <a:cs typeface="BrowalliaUPC" pitchFamily="34" charset="-34"/>
              </a:rPr>
              <a:t> </a:t>
            </a:r>
            <a:endParaRPr lang="en-US" b="1" dirty="0">
              <a:solidFill>
                <a:srgbClr val="0000FF"/>
              </a:solidFill>
              <a:latin typeface="BrowalliaUPC" pitchFamily="34" charset="-34"/>
              <a:cs typeface="BrowalliaUPC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76201"/>
            <a:ext cx="9144000" cy="838199"/>
          </a:xfrm>
          <a:solidFill>
            <a:srgbClr val="0070C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anchor="ctr" anchorCtr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h-TH" sz="4800" b="1" dirty="0" smtClean="0">
                <a:solidFill>
                  <a:schemeClr val="bg1"/>
                </a:solidFill>
                <a:latin typeface="BrowalliaUPC" pitchFamily="34" charset="-34"/>
                <a:cs typeface="BrowalliaUPC" pitchFamily="34" charset="-34"/>
              </a:rPr>
              <a:t>การเปิดเผยราคากลางในระบบ </a:t>
            </a:r>
            <a:r>
              <a:rPr lang="en-US" sz="4800" b="1" dirty="0" smtClean="0">
                <a:solidFill>
                  <a:schemeClr val="bg1"/>
                </a:solidFill>
                <a:latin typeface="BrowalliaUPC" pitchFamily="34" charset="-34"/>
                <a:cs typeface="BrowalliaUPC" pitchFamily="34" charset="-34"/>
              </a:rPr>
              <a:t>e-GP</a:t>
            </a:r>
            <a:endParaRPr lang="en-US" sz="4800" dirty="0" smtClean="0">
              <a:solidFill>
                <a:schemeClr val="bg1"/>
              </a:solidFill>
              <a:latin typeface="BrowalliaUPC" pitchFamily="34" charset="-34"/>
              <a:cs typeface="BrowalliaUPC" pitchFamily="34" charset="-34"/>
            </a:endParaRPr>
          </a:p>
        </p:txBody>
      </p:sp>
      <p:sp>
        <p:nvSpPr>
          <p:cNvPr id="21507" name="Content Placeholder 5"/>
          <p:cNvSpPr>
            <a:spLocks noGrp="1"/>
          </p:cNvSpPr>
          <p:nvPr>
            <p:ph idx="1"/>
          </p:nvPr>
        </p:nvSpPr>
        <p:spPr>
          <a:xfrm>
            <a:off x="500063" y="1428750"/>
            <a:ext cx="8358187" cy="5072063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endParaRPr lang="th-TH" sz="6400" b="1" smtClean="0">
              <a:latin typeface="BrowalliaUPC" pitchFamily="34" charset="-34"/>
              <a:cs typeface="BrowalliaUPC" pitchFamily="34" charset="-34"/>
            </a:endParaRPr>
          </a:p>
          <a:p>
            <a:pPr eaLnBrk="1" hangingPunct="1">
              <a:buFont typeface="Wingdings 2" pitchFamily="18" charset="2"/>
              <a:buNone/>
            </a:pPr>
            <a:endParaRPr lang="en-US" sz="6400" b="1" smtClean="0">
              <a:latin typeface="BrowalliaUPC" pitchFamily="34" charset="-34"/>
              <a:cs typeface="BrowalliaUPC" pitchFamily="34" charset="-34"/>
            </a:endParaRPr>
          </a:p>
        </p:txBody>
      </p:sp>
      <p:sp>
        <p:nvSpPr>
          <p:cNvPr id="22532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E439508B-2202-485A-848E-8DDBE1181BD8}" type="slidenum">
              <a:rPr lang="en-US">
                <a:solidFill>
                  <a:schemeClr val="tx1"/>
                </a:solidFill>
                <a:latin typeface="BrowalliaUPC" pitchFamily="34" charset="-34"/>
                <a:cs typeface="BrowalliaUPC" pitchFamily="34" charset="-34"/>
              </a:rPr>
              <a:pPr>
                <a:defRPr/>
              </a:pPr>
              <a:t>72</a:t>
            </a:fld>
            <a:endParaRPr lang="en-US" dirty="0">
              <a:solidFill>
                <a:schemeClr val="tx1"/>
              </a:solidFill>
              <a:latin typeface="BrowalliaUPC" pitchFamily="34" charset="-34"/>
              <a:cs typeface="BrowalliaUPC" pitchFamily="34" charset="-34"/>
            </a:endParaRPr>
          </a:p>
        </p:txBody>
      </p:sp>
      <p:sp>
        <p:nvSpPr>
          <p:cNvPr id="13316" name="Rectangle 3"/>
          <p:cNvSpPr>
            <a:spLocks noChangeArrowheads="1"/>
          </p:cNvSpPr>
          <p:nvPr/>
        </p:nvSpPr>
        <p:spPr bwMode="auto">
          <a:xfrm>
            <a:off x="285720" y="1143000"/>
            <a:ext cx="8858280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 algn="l">
              <a:defRPr/>
            </a:pPr>
            <a:r>
              <a:rPr lang="th-TH" b="1" dirty="0">
                <a:solidFill>
                  <a:srgbClr val="0000FF"/>
                </a:solidFill>
                <a:latin typeface="BrowalliaUPC" pitchFamily="34" charset="-34"/>
                <a:cs typeface="BrowalliaUPC" pitchFamily="34" charset="-34"/>
              </a:rPr>
              <a:t>2</a:t>
            </a:r>
            <a:r>
              <a:rPr lang="th-TH" b="1" u="sng" dirty="0">
                <a:solidFill>
                  <a:srgbClr val="0000FF"/>
                </a:solidFill>
                <a:latin typeface="BrowalliaUPC" pitchFamily="34" charset="-34"/>
                <a:cs typeface="BrowalliaUPC" pitchFamily="34" charset="-34"/>
              </a:rPr>
              <a:t>. </a:t>
            </a:r>
            <a:r>
              <a:rPr lang="th-TH" b="1" u="sng" dirty="0" smtClean="0">
                <a:solidFill>
                  <a:srgbClr val="0000FF"/>
                </a:solidFill>
                <a:latin typeface="BrowalliaUPC" pitchFamily="34" charset="-34"/>
                <a:cs typeface="BrowalliaUPC" pitchFamily="34" charset="-34"/>
              </a:rPr>
              <a:t>ระยะเวลาที่ประกาศ</a:t>
            </a:r>
            <a:r>
              <a:rPr lang="th-TH" b="1" u="sng" dirty="0">
                <a:solidFill>
                  <a:srgbClr val="0000FF"/>
                </a:solidFill>
                <a:latin typeface="BrowalliaUPC" pitchFamily="34" charset="-34"/>
                <a:cs typeface="BrowalliaUPC" pitchFamily="34" charset="-34"/>
              </a:rPr>
              <a:t>ราคากลาง</a:t>
            </a:r>
          </a:p>
          <a:p>
            <a:pPr marL="514350" indent="-514350" algn="l">
              <a:defRPr/>
            </a:pPr>
            <a:r>
              <a:rPr lang="th-TH" b="1" dirty="0">
                <a:solidFill>
                  <a:srgbClr val="0000FF"/>
                </a:solidFill>
                <a:latin typeface="BrowalliaUPC" pitchFamily="34" charset="-34"/>
                <a:cs typeface="BrowalliaUPC" pitchFamily="34" charset="-34"/>
              </a:rPr>
              <a:t>	</a:t>
            </a:r>
            <a:r>
              <a:rPr lang="th-TH" b="1" dirty="0" smtClean="0">
                <a:solidFill>
                  <a:srgbClr val="FF0000"/>
                </a:solidFill>
                <a:latin typeface="BrowalliaUPC" pitchFamily="34" charset="-34"/>
                <a:cs typeface="BrowalliaUPC" pitchFamily="34" charset="-34"/>
              </a:rPr>
              <a:t>2.2</a:t>
            </a:r>
            <a:r>
              <a:rPr lang="th-TH" b="1" dirty="0" smtClean="0">
                <a:solidFill>
                  <a:srgbClr val="002060"/>
                </a:solidFill>
                <a:latin typeface="BrowalliaUPC" pitchFamily="34" charset="-34"/>
                <a:cs typeface="BrowalliaUPC" pitchFamily="34" charset="-34"/>
              </a:rPr>
              <a:t> </a:t>
            </a:r>
            <a:r>
              <a:rPr lang="th-TH" b="1" spc="-90" dirty="0">
                <a:solidFill>
                  <a:srgbClr val="FF0000"/>
                </a:solidFill>
                <a:latin typeface="BrowalliaUPC" pitchFamily="34" charset="-34"/>
                <a:cs typeface="BrowalliaUPC" pitchFamily="34" charset="-34"/>
              </a:rPr>
              <a:t>การจัดหา</a:t>
            </a:r>
            <a:r>
              <a:rPr lang="th-TH" b="1" spc="-90" dirty="0" smtClean="0">
                <a:solidFill>
                  <a:srgbClr val="FF0000"/>
                </a:solidFill>
                <a:latin typeface="BrowalliaUPC" pitchFamily="34" charset="-34"/>
                <a:cs typeface="BrowalliaUPC" pitchFamily="34" charset="-34"/>
              </a:rPr>
              <a:t>ที่ไม่มีการประกาศเชิญชวน </a:t>
            </a:r>
            <a:r>
              <a:rPr lang="en-US" b="1" spc="-90" dirty="0" smtClean="0">
                <a:solidFill>
                  <a:srgbClr val="FF0000"/>
                </a:solidFill>
                <a:latin typeface="BrowalliaUPC" pitchFamily="34" charset="-34"/>
                <a:cs typeface="BrowalliaUPC" pitchFamily="34" charset="-34"/>
              </a:rPr>
              <a:t>:</a:t>
            </a:r>
            <a:endParaRPr lang="th-TH" b="1" dirty="0" smtClean="0">
              <a:latin typeface="BrowalliaUPC" pitchFamily="34" charset="-34"/>
              <a:cs typeface="BrowalliaUPC" pitchFamily="34" charset="-34"/>
            </a:endParaRPr>
          </a:p>
          <a:p>
            <a:pPr algn="l"/>
            <a:r>
              <a:rPr lang="th-TH" b="1" dirty="0" smtClean="0">
                <a:latin typeface="BrowalliaUPC" pitchFamily="34" charset="-34"/>
                <a:cs typeface="BrowalliaUPC" pitchFamily="34" charset="-34"/>
              </a:rPr>
              <a:t>               (1) ให้ประกาศภายใน 3 วันทำการ นับแต่วันที่ผู้มีอำนาจได้ให้ความเห็นชอบหรือ</a:t>
            </a:r>
          </a:p>
          <a:p>
            <a:pPr algn="l"/>
            <a:r>
              <a:rPr lang="th-TH" b="1" dirty="0" smtClean="0">
                <a:latin typeface="BrowalliaUPC" pitchFamily="34" charset="-34"/>
                <a:cs typeface="BrowalliaUPC" pitchFamily="34" charset="-34"/>
              </a:rPr>
              <a:t>อนุมัติรายงานขอซื้อขอจ้าง </a:t>
            </a:r>
          </a:p>
          <a:p>
            <a:pPr algn="l"/>
            <a:r>
              <a:rPr lang="th-TH" b="1" dirty="0" smtClean="0">
                <a:latin typeface="BrowalliaUPC" pitchFamily="34" charset="-34"/>
                <a:cs typeface="BrowalliaUPC" pitchFamily="34" charset="-34"/>
              </a:rPr>
              <a:t>                (2) กรณีไม่มีรายงานขอซื้อขอจ้างให้ประกาศภายใน 3 วันทำการ นับแต่วันอนุมัติ</a:t>
            </a:r>
          </a:p>
          <a:p>
            <a:pPr algn="l"/>
            <a:r>
              <a:rPr lang="th-TH" b="1" dirty="0" smtClean="0">
                <a:latin typeface="BrowalliaUPC" pitchFamily="34" charset="-34"/>
                <a:cs typeface="BrowalliaUPC" pitchFamily="34" charset="-34"/>
              </a:rPr>
              <a:t>การจัดซื้อจัดจ้าง หรืออนุมัติให้เงินสนับสนุนทุนการวิจัย </a:t>
            </a:r>
          </a:p>
          <a:p>
            <a:pPr algn="l"/>
            <a:r>
              <a:rPr lang="th-TH" b="1" dirty="0" smtClean="0">
                <a:latin typeface="BrowalliaUPC" pitchFamily="34" charset="-34"/>
                <a:cs typeface="BrowalliaUPC" pitchFamily="34" charset="-34"/>
              </a:rPr>
              <a:t>                (3) ในกรณีที่มีเหตุสุดวิสัย หรือเหตุจำเป็นอื่นอันมิอาจก้าวล่วงได้ อันเป็นเหตุให้</a:t>
            </a:r>
          </a:p>
          <a:p>
            <a:pPr algn="l"/>
            <a:r>
              <a:rPr lang="th-TH" b="1" dirty="0" smtClean="0">
                <a:latin typeface="BrowalliaUPC" pitchFamily="34" charset="-34"/>
                <a:cs typeface="BrowalliaUPC" pitchFamily="34" charset="-34"/>
              </a:rPr>
              <a:t>ไม่สามารถดำเนินการตามข้างต้นได้ ให้ประกาศภายใน 30 วัน นับแต่วันที่มีการจัดซื้อจัดจ้าง</a:t>
            </a:r>
          </a:p>
          <a:p>
            <a:pPr algn="l"/>
            <a:r>
              <a:rPr lang="th-TH" b="1" dirty="0" smtClean="0">
                <a:latin typeface="BrowalliaUPC" pitchFamily="34" charset="-34"/>
                <a:cs typeface="BrowalliaUPC" pitchFamily="34" charset="-34"/>
              </a:rPr>
              <a:t>                กรณีนี้หน่วยงานของรัฐอาจนำใบสั่งซื้อสั่งจ้างหรือเอกสารซึ่งมีรายการแสดงเกี่ยวกับรายละเอียดค่าใช้จ่ายดังกล่าวแนบพร้อมกับการประกาศด้วยก็ได้ </a:t>
            </a:r>
          </a:p>
          <a:p>
            <a:pPr algn="l"/>
            <a:r>
              <a:rPr lang="th-TH" b="1" dirty="0" smtClean="0">
                <a:latin typeface="BrowalliaUPC" pitchFamily="34" charset="-34"/>
                <a:cs typeface="BrowalliaUPC" pitchFamily="34" charset="-34"/>
              </a:rPr>
              <a:t>                </a:t>
            </a:r>
            <a:r>
              <a:rPr lang="th-TH" b="1" u="sng" dirty="0" smtClean="0">
                <a:solidFill>
                  <a:srgbClr val="FF0000"/>
                </a:solidFill>
                <a:latin typeface="BrowalliaUPC" pitchFamily="34" charset="-34"/>
                <a:cs typeface="BrowalliaUPC" pitchFamily="34" charset="-34"/>
              </a:rPr>
              <a:t>ระยะเวลาปลดประกาศ</a:t>
            </a:r>
            <a:r>
              <a:rPr lang="th-TH" b="1" dirty="0" smtClean="0">
                <a:latin typeface="BrowalliaUPC" pitchFamily="34" charset="-34"/>
                <a:cs typeface="BrowalliaUPC" pitchFamily="34" charset="-34"/>
              </a:rPr>
              <a:t> </a:t>
            </a:r>
          </a:p>
          <a:p>
            <a:pPr algn="l"/>
            <a:r>
              <a:rPr lang="th-TH" b="1" dirty="0" smtClean="0">
                <a:latin typeface="BrowalliaUPC" pitchFamily="34" charset="-34"/>
                <a:cs typeface="BrowalliaUPC" pitchFamily="34" charset="-34"/>
              </a:rPr>
              <a:t>                 ให้หน่วยงานของรัฐประกาศเป็นเวลาไม่น้อยกว่า 30 วัน ดังนั้น  อาจปลดประกาศ</a:t>
            </a:r>
          </a:p>
          <a:p>
            <a:pPr algn="l"/>
            <a:r>
              <a:rPr lang="th-TH" b="1" dirty="0" smtClean="0">
                <a:latin typeface="BrowalliaUPC" pitchFamily="34" charset="-34"/>
                <a:cs typeface="BrowalliaUPC" pitchFamily="34" charset="-34"/>
              </a:rPr>
              <a:t>เมื่อได้ประกาศครบ 30 วัน แล้ว </a:t>
            </a:r>
            <a:endParaRPr lang="en-US" b="1" dirty="0">
              <a:solidFill>
                <a:srgbClr val="0000FF"/>
              </a:solidFill>
              <a:latin typeface="BrowalliaUPC" pitchFamily="34" charset="-34"/>
              <a:cs typeface="BrowalliaUPC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D08FFA-EA94-4CF6-A7BE-C6D65D3AAC31}" type="slidenum">
              <a:rPr lang="en-US" smtClean="0"/>
              <a:pPr>
                <a:defRPr/>
              </a:pPr>
              <a:t>73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76201"/>
            <a:ext cx="9144000" cy="838199"/>
          </a:xfrm>
          <a:solidFill>
            <a:srgbClr val="0070C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anchor="ctr" anchorCtr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h-TH" sz="4800" b="1" dirty="0" smtClean="0">
                <a:solidFill>
                  <a:schemeClr val="bg1"/>
                </a:solidFill>
                <a:latin typeface="BrowalliaUPC" pitchFamily="34" charset="-34"/>
                <a:cs typeface="BrowalliaUPC" pitchFamily="34" charset="-34"/>
              </a:rPr>
              <a:t>การเปิดเผยราคากลางในระบบ </a:t>
            </a:r>
            <a:r>
              <a:rPr lang="en-US" sz="4800" b="1" dirty="0" smtClean="0">
                <a:solidFill>
                  <a:schemeClr val="bg1"/>
                </a:solidFill>
                <a:latin typeface="BrowalliaUPC" pitchFamily="34" charset="-34"/>
                <a:cs typeface="BrowalliaUPC" pitchFamily="34" charset="-34"/>
              </a:rPr>
              <a:t>e-GP</a:t>
            </a:r>
            <a:endParaRPr lang="en-US" sz="4800" dirty="0" smtClean="0">
              <a:solidFill>
                <a:schemeClr val="bg1"/>
              </a:solidFill>
              <a:latin typeface="BrowalliaUPC" pitchFamily="34" charset="-34"/>
              <a:cs typeface="BrowalliaUPC" pitchFamily="34" charset="-34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52400" y="1143000"/>
            <a:ext cx="8858280" cy="4693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 algn="l">
              <a:defRPr/>
            </a:pPr>
            <a:r>
              <a:rPr lang="th-TH" sz="2300" b="1" dirty="0">
                <a:solidFill>
                  <a:srgbClr val="0000FF"/>
                </a:solidFill>
                <a:latin typeface="BrowalliaUPC" pitchFamily="34" charset="-34"/>
                <a:cs typeface="BrowalliaUPC" pitchFamily="34" charset="-34"/>
              </a:rPr>
              <a:t>2</a:t>
            </a:r>
            <a:r>
              <a:rPr lang="th-TH" sz="2300" b="1" u="sng" dirty="0">
                <a:solidFill>
                  <a:srgbClr val="0000FF"/>
                </a:solidFill>
                <a:latin typeface="BrowalliaUPC" pitchFamily="34" charset="-34"/>
                <a:cs typeface="BrowalliaUPC" pitchFamily="34" charset="-34"/>
              </a:rPr>
              <a:t>. </a:t>
            </a:r>
            <a:r>
              <a:rPr lang="th-TH" sz="2300" b="1" u="sng" dirty="0" smtClean="0">
                <a:solidFill>
                  <a:srgbClr val="0000FF"/>
                </a:solidFill>
                <a:latin typeface="BrowalliaUPC" pitchFamily="34" charset="-34"/>
                <a:cs typeface="BrowalliaUPC" pitchFamily="34" charset="-34"/>
              </a:rPr>
              <a:t>ระยะเวลาที่ประกาศ</a:t>
            </a:r>
            <a:r>
              <a:rPr lang="th-TH" sz="2300" b="1" u="sng" dirty="0">
                <a:solidFill>
                  <a:srgbClr val="0000FF"/>
                </a:solidFill>
                <a:latin typeface="BrowalliaUPC" pitchFamily="34" charset="-34"/>
                <a:cs typeface="BrowalliaUPC" pitchFamily="34" charset="-34"/>
              </a:rPr>
              <a:t>ราคากลาง</a:t>
            </a:r>
          </a:p>
          <a:p>
            <a:pPr marL="514350" indent="-514350" algn="l">
              <a:defRPr/>
            </a:pPr>
            <a:r>
              <a:rPr lang="th-TH" sz="2300" b="1" dirty="0">
                <a:solidFill>
                  <a:srgbClr val="0000FF"/>
                </a:solidFill>
                <a:latin typeface="BrowalliaUPC" pitchFamily="34" charset="-34"/>
                <a:cs typeface="BrowalliaUPC" pitchFamily="34" charset="-34"/>
              </a:rPr>
              <a:t>	</a:t>
            </a:r>
            <a:r>
              <a:rPr lang="th-TH" sz="2300" b="1" dirty="0" smtClean="0">
                <a:solidFill>
                  <a:srgbClr val="FF0000"/>
                </a:solidFill>
                <a:latin typeface="BrowalliaUPC" pitchFamily="34" charset="-34"/>
                <a:cs typeface="BrowalliaUPC" pitchFamily="34" charset="-34"/>
              </a:rPr>
              <a:t>2.3</a:t>
            </a:r>
            <a:r>
              <a:rPr lang="th-TH" sz="2300" b="1" dirty="0" smtClean="0">
                <a:solidFill>
                  <a:srgbClr val="002060"/>
                </a:solidFill>
                <a:latin typeface="BrowalliaUPC" pitchFamily="34" charset="-34"/>
                <a:cs typeface="BrowalliaUPC" pitchFamily="34" charset="-34"/>
              </a:rPr>
              <a:t> </a:t>
            </a:r>
            <a:r>
              <a:rPr lang="th-TH" sz="2300" b="1" spc="-90" dirty="0" smtClean="0">
                <a:solidFill>
                  <a:srgbClr val="FF0000"/>
                </a:solidFill>
                <a:latin typeface="BrowalliaUPC" pitchFamily="34" charset="-34"/>
                <a:cs typeface="BrowalliaUPC" pitchFamily="34" charset="-34"/>
              </a:rPr>
              <a:t>กรณีมีการแก้ไขสัญญา </a:t>
            </a:r>
            <a:r>
              <a:rPr lang="en-US" sz="2300" b="1" spc="-90" dirty="0" smtClean="0">
                <a:solidFill>
                  <a:srgbClr val="FF0000"/>
                </a:solidFill>
                <a:latin typeface="BrowalliaUPC" pitchFamily="34" charset="-34"/>
                <a:cs typeface="BrowalliaUPC" pitchFamily="34" charset="-34"/>
              </a:rPr>
              <a:t>:</a:t>
            </a:r>
            <a:endParaRPr lang="th-TH" sz="2300" b="1" dirty="0" smtClean="0">
              <a:latin typeface="BrowalliaUPC" pitchFamily="34" charset="-34"/>
              <a:cs typeface="BrowalliaUPC" pitchFamily="34" charset="-34"/>
            </a:endParaRPr>
          </a:p>
          <a:p>
            <a:pPr algn="l"/>
            <a:r>
              <a:rPr lang="th-TH" sz="2300" b="1" dirty="0" smtClean="0">
                <a:latin typeface="BrowalliaUPC" pitchFamily="34" charset="-34"/>
                <a:cs typeface="BrowalliaUPC" pitchFamily="34" charset="-34"/>
              </a:rPr>
              <a:t>                ในกรณีที่มีการแก้ไขสัญญาและมีผลกระทบต่อจำนวน ปริมาณ ชนิดของวัสดุ พัสดุ </a:t>
            </a:r>
          </a:p>
          <a:p>
            <a:pPr algn="l"/>
            <a:r>
              <a:rPr lang="th-TH" sz="2300" b="1" dirty="0" smtClean="0">
                <a:latin typeface="BrowalliaUPC" pitchFamily="34" charset="-34"/>
                <a:cs typeface="BrowalliaUPC" pitchFamily="34" charset="-34"/>
              </a:rPr>
              <a:t>หรือเปลี่ยนแปลงชนิดของสินค้าหรือบริการหรือรูปแบบรายการจากที่เคยประกาศไว้ ให้เผยแพร่รายละเอียดที่เกี่ยวกับสัญญาซึ่งได้มีการแก้ไขนั้นไว้ในระบบข้อมูลทางอิเล็กทรอนิกส์อีกครั้งเป็นเวลาอย่างน้อย 30 วัน โดยให้ประกาศในระบบฐานข้อมูลอิเล็กทรอนิกส์ของกรมบัญชีกลาง </a:t>
            </a:r>
          </a:p>
          <a:p>
            <a:pPr algn="l"/>
            <a:r>
              <a:rPr lang="th-TH" sz="2300" b="1" dirty="0" smtClean="0">
                <a:latin typeface="BrowalliaUPC" pitchFamily="34" charset="-34"/>
                <a:cs typeface="BrowalliaUPC" pitchFamily="34" charset="-34"/>
              </a:rPr>
              <a:t>(ระบบ </a:t>
            </a:r>
            <a:r>
              <a:rPr lang="en-US" sz="2300" b="1" dirty="0" smtClean="0">
                <a:latin typeface="BrowalliaUPC" pitchFamily="34" charset="-34"/>
                <a:cs typeface="BrowalliaUPC" pitchFamily="34" charset="-34"/>
              </a:rPr>
              <a:t>e-GP) </a:t>
            </a:r>
            <a:r>
              <a:rPr lang="th-TH" sz="2300" b="1" dirty="0" smtClean="0">
                <a:latin typeface="BrowalliaUPC" pitchFamily="34" charset="-34"/>
                <a:cs typeface="BrowalliaUPC" pitchFamily="34" charset="-34"/>
              </a:rPr>
              <a:t>และ ในเว็บไซต์ของหน่วยงานของรัฐที่จัดซื้อจัดจ้างเช่นเดียวกัน </a:t>
            </a:r>
          </a:p>
          <a:p>
            <a:pPr algn="l"/>
            <a:r>
              <a:rPr lang="th-TH" sz="2300" b="1" dirty="0" smtClean="0">
                <a:latin typeface="BrowalliaUPC" pitchFamily="34" charset="-34"/>
                <a:cs typeface="BrowalliaUPC" pitchFamily="34" charset="-34"/>
              </a:rPr>
              <a:t>          </a:t>
            </a:r>
            <a:r>
              <a:rPr lang="th-TH" sz="2300" b="1" u="sng" dirty="0" smtClean="0">
                <a:solidFill>
                  <a:srgbClr val="FF0000"/>
                </a:solidFill>
                <a:latin typeface="BrowalliaUPC" pitchFamily="34" charset="-34"/>
                <a:cs typeface="BrowalliaUPC" pitchFamily="34" charset="-34"/>
              </a:rPr>
              <a:t>ระยะเวลาที่ประกาศ</a:t>
            </a:r>
            <a:r>
              <a:rPr lang="th-TH" sz="2300" b="1" dirty="0" smtClean="0">
                <a:latin typeface="BrowalliaUPC" pitchFamily="34" charset="-34"/>
                <a:cs typeface="BrowalliaUPC" pitchFamily="34" charset="-34"/>
              </a:rPr>
              <a:t> </a:t>
            </a:r>
          </a:p>
          <a:p>
            <a:pPr algn="l"/>
            <a:r>
              <a:rPr lang="th-TH" sz="2300" b="1" dirty="0" smtClean="0">
                <a:latin typeface="BrowalliaUPC" pitchFamily="34" charset="-34"/>
                <a:cs typeface="BrowalliaUPC" pitchFamily="34" charset="-34"/>
              </a:rPr>
              <a:t>          (1) ให้ประกาศภายใน 3 วันทำการ นับแต่วันที่ผู้มีอำนาจได้อนุมัติการแก้ไขเปลี่ยนแปลงสัญญา</a:t>
            </a:r>
          </a:p>
          <a:p>
            <a:pPr algn="l"/>
            <a:r>
              <a:rPr lang="th-TH" sz="2300" b="1" dirty="0" smtClean="0">
                <a:latin typeface="BrowalliaUPC" pitchFamily="34" charset="-34"/>
                <a:cs typeface="BrowalliaUPC" pitchFamily="34" charset="-34"/>
              </a:rPr>
              <a:t>          (2) ในกรณีที่มีเหตุสุดวิสัย หรือเหตุจำเป็นอื่นอันมิอาจก้าวล่วงได้ อันเป็นเหตุให้ ไม่สามารถ</a:t>
            </a:r>
          </a:p>
          <a:p>
            <a:pPr algn="l"/>
            <a:r>
              <a:rPr lang="th-TH" sz="2300" b="1" dirty="0" smtClean="0">
                <a:latin typeface="BrowalliaUPC" pitchFamily="34" charset="-34"/>
                <a:cs typeface="BrowalliaUPC" pitchFamily="34" charset="-34"/>
              </a:rPr>
              <a:t>ดำเนินการตามข้างต้นได้ ให้ประกาศภายใน 30 วัน นับแต่วันที่มีการแก้ไขเปลี่ยนแปลงสัญญา </a:t>
            </a:r>
          </a:p>
          <a:p>
            <a:pPr algn="l"/>
            <a:r>
              <a:rPr lang="th-TH" sz="2300" b="1" dirty="0" smtClean="0">
                <a:latin typeface="BrowalliaUPC" pitchFamily="34" charset="-34"/>
                <a:cs typeface="BrowalliaUPC" pitchFamily="34" charset="-34"/>
              </a:rPr>
              <a:t>          </a:t>
            </a:r>
            <a:r>
              <a:rPr lang="th-TH" sz="2300" b="1" u="sng" dirty="0" smtClean="0">
                <a:solidFill>
                  <a:srgbClr val="FF0000"/>
                </a:solidFill>
                <a:latin typeface="BrowalliaUPC" pitchFamily="34" charset="-34"/>
                <a:cs typeface="BrowalliaUPC" pitchFamily="34" charset="-34"/>
              </a:rPr>
              <a:t>ระยะเวลาปลดประกาศ</a:t>
            </a:r>
            <a:r>
              <a:rPr lang="th-TH" sz="2300" b="1" dirty="0" smtClean="0">
                <a:latin typeface="BrowalliaUPC" pitchFamily="34" charset="-34"/>
                <a:cs typeface="BrowalliaUPC" pitchFamily="34" charset="-34"/>
              </a:rPr>
              <a:t> </a:t>
            </a:r>
          </a:p>
          <a:p>
            <a:pPr algn="l"/>
            <a:r>
              <a:rPr lang="th-TH" sz="2300" b="1" dirty="0" smtClean="0">
                <a:latin typeface="BrowalliaUPC" pitchFamily="34" charset="-34"/>
                <a:cs typeface="BrowalliaUPC" pitchFamily="34" charset="-34"/>
              </a:rPr>
              <a:t>           ให้ประกาศเป็นเวลาไม่น้อยกว่า 30 วัน ดังนั้น จึงปลดประกาศเมื่อได้ประกาศครบ 30 วันแล้ว </a:t>
            </a:r>
            <a:endParaRPr lang="en-US" sz="2300" b="1" dirty="0">
              <a:solidFill>
                <a:srgbClr val="0000FF"/>
              </a:solidFill>
              <a:latin typeface="BrowalliaUPC" pitchFamily="34" charset="-34"/>
              <a:cs typeface="BrowalliaUPC" pitchFamily="34" charset="-34"/>
            </a:endParaRP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377" name="Rectangle 9"/>
          <p:cNvSpPr>
            <a:spLocks noGrp="1" noChangeArrowheads="1"/>
          </p:cNvSpPr>
          <p:nvPr>
            <p:ph type="title"/>
          </p:nvPr>
        </p:nvSpPr>
        <p:spPr>
          <a:xfrm>
            <a:off x="1600200" y="914400"/>
            <a:ext cx="5638800" cy="914400"/>
          </a:xfrm>
          <a:solidFill>
            <a:srgbClr val="00B0F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rmAutofit fontScale="90000"/>
          </a:bodyPr>
          <a:lstStyle/>
          <a:p>
            <a:pPr algn="ctr"/>
            <a:r>
              <a:rPr lang="th-TH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FF66CC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rowalliaUPC" pitchFamily="34" charset="-34"/>
                <a:cs typeface="BrowalliaUPC" pitchFamily="34" charset="-34"/>
              </a:rPr>
              <a:t>วิธีการจัดหา</a:t>
            </a:r>
            <a:endParaRPr lang="th-TH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FF66CC">
                    <a:alpha val="6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rowalliaUPC" pitchFamily="34" charset="-34"/>
              <a:cs typeface="BrowalliaUPC" pitchFamily="34" charset="-34"/>
            </a:endParaRPr>
          </a:p>
        </p:txBody>
      </p:sp>
      <p:sp>
        <p:nvSpPr>
          <p:cNvPr id="7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DA246-E0EE-4956-B064-603E2534A8A6}" type="slidenum">
              <a:rPr lang="en-US"/>
              <a:pPr/>
              <a:t>74</a:t>
            </a:fld>
            <a:endParaRPr lang="th-TH"/>
          </a:p>
        </p:txBody>
      </p:sp>
      <p:sp>
        <p:nvSpPr>
          <p:cNvPr id="442373" name="AutoShape 5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753475" y="6553200"/>
            <a:ext cx="361950" cy="266700"/>
          </a:xfrm>
          <a:prstGeom prst="actionButtonForwardNext">
            <a:avLst/>
          </a:prstGeom>
          <a:solidFill>
            <a:schemeClr val="bg1"/>
          </a:solidFill>
          <a:ln w="12700">
            <a:solidFill>
              <a:srgbClr val="4D4D4D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442374" name="AutoShape 6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8353425" y="6553200"/>
            <a:ext cx="352425" cy="266700"/>
          </a:xfrm>
          <a:prstGeom prst="actionButtonBackPrevious">
            <a:avLst/>
          </a:prstGeom>
          <a:solidFill>
            <a:schemeClr val="bg1"/>
          </a:solidFill>
          <a:ln w="12700">
            <a:solidFill>
              <a:srgbClr val="4D4D4D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442375" name="Rectangle 7"/>
          <p:cNvSpPr>
            <a:spLocks noChangeArrowheads="1"/>
          </p:cNvSpPr>
          <p:nvPr/>
        </p:nvSpPr>
        <p:spPr bwMode="auto">
          <a:xfrm>
            <a:off x="838200" y="2457236"/>
            <a:ext cx="8001000" cy="3884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 eaLnBrk="0" hangingPunct="0">
              <a:lnSpc>
                <a:spcPct val="110000"/>
              </a:lnSpc>
              <a:buFontTx/>
              <a:buChar char="•"/>
            </a:pPr>
            <a:r>
              <a:rPr lang="th-TH" sz="3200" b="1" dirty="0">
                <a:latin typeface="BrowalliaUPC" pitchFamily="34" charset="-34"/>
                <a:cs typeface="BrowalliaUPC" pitchFamily="34" charset="-34"/>
              </a:rPr>
              <a:t> วิธีตกลงราคา     </a:t>
            </a:r>
            <a:r>
              <a:rPr lang="th-TH" sz="3200" b="1" dirty="0" smtClean="0">
                <a:latin typeface="BrowalliaUPC" pitchFamily="34" charset="-34"/>
                <a:cs typeface="BrowalliaUPC" pitchFamily="34" charset="-34"/>
              </a:rPr>
              <a:t>       </a:t>
            </a:r>
            <a:r>
              <a:rPr lang="th-TH" sz="3200" b="1" dirty="0" smtClean="0">
                <a:latin typeface="BrowalliaUPC" pitchFamily="34" charset="-34"/>
                <a:cs typeface="BrowalliaUPC" pitchFamily="34" charset="-34"/>
                <a:sym typeface="Symbol" pitchFamily="18" charset="2"/>
              </a:rPr>
              <a:t>ไม่</a:t>
            </a:r>
            <a:r>
              <a:rPr lang="th-TH" sz="3200" b="1" dirty="0">
                <a:latin typeface="BrowalliaUPC" pitchFamily="34" charset="-34"/>
                <a:cs typeface="BrowalliaUPC" pitchFamily="34" charset="-34"/>
                <a:sym typeface="Symbol" pitchFamily="18" charset="2"/>
              </a:rPr>
              <a:t>เกิน </a:t>
            </a:r>
            <a:r>
              <a:rPr lang="th-TH" sz="3200" b="1" dirty="0">
                <a:latin typeface="BrowalliaUPC" pitchFamily="34" charset="-34"/>
                <a:cs typeface="BrowalliaUPC" pitchFamily="34" charset="-34"/>
              </a:rPr>
              <a:t>100,000 บาท</a:t>
            </a:r>
          </a:p>
          <a:p>
            <a:pPr algn="l" eaLnBrk="0" hangingPunct="0">
              <a:lnSpc>
                <a:spcPct val="110000"/>
              </a:lnSpc>
              <a:buFontTx/>
              <a:buChar char="•"/>
            </a:pPr>
            <a:r>
              <a:rPr lang="th-TH" sz="3200" b="1" dirty="0">
                <a:solidFill>
                  <a:srgbClr val="0000FF"/>
                </a:solidFill>
                <a:latin typeface="BrowalliaUPC" pitchFamily="34" charset="-34"/>
                <a:cs typeface="BrowalliaUPC" pitchFamily="34" charset="-34"/>
              </a:rPr>
              <a:t> วิธีสอบราคา            </a:t>
            </a:r>
            <a:r>
              <a:rPr lang="th-TH" sz="3200" b="1" dirty="0" smtClean="0">
                <a:solidFill>
                  <a:srgbClr val="0000FF"/>
                </a:solidFill>
                <a:latin typeface="BrowalliaUPC" pitchFamily="34" charset="-34"/>
                <a:cs typeface="BrowalliaUPC" pitchFamily="34" charset="-34"/>
              </a:rPr>
              <a:t>   </a:t>
            </a:r>
            <a:r>
              <a:rPr lang="th-TH" sz="3200" b="1" dirty="0">
                <a:solidFill>
                  <a:srgbClr val="0000FF"/>
                </a:solidFill>
                <a:latin typeface="BrowalliaUPC" pitchFamily="34" charset="-34"/>
                <a:cs typeface="BrowalliaUPC" pitchFamily="34" charset="-34"/>
              </a:rPr>
              <a:t>เกิน100,000 บาท ไม่เกิน 2,000,000 บาท</a:t>
            </a:r>
          </a:p>
          <a:p>
            <a:pPr algn="l" eaLnBrk="0" hangingPunct="0">
              <a:lnSpc>
                <a:spcPct val="110000"/>
              </a:lnSpc>
              <a:buFontTx/>
              <a:buChar char="•"/>
            </a:pPr>
            <a:r>
              <a:rPr lang="th-TH" sz="3200" b="1" dirty="0">
                <a:solidFill>
                  <a:srgbClr val="EF0B05"/>
                </a:solidFill>
                <a:latin typeface="BrowalliaUPC" pitchFamily="34" charset="-34"/>
                <a:cs typeface="BrowalliaUPC" pitchFamily="34" charset="-34"/>
              </a:rPr>
              <a:t> วิธีประกวดราคา  </a:t>
            </a:r>
            <a:r>
              <a:rPr lang="th-TH" sz="3200" b="1" dirty="0" smtClean="0">
                <a:solidFill>
                  <a:srgbClr val="EF0B05"/>
                </a:solidFill>
                <a:latin typeface="BrowalliaUPC" pitchFamily="34" charset="-34"/>
                <a:cs typeface="BrowalliaUPC" pitchFamily="34" charset="-34"/>
              </a:rPr>
              <a:t>      เกิน </a:t>
            </a:r>
            <a:r>
              <a:rPr lang="th-TH" sz="3200" b="1" dirty="0">
                <a:solidFill>
                  <a:srgbClr val="EF0B05"/>
                </a:solidFill>
                <a:latin typeface="BrowalliaUPC" pitchFamily="34" charset="-34"/>
                <a:cs typeface="BrowalliaUPC" pitchFamily="34" charset="-34"/>
              </a:rPr>
              <a:t>2,000,000 บาท</a:t>
            </a:r>
          </a:p>
          <a:p>
            <a:pPr algn="l" eaLnBrk="0" hangingPunct="0">
              <a:lnSpc>
                <a:spcPct val="110000"/>
              </a:lnSpc>
              <a:buFontTx/>
              <a:buChar char="•"/>
            </a:pPr>
            <a:r>
              <a:rPr lang="th-TH" sz="3200" b="1" dirty="0">
                <a:latin typeface="BrowalliaUPC" pitchFamily="34" charset="-34"/>
                <a:cs typeface="BrowalliaUPC" pitchFamily="34" charset="-34"/>
              </a:rPr>
              <a:t> วิธีพิเศษ                   </a:t>
            </a:r>
            <a:r>
              <a:rPr lang="th-TH" sz="3200" b="1" dirty="0" smtClean="0">
                <a:latin typeface="BrowalliaUPC" pitchFamily="34" charset="-34"/>
                <a:cs typeface="BrowalliaUPC" pitchFamily="34" charset="-34"/>
              </a:rPr>
              <a:t>   เกิน </a:t>
            </a:r>
            <a:r>
              <a:rPr lang="th-TH" sz="3200" b="1" dirty="0">
                <a:latin typeface="BrowalliaUPC" pitchFamily="34" charset="-34"/>
                <a:cs typeface="BrowalliaUPC" pitchFamily="34" charset="-34"/>
              </a:rPr>
              <a:t>100,000 บาท แต่มีเงื่อนไข</a:t>
            </a:r>
          </a:p>
          <a:p>
            <a:pPr algn="l" eaLnBrk="0" hangingPunct="0">
              <a:lnSpc>
                <a:spcPct val="110000"/>
              </a:lnSpc>
              <a:buFontTx/>
              <a:buChar char="•"/>
            </a:pPr>
            <a:r>
              <a:rPr lang="th-TH" sz="3200" b="1" dirty="0">
                <a:solidFill>
                  <a:srgbClr val="336600"/>
                </a:solidFill>
                <a:latin typeface="BrowalliaUPC" pitchFamily="34" charset="-34"/>
                <a:cs typeface="BrowalliaUPC" pitchFamily="34" charset="-34"/>
              </a:rPr>
              <a:t> วิธีกรณีพิเศษ     </a:t>
            </a:r>
            <a:r>
              <a:rPr lang="th-TH" sz="3200" b="1" dirty="0" smtClean="0">
                <a:solidFill>
                  <a:srgbClr val="336600"/>
                </a:solidFill>
                <a:latin typeface="BrowalliaUPC" pitchFamily="34" charset="-34"/>
                <a:cs typeface="BrowalliaUPC" pitchFamily="34" charset="-34"/>
              </a:rPr>
              <a:t>        ไม่</a:t>
            </a:r>
            <a:r>
              <a:rPr lang="th-TH" sz="3200" b="1" dirty="0">
                <a:solidFill>
                  <a:srgbClr val="336600"/>
                </a:solidFill>
                <a:latin typeface="BrowalliaUPC" pitchFamily="34" charset="-34"/>
                <a:cs typeface="BrowalliaUPC" pitchFamily="34" charset="-34"/>
              </a:rPr>
              <a:t>มีกำหนดวงเงิน แต่มีเงื่อนไข</a:t>
            </a:r>
            <a:endParaRPr lang="en-US" sz="3200" b="1" dirty="0">
              <a:solidFill>
                <a:srgbClr val="336600"/>
              </a:solidFill>
              <a:latin typeface="BrowalliaUPC" pitchFamily="34" charset="-34"/>
              <a:cs typeface="BrowalliaUPC" pitchFamily="34" charset="-34"/>
            </a:endParaRPr>
          </a:p>
          <a:p>
            <a:pPr algn="l" eaLnBrk="0" hangingPunct="0">
              <a:lnSpc>
                <a:spcPct val="110000"/>
              </a:lnSpc>
              <a:buFontTx/>
              <a:buChar char="•"/>
            </a:pPr>
            <a:r>
              <a:rPr lang="th-TH" sz="3200" b="1" dirty="0">
                <a:solidFill>
                  <a:srgbClr val="FF0000"/>
                </a:solidFill>
                <a:latin typeface="BrowalliaUPC" pitchFamily="34" charset="-34"/>
                <a:cs typeface="BrowalliaUPC" pitchFamily="34" charset="-34"/>
              </a:rPr>
              <a:t> วิธีประมูลด้วยระบบอิเล็กทรอนิกส์ </a:t>
            </a:r>
            <a:r>
              <a:rPr lang="en-US" sz="3200" b="1" dirty="0">
                <a:solidFill>
                  <a:srgbClr val="FF0000"/>
                </a:solidFill>
                <a:latin typeface="BrowalliaUPC" pitchFamily="34" charset="-34"/>
                <a:cs typeface="BrowalliaUPC" pitchFamily="34" charset="-34"/>
              </a:rPr>
              <a:t>(e-Auction)</a:t>
            </a:r>
            <a:r>
              <a:rPr lang="th-TH" sz="3200" b="1" dirty="0">
                <a:solidFill>
                  <a:srgbClr val="FF0000"/>
                </a:solidFill>
                <a:latin typeface="BrowalliaUPC" pitchFamily="34" charset="-34"/>
                <a:cs typeface="BrowalliaUPC" pitchFamily="34" charset="-34"/>
              </a:rPr>
              <a:t> </a:t>
            </a:r>
            <a:r>
              <a:rPr lang="th-TH" sz="3200" b="1" dirty="0" smtClean="0">
                <a:solidFill>
                  <a:srgbClr val="FF0000"/>
                </a:solidFill>
                <a:latin typeface="BrowalliaUPC" pitchFamily="34" charset="-34"/>
                <a:cs typeface="BrowalliaUPC" pitchFamily="34" charset="-34"/>
              </a:rPr>
              <a:t>ตาม</a:t>
            </a:r>
            <a:r>
              <a:rPr lang="th-TH" sz="3200" b="1" dirty="0">
                <a:solidFill>
                  <a:srgbClr val="FF0000"/>
                </a:solidFill>
                <a:latin typeface="BrowalliaUPC" pitchFamily="34" charset="-34"/>
                <a:cs typeface="BrowalliaUPC" pitchFamily="34" charset="-34"/>
              </a:rPr>
              <a:t>ระเบียบฯ พัสดุ ปี 49 ตั้งแต่ 2 ล้านบาทขึ้นไป</a:t>
            </a:r>
          </a:p>
        </p:txBody>
      </p:sp>
      <p:sp>
        <p:nvSpPr>
          <p:cNvPr id="8" name="Rectangle 7"/>
          <p:cNvSpPr/>
          <p:nvPr/>
        </p:nvSpPr>
        <p:spPr>
          <a:xfrm>
            <a:off x="152400" y="152400"/>
            <a:ext cx="8839200" cy="6629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AutoShape 2" descr="https://scontent.fbkk2-1.fna.fbcdn.net/hphotos-xpa1/v/t1.0-9/11947495_1614792065455151_5493424688856426359_n.jpg?oh=e1880e276acdee48ead9d71e29392806&amp;oe=5664E613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6" name="รูปภาพ 5" descr="ว 299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" y="-24"/>
            <a:ext cx="9144000" cy="594930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สี่เหลี่ยมผืนผ้า 6"/>
          <p:cNvSpPr/>
          <p:nvPr/>
        </p:nvSpPr>
        <p:spPr>
          <a:xfrm>
            <a:off x="0" y="5877272"/>
            <a:ext cx="9144000" cy="98075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Ø"/>
            </a:pPr>
            <a:r>
              <a:rPr lang="th-TH" sz="2800" dirty="0" smtClean="0">
                <a:solidFill>
                  <a:schemeClr val="tx1"/>
                </a:solidFill>
                <a:latin typeface="EucrosiaUPC" pitchFamily="18" charset="-34"/>
                <a:cs typeface="EucrosiaUPC" pitchFamily="18" charset="-34"/>
              </a:rPr>
              <a:t> ให้ถือปฏิบัติตั้งแต่ </a:t>
            </a:r>
            <a:r>
              <a:rPr lang="en-US" sz="2800" dirty="0" smtClean="0">
                <a:solidFill>
                  <a:schemeClr val="tx1"/>
                </a:solidFill>
                <a:latin typeface="EucrosiaUPC" pitchFamily="18" charset="-34"/>
                <a:cs typeface="EucrosiaUPC" pitchFamily="18" charset="-34"/>
              </a:rPr>
              <a:t>15 </a:t>
            </a:r>
            <a:r>
              <a:rPr lang="th-TH" sz="2800" dirty="0" smtClean="0">
                <a:solidFill>
                  <a:schemeClr val="tx1"/>
                </a:solidFill>
                <a:latin typeface="EucrosiaUPC" pitchFamily="18" charset="-34"/>
                <a:cs typeface="EucrosiaUPC" pitchFamily="18" charset="-34"/>
              </a:rPr>
              <a:t>ก</a:t>
            </a:r>
            <a:r>
              <a:rPr lang="en-US" sz="2800" dirty="0" smtClean="0">
                <a:solidFill>
                  <a:schemeClr val="tx1"/>
                </a:solidFill>
                <a:latin typeface="EucrosiaUPC" pitchFamily="18" charset="-34"/>
                <a:cs typeface="EucrosiaUPC" pitchFamily="18" charset="-34"/>
              </a:rPr>
              <a:t>.</a:t>
            </a:r>
            <a:r>
              <a:rPr lang="th-TH" sz="2800" dirty="0" smtClean="0">
                <a:solidFill>
                  <a:schemeClr val="tx1"/>
                </a:solidFill>
                <a:latin typeface="EucrosiaUPC" pitchFamily="18" charset="-34"/>
                <a:cs typeface="EucrosiaUPC" pitchFamily="18" charset="-34"/>
              </a:rPr>
              <a:t>ย</a:t>
            </a:r>
            <a:r>
              <a:rPr lang="en-US" sz="2800" dirty="0" smtClean="0">
                <a:solidFill>
                  <a:schemeClr val="tx1"/>
                </a:solidFill>
                <a:latin typeface="EucrosiaUPC" pitchFamily="18" charset="-34"/>
                <a:cs typeface="EucrosiaUPC" pitchFamily="18" charset="-34"/>
              </a:rPr>
              <a:t>. 58 – 31 </a:t>
            </a:r>
            <a:r>
              <a:rPr lang="th-TH" sz="2800" dirty="0" smtClean="0">
                <a:solidFill>
                  <a:schemeClr val="tx1"/>
                </a:solidFill>
                <a:latin typeface="EucrosiaUPC" pitchFamily="18" charset="-34"/>
                <a:cs typeface="EucrosiaUPC" pitchFamily="18" charset="-34"/>
              </a:rPr>
              <a:t>มี</a:t>
            </a:r>
            <a:r>
              <a:rPr lang="en-US" sz="2800" dirty="0" smtClean="0">
                <a:solidFill>
                  <a:schemeClr val="tx1"/>
                </a:solidFill>
                <a:latin typeface="EucrosiaUPC" pitchFamily="18" charset="-34"/>
                <a:cs typeface="EucrosiaUPC" pitchFamily="18" charset="-34"/>
              </a:rPr>
              <a:t>.</a:t>
            </a:r>
            <a:r>
              <a:rPr lang="th-TH" sz="2800" dirty="0" smtClean="0">
                <a:solidFill>
                  <a:schemeClr val="tx1"/>
                </a:solidFill>
                <a:latin typeface="EucrosiaUPC" pitchFamily="18" charset="-34"/>
                <a:cs typeface="EucrosiaUPC" pitchFamily="18" charset="-34"/>
              </a:rPr>
              <a:t>ค</a:t>
            </a:r>
            <a:r>
              <a:rPr lang="en-US" sz="2800" dirty="0" smtClean="0">
                <a:solidFill>
                  <a:schemeClr val="tx1"/>
                </a:solidFill>
                <a:latin typeface="EucrosiaUPC" pitchFamily="18" charset="-34"/>
                <a:cs typeface="EucrosiaUPC" pitchFamily="18" charset="-34"/>
              </a:rPr>
              <a:t>. 59</a:t>
            </a:r>
          </a:p>
          <a:p>
            <a:pPr algn="ctr">
              <a:buFont typeface="Wingdings" pitchFamily="2" charset="2"/>
              <a:buChar char="Ø"/>
            </a:pPr>
            <a:r>
              <a:rPr lang="th-TH" sz="2800" dirty="0" smtClean="0">
                <a:solidFill>
                  <a:schemeClr val="tx1"/>
                </a:solidFill>
                <a:latin typeface="EucrosiaUPC" pitchFamily="18" charset="-34"/>
                <a:cs typeface="EucrosiaUPC" pitchFamily="18" charset="-34"/>
              </a:rPr>
              <a:t>การจัดหาพัสดุที่ได้ดำเนินการก่อน </a:t>
            </a:r>
            <a:r>
              <a:rPr lang="en-US" sz="2800" dirty="0" smtClean="0">
                <a:solidFill>
                  <a:schemeClr val="tx1"/>
                </a:solidFill>
                <a:latin typeface="EucrosiaUPC" pitchFamily="18" charset="-34"/>
                <a:cs typeface="EucrosiaUPC" pitchFamily="18" charset="-34"/>
              </a:rPr>
              <a:t>15 </a:t>
            </a:r>
            <a:r>
              <a:rPr lang="th-TH" sz="2800" dirty="0" smtClean="0">
                <a:solidFill>
                  <a:schemeClr val="tx1"/>
                </a:solidFill>
                <a:latin typeface="EucrosiaUPC" pitchFamily="18" charset="-34"/>
                <a:cs typeface="EucrosiaUPC" pitchFamily="18" charset="-34"/>
              </a:rPr>
              <a:t>ก</a:t>
            </a:r>
            <a:r>
              <a:rPr lang="en-US" sz="2800" dirty="0" smtClean="0">
                <a:solidFill>
                  <a:schemeClr val="tx1"/>
                </a:solidFill>
                <a:latin typeface="EucrosiaUPC" pitchFamily="18" charset="-34"/>
                <a:cs typeface="EucrosiaUPC" pitchFamily="18" charset="-34"/>
              </a:rPr>
              <a:t>.</a:t>
            </a:r>
            <a:r>
              <a:rPr lang="th-TH" sz="2800" dirty="0" smtClean="0">
                <a:solidFill>
                  <a:schemeClr val="tx1"/>
                </a:solidFill>
                <a:latin typeface="EucrosiaUPC" pitchFamily="18" charset="-34"/>
                <a:cs typeface="EucrosiaUPC" pitchFamily="18" charset="-34"/>
              </a:rPr>
              <a:t>ย</a:t>
            </a:r>
            <a:r>
              <a:rPr lang="en-US" sz="2800" dirty="0" smtClean="0">
                <a:solidFill>
                  <a:schemeClr val="tx1"/>
                </a:solidFill>
                <a:latin typeface="EucrosiaUPC" pitchFamily="18" charset="-34"/>
                <a:cs typeface="EucrosiaUPC" pitchFamily="18" charset="-34"/>
              </a:rPr>
              <a:t>. 58 </a:t>
            </a:r>
            <a:r>
              <a:rPr lang="th-TH" sz="2800" dirty="0" smtClean="0">
                <a:solidFill>
                  <a:schemeClr val="tx1"/>
                </a:solidFill>
                <a:latin typeface="EucrosiaUPC" pitchFamily="18" charset="-34"/>
                <a:cs typeface="EucrosiaUPC" pitchFamily="18" charset="-34"/>
              </a:rPr>
              <a:t>ให้ดำเนินการต่อไปจนแล้วเสร็จ</a:t>
            </a:r>
            <a:endParaRPr lang="th-TH" sz="2800" dirty="0">
              <a:solidFill>
                <a:schemeClr val="tx1"/>
              </a:solidFill>
              <a:latin typeface="EucrosiaUPC" pitchFamily="18" charset="-34"/>
              <a:cs typeface="EucrosiaUPC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A4D308-C0AA-4364-92C8-2EA24225CCEE}" type="slidenum">
              <a:rPr lang="en-US">
                <a:latin typeface="BrowalliaUPC" pitchFamily="34" charset="-34"/>
                <a:cs typeface="BrowalliaUPC" pitchFamily="34" charset="-34"/>
              </a:rPr>
              <a:pPr>
                <a:defRPr/>
              </a:pPr>
              <a:t>76</a:t>
            </a:fld>
            <a:endParaRPr lang="th-TH">
              <a:latin typeface="BrowalliaUPC" pitchFamily="34" charset="-34"/>
              <a:cs typeface="BrowalliaUPC" pitchFamily="34" charset="-34"/>
            </a:endParaRPr>
          </a:p>
        </p:txBody>
      </p:sp>
      <p:sp>
        <p:nvSpPr>
          <p:cNvPr id="444420" name="AutoShape 4"/>
          <p:cNvSpPr>
            <a:spLocks noChangeArrowheads="1"/>
          </p:cNvSpPr>
          <p:nvPr/>
        </p:nvSpPr>
        <p:spPr bwMode="auto">
          <a:xfrm>
            <a:off x="1235075" y="2895600"/>
            <a:ext cx="288925" cy="288925"/>
          </a:xfrm>
          <a:prstGeom prst="star5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th-TH">
              <a:latin typeface="BrowalliaUPC" pitchFamily="34" charset="-34"/>
              <a:cs typeface="BrowalliaUPC" pitchFamily="34" charset="-34"/>
            </a:endParaRPr>
          </a:p>
        </p:txBody>
      </p:sp>
      <p:pic>
        <p:nvPicPr>
          <p:cNvPr id="68612" name="Picture 8" descr="tnews_1253940690_781"/>
          <p:cNvPicPr>
            <a:picLocks noChangeAspect="1" noChangeArrowheads="1"/>
          </p:cNvPicPr>
          <p:nvPr/>
        </p:nvPicPr>
        <p:blipFill>
          <a:blip r:embed="rId2" cstate="print">
            <a:lum/>
          </a:blip>
          <a:srcRect/>
          <a:stretch>
            <a:fillRect/>
          </a:stretch>
        </p:blipFill>
        <p:spPr bwMode="auto">
          <a:xfrm>
            <a:off x="1752600" y="684213"/>
            <a:ext cx="5562600" cy="41544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44418" name="Rectangle 2"/>
          <p:cNvSpPr>
            <a:spLocks noChangeArrowheads="1"/>
          </p:cNvSpPr>
          <p:nvPr/>
        </p:nvSpPr>
        <p:spPr bwMode="auto">
          <a:xfrm>
            <a:off x="381000" y="2362200"/>
            <a:ext cx="8153400" cy="406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609600" indent="-609600" algn="l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th-TH" sz="3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BrowalliaUPC" pitchFamily="34" charset="-34"/>
                <a:cs typeface="BrowalliaUPC" pitchFamily="34" charset="-34"/>
              </a:rPr>
              <a:t>        </a:t>
            </a:r>
            <a:r>
              <a:rPr lang="th-TH" sz="3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0000FF"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rowalliaUPC" pitchFamily="34" charset="-34"/>
                <a:cs typeface="BrowalliaUPC" pitchFamily="34" charset="-34"/>
              </a:rPr>
              <a:t>การแบ่งซื้อ แบ่งจ้าง หมายถึง การลดวงเงินที่จะ</a:t>
            </a:r>
            <a:r>
              <a:rPr lang="th-TH" sz="3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0000FF"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rowalliaUPC" pitchFamily="34" charset="-34"/>
                <a:cs typeface="BrowalliaUPC" pitchFamily="34" charset="-34"/>
              </a:rPr>
              <a:t>ซื้อหรือ</a:t>
            </a:r>
            <a:r>
              <a:rPr lang="th-TH" sz="3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0000FF"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rowalliaUPC" pitchFamily="34" charset="-34"/>
                <a:cs typeface="BrowalliaUPC" pitchFamily="34" charset="-34"/>
              </a:rPr>
              <a:t>จ้าง ในครั้งเดียวกัน ออกเป็นหลายครั้ง</a:t>
            </a:r>
            <a:r>
              <a:rPr lang="th-TH" sz="3600" b="1" u="sng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0000FF"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rowalliaUPC" pitchFamily="34" charset="-34"/>
                <a:cs typeface="BrowalliaUPC" pitchFamily="34" charset="-34"/>
              </a:rPr>
              <a:t> </a:t>
            </a:r>
            <a:r>
              <a:rPr lang="th-TH" sz="3600" b="1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0000FF"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rowalliaUPC" pitchFamily="34" charset="-34"/>
                <a:cs typeface="BrowalliaUPC" pitchFamily="34" charset="-34"/>
              </a:rPr>
              <a:t> </a:t>
            </a:r>
            <a:endParaRPr lang="th-TH" sz="3600" b="1" u="sng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rgbClr val="0000FF">
                    <a:alpha val="4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rowalliaUPC" pitchFamily="34" charset="-34"/>
              <a:cs typeface="BrowalliaUPC" pitchFamily="34" charset="-34"/>
            </a:endParaRPr>
          </a:p>
          <a:p>
            <a:pPr marL="609600" indent="-609600" algn="l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th-TH" sz="3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BrowalliaUPC" pitchFamily="34" charset="-34"/>
                <a:cs typeface="BrowalliaUPC" pitchFamily="34" charset="-34"/>
              </a:rPr>
              <a:t>      </a:t>
            </a:r>
            <a:r>
              <a:rPr lang="th-TH" sz="3600" b="1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EF0B05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rowalliaUPC" pitchFamily="34" charset="-34"/>
                <a:cs typeface="BrowalliaUPC" pitchFamily="34" charset="-34"/>
              </a:rPr>
              <a:t>โดยไม่มีเหตุผล ความจำเป็น และ มีเจตนาที่จะหลีกเลี่ยง</a:t>
            </a:r>
            <a:endParaRPr lang="th-TH" sz="3600" b="1" i="1" dirty="0">
              <a:solidFill>
                <a:srgbClr val="FF00FF"/>
              </a:solidFill>
              <a:effectLst>
                <a:glow rad="101600">
                  <a:srgbClr val="EF0B05">
                    <a:alpha val="6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rowalliaUPC" pitchFamily="34" charset="-34"/>
              <a:cs typeface="BrowalliaUPC" pitchFamily="34" charset="-34"/>
            </a:endParaRPr>
          </a:p>
          <a:p>
            <a:pPr marL="609600" indent="-609600" algn="l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th-TH" sz="3600" b="1" dirty="0"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BrowalliaUPC" pitchFamily="34" charset="-34"/>
                <a:cs typeface="BrowalliaUPC" pitchFamily="34" charset="-34"/>
              </a:rPr>
              <a:t>        </a:t>
            </a:r>
            <a:r>
              <a:rPr lang="th-TH" sz="3600" b="1" dirty="0" smtClean="0"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BrowalliaUPC" pitchFamily="34" charset="-34"/>
                <a:cs typeface="BrowalliaUPC" pitchFamily="34" charset="-34"/>
              </a:rPr>
              <a:t>1</a:t>
            </a:r>
            <a:r>
              <a:rPr lang="th-TH" sz="3600" b="1" dirty="0"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BrowalliaUPC" pitchFamily="34" charset="-34"/>
                <a:cs typeface="BrowalliaUPC" pitchFamily="34" charset="-34"/>
              </a:rPr>
              <a:t>) แบ่งวงเงิน ให้ลดลงเพื่อเปลี่ยนวิธีจัดหาพัสดุ</a:t>
            </a:r>
          </a:p>
          <a:p>
            <a:pPr marL="609600" indent="-609600" algn="l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th-TH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rowalliaUPC" pitchFamily="34" charset="-34"/>
                <a:cs typeface="BrowalliaUPC" pitchFamily="34" charset="-34"/>
              </a:rPr>
              <a:t>        </a:t>
            </a:r>
            <a:r>
              <a:rPr lang="th-TH" sz="3600" b="1" dirty="0" smtClean="0">
                <a:effectLst>
                  <a:glow rad="101600">
                    <a:srgbClr val="00B050">
                      <a:alpha val="60000"/>
                    </a:srgbClr>
                  </a:glow>
                </a:effectLst>
                <a:latin typeface="BrowalliaUPC" pitchFamily="34" charset="-34"/>
                <a:cs typeface="BrowalliaUPC" pitchFamily="34" charset="-34"/>
              </a:rPr>
              <a:t>2</a:t>
            </a:r>
            <a:r>
              <a:rPr lang="th-TH" sz="3600" b="1" dirty="0">
                <a:effectLst>
                  <a:glow rad="101600">
                    <a:srgbClr val="00B050">
                      <a:alpha val="60000"/>
                    </a:srgbClr>
                  </a:glow>
                </a:effectLst>
                <a:latin typeface="BrowalliaUPC" pitchFamily="34" charset="-34"/>
                <a:cs typeface="BrowalliaUPC" pitchFamily="34" charset="-34"/>
              </a:rPr>
              <a:t>) ให้ผู้มีอำนาจสั่งซื้อ สั่งจ้าง เปลี่ยนไป</a:t>
            </a:r>
          </a:p>
        </p:txBody>
      </p:sp>
      <p:sp>
        <p:nvSpPr>
          <p:cNvPr id="8" name="Rectangle 7"/>
          <p:cNvSpPr/>
          <p:nvPr/>
        </p:nvSpPr>
        <p:spPr>
          <a:xfrm>
            <a:off x="152400" y="152400"/>
            <a:ext cx="8839200" cy="6629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44421" name="Rectangle 5"/>
          <p:cNvSpPr>
            <a:spLocks noChangeArrowheads="1"/>
          </p:cNvSpPr>
          <p:nvPr/>
        </p:nvSpPr>
        <p:spPr bwMode="auto">
          <a:xfrm>
            <a:off x="0" y="228600"/>
            <a:ext cx="4495800" cy="1295400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>
              <a:defRPr/>
            </a:pPr>
            <a:r>
              <a:rPr lang="th-TH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FF"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BrowalliaUPC" pitchFamily="34" charset="-34"/>
                <a:cs typeface="BrowalliaUPC" pitchFamily="34" charset="-34"/>
              </a:rPr>
              <a:t>การแบ่งซื้อ</a:t>
            </a:r>
          </a:p>
        </p:txBody>
      </p:sp>
      <p:sp>
        <p:nvSpPr>
          <p:cNvPr id="444422" name="Rectangle 6"/>
          <p:cNvSpPr>
            <a:spLocks noChangeArrowheads="1"/>
          </p:cNvSpPr>
          <p:nvPr/>
        </p:nvSpPr>
        <p:spPr bwMode="auto">
          <a:xfrm>
            <a:off x="4800600" y="762000"/>
            <a:ext cx="4343400" cy="12954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>
              <a:defRPr/>
            </a:pPr>
            <a:r>
              <a:rPr lang="th-TH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B05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BrowalliaUPC" pitchFamily="34" charset="-34"/>
                <a:cs typeface="BrowalliaUPC" pitchFamily="34" charset="-34"/>
              </a:rPr>
              <a:t>การแบ่งจ้าง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หยดน้ำ 5"/>
          <p:cNvSpPr/>
          <p:nvPr/>
        </p:nvSpPr>
        <p:spPr>
          <a:xfrm>
            <a:off x="0" y="0"/>
            <a:ext cx="9144000" cy="6858000"/>
          </a:xfrm>
          <a:prstGeom prst="teardrop">
            <a:avLst/>
          </a:prstGeom>
          <a:ln w="38100">
            <a:solidFill>
              <a:srgbClr val="FF0066"/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342900" indent="-342900" algn="thaiDist">
              <a:spcBef>
                <a:spcPct val="20000"/>
              </a:spcBef>
            </a:pPr>
            <a:endParaRPr lang="th-TH" sz="3200" b="1" dirty="0">
              <a:solidFill>
                <a:srgbClr val="000000"/>
              </a:solidFill>
              <a:latin typeface="BrowalliaUPC" pitchFamily="34" charset="-34"/>
              <a:cs typeface="BrowalliaUPC" pitchFamily="34" charset="-34"/>
            </a:endParaRPr>
          </a:p>
          <a:p>
            <a:pPr marL="342900" indent="-342900" algn="thaiDist">
              <a:spcBef>
                <a:spcPct val="20000"/>
              </a:spcBef>
            </a:pPr>
            <a:r>
              <a:rPr lang="th-TH" sz="3200" b="1" dirty="0">
                <a:solidFill>
                  <a:srgbClr val="000000"/>
                </a:solidFill>
                <a:latin typeface="BrowalliaUPC" pitchFamily="34" charset="-34"/>
                <a:cs typeface="BrowalliaUPC" pitchFamily="34" charset="-34"/>
              </a:rPr>
              <a:t> </a:t>
            </a:r>
          </a:p>
          <a:p>
            <a:pPr marL="342900" indent="-342900" algn="thaiDist">
              <a:spcBef>
                <a:spcPct val="20000"/>
              </a:spcBef>
            </a:pPr>
            <a:r>
              <a:rPr lang="th-TH" sz="3200" b="1" dirty="0">
                <a:solidFill>
                  <a:srgbClr val="000000"/>
                </a:solidFill>
                <a:latin typeface="BrowalliaUPC" pitchFamily="34" charset="-34"/>
                <a:cs typeface="BrowalliaUPC" pitchFamily="34" charset="-34"/>
              </a:rPr>
              <a:t>	วงเงินที่ได้รับมาพร้อมกันหรือไม่	</a:t>
            </a:r>
          </a:p>
          <a:p>
            <a:pPr marL="342900" indent="-342900" algn="thaiDist">
              <a:spcBef>
                <a:spcPct val="20000"/>
              </a:spcBef>
            </a:pPr>
            <a:endParaRPr lang="th-TH" sz="3200" b="1" dirty="0">
              <a:solidFill>
                <a:srgbClr val="000000"/>
              </a:solidFill>
              <a:latin typeface="BrowalliaUPC" pitchFamily="34" charset="-34"/>
              <a:cs typeface="BrowalliaUPC" pitchFamily="34" charset="-34"/>
            </a:endParaRPr>
          </a:p>
          <a:p>
            <a:pPr marL="342900" indent="-342900" algn="thaiDist">
              <a:spcBef>
                <a:spcPct val="20000"/>
              </a:spcBef>
            </a:pPr>
            <a:r>
              <a:rPr lang="th-TH" sz="3200" b="1" dirty="0">
                <a:solidFill>
                  <a:srgbClr val="000000"/>
                </a:solidFill>
                <a:latin typeface="BrowalliaUPC" pitchFamily="34" charset="-34"/>
                <a:cs typeface="BrowalliaUPC" pitchFamily="34" charset="-34"/>
              </a:rPr>
              <a:t>		พัสดุที่จะจัดหาเป็นประเภทเดียวกันหรือไม่</a:t>
            </a:r>
          </a:p>
          <a:p>
            <a:pPr marL="342900" indent="-342900" algn="thaiDist">
              <a:spcBef>
                <a:spcPct val="20000"/>
              </a:spcBef>
            </a:pPr>
            <a:endParaRPr lang="th-TH" sz="3200" b="1" dirty="0">
              <a:solidFill>
                <a:srgbClr val="000000"/>
              </a:solidFill>
              <a:latin typeface="BrowalliaUPC" pitchFamily="34" charset="-34"/>
              <a:cs typeface="BrowalliaUPC" pitchFamily="34" charset="-34"/>
            </a:endParaRPr>
          </a:p>
          <a:p>
            <a:pPr marL="342900" indent="-342900" algn="thaiDist">
              <a:spcBef>
                <a:spcPct val="20000"/>
              </a:spcBef>
            </a:pPr>
            <a:r>
              <a:rPr lang="th-TH" sz="3200" b="1" dirty="0">
                <a:solidFill>
                  <a:srgbClr val="000000"/>
                </a:solidFill>
                <a:latin typeface="BrowalliaUPC" pitchFamily="34" charset="-34"/>
                <a:cs typeface="BrowalliaUPC" pitchFamily="34" charset="-34"/>
              </a:rPr>
              <a:t>			พิจารณาจากความต้องการของ</a:t>
            </a:r>
            <a:br>
              <a:rPr lang="th-TH" sz="3200" b="1" dirty="0">
                <a:solidFill>
                  <a:srgbClr val="000000"/>
                </a:solidFill>
                <a:latin typeface="BrowalliaUPC" pitchFamily="34" charset="-34"/>
                <a:cs typeface="BrowalliaUPC" pitchFamily="34" charset="-34"/>
              </a:rPr>
            </a:br>
            <a:r>
              <a:rPr lang="th-TH" sz="3200" b="1" dirty="0">
                <a:solidFill>
                  <a:srgbClr val="000000"/>
                </a:solidFill>
                <a:latin typeface="BrowalliaUPC" pitchFamily="34" charset="-34"/>
                <a:cs typeface="BrowalliaUPC" pitchFamily="34" charset="-34"/>
              </a:rPr>
              <a:t>ผู้ใช้พัสดุว่าต้องการใช้พร้อมกันหรือไม่</a:t>
            </a:r>
          </a:p>
        </p:txBody>
      </p:sp>
      <p:sp>
        <p:nvSpPr>
          <p:cNvPr id="7" name="สี่เหลี่ยมมุมมน 6"/>
          <p:cNvSpPr/>
          <p:nvPr/>
        </p:nvSpPr>
        <p:spPr>
          <a:xfrm>
            <a:off x="1763688" y="642918"/>
            <a:ext cx="7166030" cy="857256"/>
          </a:xfrm>
          <a:prstGeom prst="roundRect">
            <a:avLst/>
          </a:prstGeom>
          <a:solidFill>
            <a:srgbClr val="CCCCFF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4000" b="1" spc="50" dirty="0">
                <a:ln w="11430"/>
                <a:solidFill>
                  <a:srgbClr val="0000CC"/>
                </a:solidFill>
                <a:latin typeface="Cordia New" pitchFamily="34" charset="-34"/>
              </a:rPr>
              <a:t>แนวทางการพิจารณาเรื่องแบ่งซื้อแบ่งจ้าง</a:t>
            </a:r>
            <a:endParaRPr lang="th-TH" sz="4000" b="1" spc="50" dirty="0">
              <a:ln w="11430"/>
              <a:solidFill>
                <a:srgbClr val="0000CC"/>
              </a:solidFill>
              <a:latin typeface="Browallia New" pitchFamily="34" charset="-34"/>
              <a:cs typeface="Browallia New" pitchFamily="34" charset="-34"/>
            </a:endParaRPr>
          </a:p>
        </p:txBody>
      </p:sp>
      <p:pic>
        <p:nvPicPr>
          <p:cNvPr id="29700" name="Picture 14" descr="C:\Program Files\Microsoft Office\MEDIA\CAGCAT10\j0336075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24133">
            <a:off x="6616700" y="1685925"/>
            <a:ext cx="1622425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แผนผังลำดับงาน: ที่เก็บแบบเข้าถึงโดยลำดับ 11"/>
          <p:cNvSpPr/>
          <p:nvPr/>
        </p:nvSpPr>
        <p:spPr>
          <a:xfrm>
            <a:off x="1214414" y="2500306"/>
            <a:ext cx="357190" cy="357190"/>
          </a:xfrm>
          <a:prstGeom prst="flowChartMagneticTape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th-TH">
              <a:solidFill>
                <a:srgbClr val="FFFFFF"/>
              </a:solidFill>
              <a:cs typeface="Angsana New" pitchFamily="18" charset="-34"/>
            </a:endParaRPr>
          </a:p>
        </p:txBody>
      </p:sp>
      <p:sp>
        <p:nvSpPr>
          <p:cNvPr id="13" name="แผนผังลำดับงาน: ที่เก็บแบบเข้าถึงโดยลำดับ 12"/>
          <p:cNvSpPr/>
          <p:nvPr/>
        </p:nvSpPr>
        <p:spPr>
          <a:xfrm>
            <a:off x="1852610" y="3529010"/>
            <a:ext cx="357190" cy="357190"/>
          </a:xfrm>
          <a:prstGeom prst="flowChartMagneticTape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th-TH">
              <a:solidFill>
                <a:srgbClr val="FFFFFF"/>
              </a:solidFill>
              <a:cs typeface="Angsana New" pitchFamily="18" charset="-34"/>
            </a:endParaRPr>
          </a:p>
        </p:txBody>
      </p:sp>
      <p:sp>
        <p:nvSpPr>
          <p:cNvPr id="14" name="แผนผังลำดับงาน: ที่เก็บแบบเข้าถึงโดยลำดับ 13"/>
          <p:cNvSpPr/>
          <p:nvPr/>
        </p:nvSpPr>
        <p:spPr>
          <a:xfrm>
            <a:off x="2714612" y="4672010"/>
            <a:ext cx="357190" cy="357190"/>
          </a:xfrm>
          <a:prstGeom prst="flowChartMagneticTape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th-TH">
              <a:solidFill>
                <a:srgbClr val="FFFFFF"/>
              </a:solidFill>
              <a:cs typeface="Angsana New" pitchFamily="18" charset="-34"/>
            </a:endParaRPr>
          </a:p>
        </p:txBody>
      </p:sp>
      <p:sp>
        <p:nvSpPr>
          <p:cNvPr id="29710" name="ตัวยึดหมายเลขภาพนิ่ง 14"/>
          <p:cNvSpPr txBox="1">
            <a:spLocks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FE803A39-3E98-43D4-A2B6-C2E6A76C38C6}" type="slidenum">
              <a:rPr lang="en-US" sz="1400" b="1"/>
              <a:pPr algn="r"/>
              <a:t>77</a:t>
            </a:fld>
            <a:endParaRPr lang="en-US" sz="14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th-TH" sz="1800"/>
          </a:p>
        </p:txBody>
      </p:sp>
      <p:sp>
        <p:nvSpPr>
          <p:cNvPr id="87044" name="AutoShape 4"/>
          <p:cNvSpPr>
            <a:spLocks noChangeArrowheads="1"/>
          </p:cNvSpPr>
          <p:nvPr/>
        </p:nvSpPr>
        <p:spPr bwMode="ltGray">
          <a:xfrm rot="5400000">
            <a:off x="-2422526" y="1627188"/>
            <a:ext cx="4824413" cy="4770438"/>
          </a:xfrm>
          <a:custGeom>
            <a:avLst/>
            <a:gdLst>
              <a:gd name="G0" fmla="+- 10478 0 0"/>
              <a:gd name="G1" fmla="+- -11739500 0 0"/>
              <a:gd name="G2" fmla="+- 0 0 -11739500"/>
              <a:gd name="T0" fmla="*/ 0 256 1"/>
              <a:gd name="T1" fmla="*/ 180 256 1"/>
              <a:gd name="G3" fmla="+- -11739500 T0 T1"/>
              <a:gd name="T2" fmla="*/ 0 256 1"/>
              <a:gd name="T3" fmla="*/ 90 256 1"/>
              <a:gd name="G4" fmla="+- -11739500 T2 T3"/>
              <a:gd name="G5" fmla="*/ G4 2 1"/>
              <a:gd name="T4" fmla="*/ 90 256 1"/>
              <a:gd name="T5" fmla="*/ 0 256 1"/>
              <a:gd name="G6" fmla="+- -11739500 T4 T5"/>
              <a:gd name="G7" fmla="*/ G6 2 1"/>
              <a:gd name="G8" fmla="abs -1173950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10478"/>
              <a:gd name="G18" fmla="*/ 10478 1 2"/>
              <a:gd name="G19" fmla="+- G18 5400 0"/>
              <a:gd name="G20" fmla="cos G19 -11739500"/>
              <a:gd name="G21" fmla="sin G19 -11739500"/>
              <a:gd name="G22" fmla="+- G20 10800 0"/>
              <a:gd name="G23" fmla="+- G21 10800 0"/>
              <a:gd name="G24" fmla="+- 10800 0 G20"/>
              <a:gd name="G25" fmla="+- 10478 10800 0"/>
              <a:gd name="G26" fmla="?: G9 G17 G25"/>
              <a:gd name="G27" fmla="?: G9 0 21600"/>
              <a:gd name="G28" fmla="cos 10800 -11739500"/>
              <a:gd name="G29" fmla="sin 10800 -11739500"/>
              <a:gd name="G30" fmla="sin 10478 -11739500"/>
              <a:gd name="G31" fmla="+- G28 10800 0"/>
              <a:gd name="G32" fmla="+- G29 10800 0"/>
              <a:gd name="G33" fmla="+- G30 10800 0"/>
              <a:gd name="G34" fmla="?: G4 0 G31"/>
              <a:gd name="G35" fmla="?: -11739500 G34 0"/>
              <a:gd name="G36" fmla="?: G6 G35 G31"/>
              <a:gd name="G37" fmla="+- 21600 0 G36"/>
              <a:gd name="G38" fmla="?: G4 0 G33"/>
              <a:gd name="G39" fmla="?: -1173950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162 w 21600"/>
              <a:gd name="T15" fmla="*/ 10638 h 21600"/>
              <a:gd name="T16" fmla="*/ 10800 w 21600"/>
              <a:gd name="T17" fmla="*/ 322 h 21600"/>
              <a:gd name="T18" fmla="*/ 21438 w 21600"/>
              <a:gd name="T19" fmla="*/ 10638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323" y="10641"/>
                </a:moveTo>
                <a:cubicBezTo>
                  <a:pt x="410" y="4916"/>
                  <a:pt x="5075" y="321"/>
                  <a:pt x="10800" y="322"/>
                </a:cubicBezTo>
                <a:cubicBezTo>
                  <a:pt x="16524" y="322"/>
                  <a:pt x="21189" y="4916"/>
                  <a:pt x="21276" y="10641"/>
                </a:cubicBezTo>
                <a:lnTo>
                  <a:pt x="21598" y="10636"/>
                </a:lnTo>
                <a:cubicBezTo>
                  <a:pt x="21509" y="4736"/>
                  <a:pt x="16700" y="-1"/>
                  <a:pt x="10799" y="0"/>
                </a:cubicBezTo>
                <a:cubicBezTo>
                  <a:pt x="4899" y="0"/>
                  <a:pt x="90" y="4736"/>
                  <a:pt x="1" y="10636"/>
                </a:cubicBezTo>
                <a:close/>
              </a:path>
            </a:pathLst>
          </a:custGeom>
          <a:gradFill rotWithShape="1">
            <a:gsLst>
              <a:gs pos="0">
                <a:schemeClr val="bg2">
                  <a:gamma/>
                  <a:tint val="45490"/>
                  <a:invGamma/>
                </a:schemeClr>
              </a:gs>
              <a:gs pos="50000">
                <a:schemeClr val="bg2"/>
              </a:gs>
              <a:gs pos="100000">
                <a:schemeClr val="bg2">
                  <a:gamma/>
                  <a:tint val="45490"/>
                  <a:invGamma/>
                </a:schemeClr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th-TH" sz="1800">
              <a:cs typeface="+mn-cs"/>
            </a:endParaRPr>
          </a:p>
        </p:txBody>
      </p:sp>
      <p:sp>
        <p:nvSpPr>
          <p:cNvPr id="87045" name="AutoShape 5"/>
          <p:cNvSpPr>
            <a:spLocks noChangeArrowheads="1"/>
          </p:cNvSpPr>
          <p:nvPr/>
        </p:nvSpPr>
        <p:spPr bwMode="blackGray">
          <a:xfrm rot="5400000" flipH="1">
            <a:off x="-2016918" y="2062956"/>
            <a:ext cx="4032250" cy="3929063"/>
          </a:xfrm>
          <a:custGeom>
            <a:avLst/>
            <a:gdLst>
              <a:gd name="G0" fmla="+- 56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6"/>
              <a:gd name="G18" fmla="*/ 56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56 10800 0"/>
              <a:gd name="G26" fmla="?: G9 G17 G25"/>
              <a:gd name="G27" fmla="?: G9 0 21600"/>
              <a:gd name="G28" fmla="cos 10800 11796480"/>
              <a:gd name="G29" fmla="sin 10800 11796480"/>
              <a:gd name="G30" fmla="sin 56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5372 w 21600"/>
              <a:gd name="T15" fmla="*/ 10800 h 21600"/>
              <a:gd name="T16" fmla="*/ 10800 w 21600"/>
              <a:gd name="T17" fmla="*/ 10744 h 21600"/>
              <a:gd name="T18" fmla="*/ 16228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10744" y="10800"/>
                </a:moveTo>
                <a:cubicBezTo>
                  <a:pt x="10744" y="10769"/>
                  <a:pt x="10769" y="10744"/>
                  <a:pt x="10800" y="10744"/>
                </a:cubicBezTo>
                <a:cubicBezTo>
                  <a:pt x="10830" y="10743"/>
                  <a:pt x="10855" y="10769"/>
                  <a:pt x="10856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gradFill rotWithShape="1">
            <a:gsLst>
              <a:gs pos="0">
                <a:schemeClr val="hlink">
                  <a:alpha val="56000"/>
                </a:schemeClr>
              </a:gs>
              <a:gs pos="100000">
                <a:schemeClr val="hlink">
                  <a:gamma/>
                  <a:tint val="0"/>
                  <a:invGamma/>
                  <a:alpha val="48000"/>
                </a:schemeClr>
              </a:gs>
            </a:gsLst>
            <a:lin ang="5400000" scaled="1"/>
          </a:gra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th-TH" sz="1800">
              <a:cs typeface="+mn-cs"/>
            </a:endParaRPr>
          </a:p>
        </p:txBody>
      </p:sp>
      <p:grpSp>
        <p:nvGrpSpPr>
          <p:cNvPr id="2" name="กลุ่ม 76"/>
          <p:cNvGrpSpPr>
            <a:grpSpLocks/>
          </p:cNvGrpSpPr>
          <p:nvPr/>
        </p:nvGrpSpPr>
        <p:grpSpPr bwMode="auto">
          <a:xfrm>
            <a:off x="1258888" y="1484313"/>
            <a:ext cx="6027756" cy="508000"/>
            <a:chOff x="1258888" y="1484313"/>
            <a:chExt cx="4943334" cy="508000"/>
          </a:xfrm>
        </p:grpSpPr>
        <p:sp>
          <p:nvSpPr>
            <p:cNvPr id="12348" name="AutoShape 10"/>
            <p:cNvSpPr>
              <a:spLocks noChangeArrowheads="1"/>
            </p:cNvSpPr>
            <p:nvPr/>
          </p:nvSpPr>
          <p:spPr bwMode="gray">
            <a:xfrm>
              <a:off x="1634974" y="1484313"/>
              <a:ext cx="4567248" cy="508000"/>
            </a:xfrm>
            <a:prstGeom prst="roundRect">
              <a:avLst>
                <a:gd name="adj" fmla="val 50000"/>
              </a:avLst>
            </a:prstGeom>
            <a:noFill/>
            <a:ln w="28575" algn="ctr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th-TH" sz="3200" b="1" dirty="0">
                  <a:solidFill>
                    <a:srgbClr val="000099"/>
                  </a:solidFill>
                  <a:latin typeface="Angsana New" pitchFamily="18" charset="-34"/>
                  <a:cs typeface="Angsana New" pitchFamily="18" charset="-34"/>
                </a:rPr>
                <a:t>คณะกรรมการเปิดซอง</a:t>
              </a:r>
              <a:r>
                <a:rPr lang="th-TH" sz="3200" b="1" dirty="0">
                  <a:solidFill>
                    <a:srgbClr val="CC0000"/>
                  </a:solidFill>
                  <a:latin typeface="Angsana New" pitchFamily="18" charset="-34"/>
                  <a:cs typeface="Angsana New" pitchFamily="18" charset="-34"/>
                </a:rPr>
                <a:t>สอบราคา</a:t>
              </a:r>
              <a:endParaRPr lang="en-US" sz="3200" b="1" dirty="0">
                <a:solidFill>
                  <a:srgbClr val="CC0000"/>
                </a:solidFill>
                <a:latin typeface="Angsana New" pitchFamily="18" charset="-34"/>
                <a:cs typeface="Angsana New" pitchFamily="18" charset="-34"/>
              </a:endParaRPr>
            </a:p>
          </p:txBody>
        </p:sp>
        <p:grpSp>
          <p:nvGrpSpPr>
            <p:cNvPr id="3" name="Group 11"/>
            <p:cNvGrpSpPr>
              <a:grpSpLocks/>
            </p:cNvGrpSpPr>
            <p:nvPr/>
          </p:nvGrpSpPr>
          <p:grpSpPr bwMode="auto">
            <a:xfrm>
              <a:off x="1258888" y="1573217"/>
              <a:ext cx="381000" cy="382588"/>
              <a:chOff x="2078" y="1680"/>
              <a:chExt cx="1615" cy="1615"/>
            </a:xfrm>
          </p:grpSpPr>
          <p:sp>
            <p:nvSpPr>
              <p:cNvPr id="12350" name="Oval 12"/>
              <p:cNvSpPr>
                <a:spLocks noChangeArrowheads="1"/>
              </p:cNvSpPr>
              <p:nvPr/>
            </p:nvSpPr>
            <p:spPr bwMode="gray">
              <a:xfrm>
                <a:off x="2078" y="1680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th-TH" sz="1800"/>
              </a:p>
            </p:txBody>
          </p:sp>
          <p:sp>
            <p:nvSpPr>
              <p:cNvPr id="12351" name="Oval 13"/>
              <p:cNvSpPr>
                <a:spLocks noChangeArrowheads="1"/>
              </p:cNvSpPr>
              <p:nvPr/>
            </p:nvSpPr>
            <p:spPr bwMode="gray">
              <a:xfrm>
                <a:off x="2170" y="1771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th-TH" sz="1800"/>
              </a:p>
            </p:txBody>
          </p:sp>
          <p:sp>
            <p:nvSpPr>
              <p:cNvPr id="87054" name="Oval 14"/>
              <p:cNvSpPr>
                <a:spLocks noChangeArrowheads="1"/>
              </p:cNvSpPr>
              <p:nvPr/>
            </p:nvSpPr>
            <p:spPr bwMode="gray">
              <a:xfrm>
                <a:off x="2253" y="1854"/>
                <a:ext cx="1265" cy="1260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algn="ctr">
                  <a:defRPr/>
                </a:pPr>
                <a:endParaRPr lang="th-TH" sz="1800">
                  <a:cs typeface="+mn-cs"/>
                </a:endParaRPr>
              </a:p>
            </p:txBody>
          </p:sp>
          <p:sp>
            <p:nvSpPr>
              <p:cNvPr id="12353" name="Oval 15"/>
              <p:cNvSpPr>
                <a:spLocks noChangeArrowheads="1"/>
              </p:cNvSpPr>
              <p:nvPr/>
            </p:nvSpPr>
            <p:spPr bwMode="gray">
              <a:xfrm>
                <a:off x="2254" y="1856"/>
                <a:ext cx="1262" cy="1261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algn="ctr"/>
                <a:endParaRPr lang="th-TH" sz="1800"/>
              </a:p>
            </p:txBody>
          </p:sp>
          <p:sp>
            <p:nvSpPr>
              <p:cNvPr id="87056" name="Oval 16"/>
              <p:cNvSpPr>
                <a:spLocks noChangeArrowheads="1"/>
              </p:cNvSpPr>
              <p:nvPr/>
            </p:nvSpPr>
            <p:spPr bwMode="gray">
              <a:xfrm>
                <a:off x="2334" y="1941"/>
                <a:ext cx="1097" cy="1092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algn="ctr">
                  <a:defRPr/>
                </a:pPr>
                <a:endParaRPr lang="th-TH" sz="1800">
                  <a:cs typeface="+mn-cs"/>
                </a:endParaRPr>
              </a:p>
            </p:txBody>
          </p:sp>
          <p:sp>
            <p:nvSpPr>
              <p:cNvPr id="12355" name="Oval 17"/>
              <p:cNvSpPr>
                <a:spLocks noChangeArrowheads="1"/>
              </p:cNvSpPr>
              <p:nvPr/>
            </p:nvSpPr>
            <p:spPr bwMode="gray">
              <a:xfrm>
                <a:off x="2337" y="1938"/>
                <a:ext cx="1096" cy="1096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algn="ctr"/>
                <a:endParaRPr lang="th-TH" sz="1800"/>
              </a:p>
            </p:txBody>
          </p:sp>
        </p:grpSp>
      </p:grpSp>
      <p:grpSp>
        <p:nvGrpSpPr>
          <p:cNvPr id="4" name="กลุ่ม 75"/>
          <p:cNvGrpSpPr>
            <a:grpSpLocks/>
          </p:cNvGrpSpPr>
          <p:nvPr/>
        </p:nvGrpSpPr>
        <p:grpSpPr bwMode="auto">
          <a:xfrm>
            <a:off x="1935163" y="2255838"/>
            <a:ext cx="6137299" cy="508000"/>
            <a:chOff x="1935163" y="2255838"/>
            <a:chExt cx="6137317" cy="508000"/>
          </a:xfrm>
        </p:grpSpPr>
        <p:sp>
          <p:nvSpPr>
            <p:cNvPr id="12340" name="AutoShape 9"/>
            <p:cNvSpPr>
              <a:spLocks noChangeArrowheads="1"/>
            </p:cNvSpPr>
            <p:nvPr/>
          </p:nvSpPr>
          <p:spPr bwMode="gray">
            <a:xfrm>
              <a:off x="2311400" y="2255838"/>
              <a:ext cx="5761080" cy="508000"/>
            </a:xfrm>
            <a:prstGeom prst="roundRect">
              <a:avLst>
                <a:gd name="adj" fmla="val 50000"/>
              </a:avLst>
            </a:prstGeom>
            <a:noFill/>
            <a:ln w="28575" algn="ctr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th-TH" sz="3200" b="1" dirty="0">
                  <a:solidFill>
                    <a:srgbClr val="000099"/>
                  </a:solidFill>
                  <a:latin typeface="Angsana New" pitchFamily="18" charset="-34"/>
                  <a:cs typeface="Angsana New" pitchFamily="18" charset="-34"/>
                </a:rPr>
                <a:t>คณะกรรมการ</a:t>
              </a:r>
              <a:r>
                <a:rPr lang="th-TH" sz="3200" b="1" dirty="0" smtClean="0">
                  <a:solidFill>
                    <a:srgbClr val="000099"/>
                  </a:solidFill>
                  <a:latin typeface="Angsana New" pitchFamily="18" charset="-34"/>
                  <a:cs typeface="Angsana New" pitchFamily="18" charset="-34"/>
                </a:rPr>
                <a:t>รับและ</a:t>
              </a:r>
              <a:r>
                <a:rPr lang="th-TH" sz="3200" b="1" dirty="0">
                  <a:solidFill>
                    <a:srgbClr val="000099"/>
                  </a:solidFill>
                  <a:latin typeface="Angsana New" pitchFamily="18" charset="-34"/>
                  <a:cs typeface="Angsana New" pitchFamily="18" charset="-34"/>
                </a:rPr>
                <a:t>เปิดซอง</a:t>
              </a:r>
              <a:r>
                <a:rPr lang="th-TH" sz="3200" b="1" dirty="0">
                  <a:solidFill>
                    <a:srgbClr val="CC0000"/>
                  </a:solidFill>
                  <a:latin typeface="Angsana New" pitchFamily="18" charset="-34"/>
                  <a:cs typeface="Angsana New" pitchFamily="18" charset="-34"/>
                </a:rPr>
                <a:t>ประกวดราคา</a:t>
              </a:r>
              <a:endParaRPr lang="en-US" sz="3200" b="1" dirty="0">
                <a:solidFill>
                  <a:srgbClr val="CC0000"/>
                </a:solidFill>
                <a:latin typeface="Angsana New" pitchFamily="18" charset="-34"/>
                <a:cs typeface="Angsana New" pitchFamily="18" charset="-34"/>
              </a:endParaRPr>
            </a:p>
          </p:txBody>
        </p:sp>
        <p:grpSp>
          <p:nvGrpSpPr>
            <p:cNvPr id="5" name="Group 18"/>
            <p:cNvGrpSpPr>
              <a:grpSpLocks/>
            </p:cNvGrpSpPr>
            <p:nvPr/>
          </p:nvGrpSpPr>
          <p:grpSpPr bwMode="auto">
            <a:xfrm>
              <a:off x="1935163" y="2362201"/>
              <a:ext cx="381000" cy="382588"/>
              <a:chOff x="2078" y="1680"/>
              <a:chExt cx="1615" cy="1615"/>
            </a:xfrm>
          </p:grpSpPr>
          <p:sp>
            <p:nvSpPr>
              <p:cNvPr id="12342" name="Oval 19"/>
              <p:cNvSpPr>
                <a:spLocks noChangeArrowheads="1"/>
              </p:cNvSpPr>
              <p:nvPr/>
            </p:nvSpPr>
            <p:spPr bwMode="gray">
              <a:xfrm>
                <a:off x="2078" y="1680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th-TH" sz="1800"/>
              </a:p>
            </p:txBody>
          </p:sp>
          <p:sp>
            <p:nvSpPr>
              <p:cNvPr id="12343" name="Oval 20"/>
              <p:cNvSpPr>
                <a:spLocks noChangeArrowheads="1"/>
              </p:cNvSpPr>
              <p:nvPr/>
            </p:nvSpPr>
            <p:spPr bwMode="gray">
              <a:xfrm>
                <a:off x="2170" y="1771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th-TH" sz="1800"/>
              </a:p>
            </p:txBody>
          </p:sp>
          <p:sp>
            <p:nvSpPr>
              <p:cNvPr id="87061" name="Oval 21"/>
              <p:cNvSpPr>
                <a:spLocks noChangeArrowheads="1"/>
              </p:cNvSpPr>
              <p:nvPr/>
            </p:nvSpPr>
            <p:spPr bwMode="gray">
              <a:xfrm>
                <a:off x="2253" y="1854"/>
                <a:ext cx="1265" cy="1260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algn="ctr">
                  <a:defRPr/>
                </a:pPr>
                <a:endParaRPr lang="th-TH" sz="1800">
                  <a:cs typeface="+mn-cs"/>
                </a:endParaRPr>
              </a:p>
            </p:txBody>
          </p:sp>
          <p:sp>
            <p:nvSpPr>
              <p:cNvPr id="12345" name="Oval 22"/>
              <p:cNvSpPr>
                <a:spLocks noChangeArrowheads="1"/>
              </p:cNvSpPr>
              <p:nvPr/>
            </p:nvSpPr>
            <p:spPr bwMode="gray">
              <a:xfrm>
                <a:off x="2254" y="1856"/>
                <a:ext cx="1262" cy="1261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48BE67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algn="ctr"/>
                <a:endParaRPr lang="th-TH" sz="1800"/>
              </a:p>
            </p:txBody>
          </p:sp>
          <p:sp>
            <p:nvSpPr>
              <p:cNvPr id="87063" name="Oval 23"/>
              <p:cNvSpPr>
                <a:spLocks noChangeArrowheads="1"/>
              </p:cNvSpPr>
              <p:nvPr/>
            </p:nvSpPr>
            <p:spPr bwMode="gray">
              <a:xfrm>
                <a:off x="2334" y="1941"/>
                <a:ext cx="1097" cy="1092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algn="ctr">
                  <a:defRPr/>
                </a:pPr>
                <a:endParaRPr lang="th-TH" sz="1800">
                  <a:cs typeface="+mn-cs"/>
                </a:endParaRPr>
              </a:p>
            </p:txBody>
          </p:sp>
          <p:sp>
            <p:nvSpPr>
              <p:cNvPr id="12347" name="Oval 24"/>
              <p:cNvSpPr>
                <a:spLocks noChangeArrowheads="1"/>
              </p:cNvSpPr>
              <p:nvPr/>
            </p:nvSpPr>
            <p:spPr bwMode="gray">
              <a:xfrm>
                <a:off x="2337" y="1938"/>
                <a:ext cx="1096" cy="1096"/>
              </a:xfrm>
              <a:prstGeom prst="ellipse">
                <a:avLst/>
              </a:prstGeom>
              <a:gradFill rotWithShape="1">
                <a:gsLst>
                  <a:gs pos="0">
                    <a:srgbClr val="48BE67"/>
                  </a:gs>
                  <a:gs pos="100000">
                    <a:srgbClr val="235C32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algn="ctr"/>
                <a:endParaRPr lang="th-TH" sz="1800"/>
              </a:p>
            </p:txBody>
          </p:sp>
        </p:grpSp>
      </p:grpSp>
      <p:grpSp>
        <p:nvGrpSpPr>
          <p:cNvPr id="6" name="กลุ่ม 74"/>
          <p:cNvGrpSpPr>
            <a:grpSpLocks/>
          </p:cNvGrpSpPr>
          <p:nvPr/>
        </p:nvGrpSpPr>
        <p:grpSpPr bwMode="auto">
          <a:xfrm>
            <a:off x="2268538" y="3005138"/>
            <a:ext cx="6018238" cy="508000"/>
            <a:chOff x="2268538" y="3005138"/>
            <a:chExt cx="6018260" cy="508000"/>
          </a:xfrm>
        </p:grpSpPr>
        <p:sp>
          <p:nvSpPr>
            <p:cNvPr id="12332" name="AutoShape 8"/>
            <p:cNvSpPr>
              <a:spLocks noChangeArrowheads="1"/>
            </p:cNvSpPr>
            <p:nvPr/>
          </p:nvSpPr>
          <p:spPr bwMode="gray">
            <a:xfrm>
              <a:off x="2644775" y="3005138"/>
              <a:ext cx="5642023" cy="508000"/>
            </a:xfrm>
            <a:prstGeom prst="roundRect">
              <a:avLst>
                <a:gd name="adj" fmla="val 50000"/>
              </a:avLst>
            </a:prstGeom>
            <a:noFill/>
            <a:ln w="28575" algn="ctr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th-TH" sz="3200" b="1" dirty="0">
                  <a:solidFill>
                    <a:srgbClr val="000099"/>
                  </a:solidFill>
                  <a:latin typeface="Angsana New" pitchFamily="18" charset="-34"/>
                  <a:cs typeface="Angsana New" pitchFamily="18" charset="-34"/>
                </a:rPr>
                <a:t>คณะกรรมการพิจารณาผลการ</a:t>
              </a:r>
              <a:r>
                <a:rPr lang="th-TH" sz="3200" b="1" dirty="0">
                  <a:solidFill>
                    <a:srgbClr val="CC0000"/>
                  </a:solidFill>
                  <a:latin typeface="Angsana New" pitchFamily="18" charset="-34"/>
                  <a:cs typeface="Angsana New" pitchFamily="18" charset="-34"/>
                </a:rPr>
                <a:t>ประกวดราคา</a:t>
              </a:r>
              <a:endParaRPr lang="en-US" sz="3200" b="1" dirty="0">
                <a:solidFill>
                  <a:srgbClr val="CC0000"/>
                </a:solidFill>
                <a:latin typeface="Angsana New" pitchFamily="18" charset="-34"/>
                <a:cs typeface="Angsana New" pitchFamily="18" charset="-34"/>
              </a:endParaRPr>
            </a:p>
          </p:txBody>
        </p:sp>
        <p:grpSp>
          <p:nvGrpSpPr>
            <p:cNvPr id="7" name="Group 25"/>
            <p:cNvGrpSpPr>
              <a:grpSpLocks/>
            </p:cNvGrpSpPr>
            <p:nvPr/>
          </p:nvGrpSpPr>
          <p:grpSpPr bwMode="auto">
            <a:xfrm>
              <a:off x="2268538" y="3081345"/>
              <a:ext cx="381000" cy="382588"/>
              <a:chOff x="2078" y="1680"/>
              <a:chExt cx="1615" cy="1615"/>
            </a:xfrm>
          </p:grpSpPr>
          <p:sp>
            <p:nvSpPr>
              <p:cNvPr id="12334" name="Oval 26"/>
              <p:cNvSpPr>
                <a:spLocks noChangeArrowheads="1"/>
              </p:cNvSpPr>
              <p:nvPr/>
            </p:nvSpPr>
            <p:spPr bwMode="gray">
              <a:xfrm>
                <a:off x="2078" y="1680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th-TH" sz="1800"/>
              </a:p>
            </p:txBody>
          </p:sp>
          <p:sp>
            <p:nvSpPr>
              <p:cNvPr id="12335" name="Oval 27"/>
              <p:cNvSpPr>
                <a:spLocks noChangeArrowheads="1"/>
              </p:cNvSpPr>
              <p:nvPr/>
            </p:nvSpPr>
            <p:spPr bwMode="gray">
              <a:xfrm>
                <a:off x="2170" y="1771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th-TH" sz="1800"/>
              </a:p>
            </p:txBody>
          </p:sp>
          <p:sp>
            <p:nvSpPr>
              <p:cNvPr id="87068" name="Oval 28"/>
              <p:cNvSpPr>
                <a:spLocks noChangeArrowheads="1"/>
              </p:cNvSpPr>
              <p:nvPr/>
            </p:nvSpPr>
            <p:spPr bwMode="gray">
              <a:xfrm>
                <a:off x="2253" y="1854"/>
                <a:ext cx="1265" cy="1260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algn="ctr">
                  <a:defRPr/>
                </a:pPr>
                <a:endParaRPr lang="th-TH" sz="1800">
                  <a:cs typeface="+mn-cs"/>
                </a:endParaRPr>
              </a:p>
            </p:txBody>
          </p:sp>
          <p:sp>
            <p:nvSpPr>
              <p:cNvPr id="12337" name="Oval 29"/>
              <p:cNvSpPr>
                <a:spLocks noChangeArrowheads="1"/>
              </p:cNvSpPr>
              <p:nvPr/>
            </p:nvSpPr>
            <p:spPr bwMode="gray">
              <a:xfrm>
                <a:off x="2254" y="1856"/>
                <a:ext cx="1262" cy="1261"/>
              </a:xfrm>
              <a:prstGeom prst="ellipse">
                <a:avLst/>
              </a:prstGeom>
              <a:gradFill rotWithShape="1">
                <a:gsLst>
                  <a:gs pos="0">
                    <a:srgbClr val="21B3E1"/>
                  </a:gs>
                  <a:gs pos="100000">
                    <a:srgbClr val="0F5368"/>
                  </a:gs>
                </a:gsLst>
                <a:lin ang="54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algn="ctr"/>
                <a:endParaRPr lang="th-TH" sz="1800"/>
              </a:p>
            </p:txBody>
          </p:sp>
          <p:sp>
            <p:nvSpPr>
              <p:cNvPr id="87070" name="Oval 30"/>
              <p:cNvSpPr>
                <a:spLocks noChangeArrowheads="1"/>
              </p:cNvSpPr>
              <p:nvPr/>
            </p:nvSpPr>
            <p:spPr bwMode="gray">
              <a:xfrm>
                <a:off x="2334" y="1941"/>
                <a:ext cx="1097" cy="1092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algn="ctr">
                  <a:defRPr/>
                </a:pPr>
                <a:endParaRPr lang="th-TH" sz="1800">
                  <a:cs typeface="+mn-cs"/>
                </a:endParaRPr>
              </a:p>
            </p:txBody>
          </p:sp>
          <p:sp>
            <p:nvSpPr>
              <p:cNvPr id="12339" name="Oval 31"/>
              <p:cNvSpPr>
                <a:spLocks noChangeArrowheads="1"/>
              </p:cNvSpPr>
              <p:nvPr/>
            </p:nvSpPr>
            <p:spPr bwMode="gray">
              <a:xfrm>
                <a:off x="2337" y="1938"/>
                <a:ext cx="1096" cy="1096"/>
              </a:xfrm>
              <a:prstGeom prst="ellipse">
                <a:avLst/>
              </a:prstGeom>
              <a:gradFill rotWithShape="1">
                <a:gsLst>
                  <a:gs pos="0">
                    <a:srgbClr val="21B3E1"/>
                  </a:gs>
                  <a:gs pos="100000">
                    <a:srgbClr val="10576D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algn="ctr"/>
                <a:endParaRPr lang="th-TH" sz="1800"/>
              </a:p>
            </p:txBody>
          </p:sp>
        </p:grpSp>
      </p:grpSp>
      <p:grpSp>
        <p:nvGrpSpPr>
          <p:cNvPr id="8" name="กลุ่ม 73"/>
          <p:cNvGrpSpPr>
            <a:grpSpLocks/>
          </p:cNvGrpSpPr>
          <p:nvPr/>
        </p:nvGrpSpPr>
        <p:grpSpPr bwMode="auto">
          <a:xfrm>
            <a:off x="2411413" y="3754438"/>
            <a:ext cx="5589612" cy="508000"/>
            <a:chOff x="2411413" y="3754438"/>
            <a:chExt cx="5517269" cy="508000"/>
          </a:xfrm>
        </p:grpSpPr>
        <p:sp>
          <p:nvSpPr>
            <p:cNvPr id="12324" name="AutoShape 7"/>
            <p:cNvSpPr>
              <a:spLocks noChangeArrowheads="1"/>
            </p:cNvSpPr>
            <p:nvPr/>
          </p:nvSpPr>
          <p:spPr bwMode="gray">
            <a:xfrm>
              <a:off x="2818476" y="3754438"/>
              <a:ext cx="5110206" cy="508000"/>
            </a:xfrm>
            <a:prstGeom prst="roundRect">
              <a:avLst>
                <a:gd name="adj" fmla="val 50000"/>
              </a:avLst>
            </a:prstGeom>
            <a:noFill/>
            <a:ln w="28575" algn="ctr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th-TH" sz="3200" b="1" dirty="0">
                  <a:solidFill>
                    <a:srgbClr val="000099"/>
                  </a:solidFill>
                  <a:latin typeface="Angsana New" pitchFamily="18" charset="-34"/>
                  <a:cs typeface="Angsana New" pitchFamily="18" charset="-34"/>
                </a:rPr>
                <a:t>คณะกรรมการจัดซื้อโดย</a:t>
              </a:r>
              <a:r>
                <a:rPr lang="th-TH" sz="3200" b="1" dirty="0">
                  <a:solidFill>
                    <a:srgbClr val="CC0000"/>
                  </a:solidFill>
                  <a:latin typeface="Angsana New" pitchFamily="18" charset="-34"/>
                  <a:cs typeface="Angsana New" pitchFamily="18" charset="-34"/>
                </a:rPr>
                <a:t>วิธีพิเศษ</a:t>
              </a:r>
              <a:endParaRPr lang="en-US" sz="3200" b="1" dirty="0">
                <a:solidFill>
                  <a:srgbClr val="CC0000"/>
                </a:solidFill>
                <a:latin typeface="Angsana New" pitchFamily="18" charset="-34"/>
                <a:cs typeface="Angsana New" pitchFamily="18" charset="-34"/>
              </a:endParaRPr>
            </a:p>
          </p:txBody>
        </p:sp>
        <p:grpSp>
          <p:nvGrpSpPr>
            <p:cNvPr id="9" name="Group 32"/>
            <p:cNvGrpSpPr>
              <a:grpSpLocks/>
            </p:cNvGrpSpPr>
            <p:nvPr/>
          </p:nvGrpSpPr>
          <p:grpSpPr bwMode="auto">
            <a:xfrm>
              <a:off x="2411413" y="3856046"/>
              <a:ext cx="381000" cy="382588"/>
              <a:chOff x="2078" y="1680"/>
              <a:chExt cx="1615" cy="1615"/>
            </a:xfrm>
          </p:grpSpPr>
          <p:sp>
            <p:nvSpPr>
              <p:cNvPr id="12326" name="Oval 33"/>
              <p:cNvSpPr>
                <a:spLocks noChangeArrowheads="1"/>
              </p:cNvSpPr>
              <p:nvPr/>
            </p:nvSpPr>
            <p:spPr bwMode="gray">
              <a:xfrm>
                <a:off x="2078" y="1680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th-TH" sz="1800"/>
              </a:p>
            </p:txBody>
          </p:sp>
          <p:sp>
            <p:nvSpPr>
              <p:cNvPr id="12327" name="Oval 34"/>
              <p:cNvSpPr>
                <a:spLocks noChangeArrowheads="1"/>
              </p:cNvSpPr>
              <p:nvPr/>
            </p:nvSpPr>
            <p:spPr bwMode="gray">
              <a:xfrm>
                <a:off x="2170" y="1771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th-TH" sz="1800"/>
              </a:p>
            </p:txBody>
          </p:sp>
          <p:sp>
            <p:nvSpPr>
              <p:cNvPr id="87075" name="Oval 35"/>
              <p:cNvSpPr>
                <a:spLocks noChangeArrowheads="1"/>
              </p:cNvSpPr>
              <p:nvPr/>
            </p:nvSpPr>
            <p:spPr bwMode="gray">
              <a:xfrm>
                <a:off x="2253" y="1854"/>
                <a:ext cx="1265" cy="1260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algn="ctr">
                  <a:defRPr/>
                </a:pPr>
                <a:endParaRPr lang="th-TH" sz="1800">
                  <a:cs typeface="+mn-cs"/>
                </a:endParaRPr>
              </a:p>
            </p:txBody>
          </p:sp>
          <p:sp>
            <p:nvSpPr>
              <p:cNvPr id="12329" name="Oval 36"/>
              <p:cNvSpPr>
                <a:spLocks noChangeArrowheads="1"/>
              </p:cNvSpPr>
              <p:nvPr/>
            </p:nvSpPr>
            <p:spPr bwMode="gray">
              <a:xfrm>
                <a:off x="2254" y="1856"/>
                <a:ext cx="1262" cy="1261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8D67E1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algn="ctr"/>
                <a:endParaRPr lang="th-TH" sz="1800"/>
              </a:p>
            </p:txBody>
          </p:sp>
          <p:sp>
            <p:nvSpPr>
              <p:cNvPr id="87077" name="Oval 37"/>
              <p:cNvSpPr>
                <a:spLocks noChangeArrowheads="1"/>
              </p:cNvSpPr>
              <p:nvPr/>
            </p:nvSpPr>
            <p:spPr bwMode="gray">
              <a:xfrm>
                <a:off x="2334" y="1941"/>
                <a:ext cx="1097" cy="1092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algn="ctr">
                  <a:defRPr/>
                </a:pPr>
                <a:endParaRPr lang="th-TH" sz="1800">
                  <a:cs typeface="+mn-cs"/>
                </a:endParaRPr>
              </a:p>
            </p:txBody>
          </p:sp>
          <p:sp>
            <p:nvSpPr>
              <p:cNvPr id="12331" name="Oval 38"/>
              <p:cNvSpPr>
                <a:spLocks noChangeArrowheads="1"/>
              </p:cNvSpPr>
              <p:nvPr/>
            </p:nvSpPr>
            <p:spPr bwMode="gray">
              <a:xfrm>
                <a:off x="2337" y="1938"/>
                <a:ext cx="1096" cy="1096"/>
              </a:xfrm>
              <a:prstGeom prst="ellipse">
                <a:avLst/>
              </a:prstGeom>
              <a:gradFill rotWithShape="1">
                <a:gsLst>
                  <a:gs pos="0">
                    <a:srgbClr val="8D67E1"/>
                  </a:gs>
                  <a:gs pos="100000">
                    <a:srgbClr val="45326D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algn="ctr"/>
                <a:endParaRPr lang="th-TH" sz="1800"/>
              </a:p>
            </p:txBody>
          </p:sp>
        </p:grpSp>
      </p:grpSp>
      <p:grpSp>
        <p:nvGrpSpPr>
          <p:cNvPr id="10" name="กลุ่ม 72"/>
          <p:cNvGrpSpPr>
            <a:grpSpLocks/>
          </p:cNvGrpSpPr>
          <p:nvPr/>
        </p:nvGrpSpPr>
        <p:grpSpPr bwMode="auto">
          <a:xfrm>
            <a:off x="2268538" y="4505325"/>
            <a:ext cx="5303858" cy="508000"/>
            <a:chOff x="2268538" y="4505325"/>
            <a:chExt cx="5303877" cy="508000"/>
          </a:xfrm>
        </p:grpSpPr>
        <p:sp>
          <p:nvSpPr>
            <p:cNvPr id="12316" name="AutoShape 6"/>
            <p:cNvSpPr>
              <a:spLocks noChangeArrowheads="1"/>
            </p:cNvSpPr>
            <p:nvPr/>
          </p:nvSpPr>
          <p:spPr bwMode="gray">
            <a:xfrm>
              <a:off x="2638426" y="4505325"/>
              <a:ext cx="4933989" cy="508000"/>
            </a:xfrm>
            <a:prstGeom prst="roundRect">
              <a:avLst>
                <a:gd name="adj" fmla="val 50000"/>
              </a:avLst>
            </a:prstGeom>
            <a:noFill/>
            <a:ln w="28575" algn="ctr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th-TH" sz="3200" b="1" dirty="0">
                  <a:solidFill>
                    <a:srgbClr val="000099"/>
                  </a:solidFill>
                  <a:latin typeface="Angsana New" pitchFamily="18" charset="-34"/>
                  <a:cs typeface="Angsana New" pitchFamily="18" charset="-34"/>
                </a:rPr>
                <a:t>คณะกรรมการจัดจ้างโดย</a:t>
              </a:r>
              <a:r>
                <a:rPr lang="th-TH" sz="3200" b="1" dirty="0">
                  <a:solidFill>
                    <a:srgbClr val="CC0000"/>
                  </a:solidFill>
                  <a:latin typeface="Angsana New" pitchFamily="18" charset="-34"/>
                  <a:cs typeface="Angsana New" pitchFamily="18" charset="-34"/>
                </a:rPr>
                <a:t>วิธีพิเศษ</a:t>
              </a:r>
              <a:endParaRPr lang="en-US" sz="3200" b="1" dirty="0">
                <a:solidFill>
                  <a:srgbClr val="CC0000"/>
                </a:solidFill>
                <a:latin typeface="Angsana New" pitchFamily="18" charset="-34"/>
                <a:cs typeface="Angsana New" pitchFamily="18" charset="-34"/>
              </a:endParaRPr>
            </a:p>
          </p:txBody>
        </p:sp>
        <p:grpSp>
          <p:nvGrpSpPr>
            <p:cNvPr id="11" name="Group 39"/>
            <p:cNvGrpSpPr>
              <a:grpSpLocks/>
            </p:cNvGrpSpPr>
            <p:nvPr/>
          </p:nvGrpSpPr>
          <p:grpSpPr bwMode="auto">
            <a:xfrm>
              <a:off x="2268538" y="4554538"/>
              <a:ext cx="355600" cy="382588"/>
              <a:chOff x="2078" y="1680"/>
              <a:chExt cx="1615" cy="1615"/>
            </a:xfrm>
          </p:grpSpPr>
          <p:sp>
            <p:nvSpPr>
              <p:cNvPr id="12318" name="Oval 40"/>
              <p:cNvSpPr>
                <a:spLocks noChangeArrowheads="1"/>
              </p:cNvSpPr>
              <p:nvPr/>
            </p:nvSpPr>
            <p:spPr bwMode="gray">
              <a:xfrm>
                <a:off x="2078" y="1680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th-TH" sz="1800"/>
              </a:p>
            </p:txBody>
          </p:sp>
          <p:sp>
            <p:nvSpPr>
              <p:cNvPr id="12319" name="Oval 41"/>
              <p:cNvSpPr>
                <a:spLocks noChangeArrowheads="1"/>
              </p:cNvSpPr>
              <p:nvPr/>
            </p:nvSpPr>
            <p:spPr bwMode="gray">
              <a:xfrm>
                <a:off x="2170" y="1771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th-TH" sz="1800"/>
              </a:p>
            </p:txBody>
          </p:sp>
          <p:sp>
            <p:nvSpPr>
              <p:cNvPr id="87082" name="Oval 42"/>
              <p:cNvSpPr>
                <a:spLocks noChangeArrowheads="1"/>
              </p:cNvSpPr>
              <p:nvPr/>
            </p:nvSpPr>
            <p:spPr bwMode="gray">
              <a:xfrm>
                <a:off x="2251" y="1854"/>
                <a:ext cx="1262" cy="1260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algn="ctr">
                  <a:defRPr/>
                </a:pPr>
                <a:endParaRPr lang="th-TH" sz="1800">
                  <a:cs typeface="+mn-cs"/>
                </a:endParaRPr>
              </a:p>
            </p:txBody>
          </p:sp>
          <p:sp>
            <p:nvSpPr>
              <p:cNvPr id="12321" name="Oval 43"/>
              <p:cNvSpPr>
                <a:spLocks noChangeArrowheads="1"/>
              </p:cNvSpPr>
              <p:nvPr/>
            </p:nvSpPr>
            <p:spPr bwMode="gray">
              <a:xfrm>
                <a:off x="2254" y="1856"/>
                <a:ext cx="1262" cy="1261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E35E23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algn="ctr"/>
                <a:endParaRPr lang="th-TH" sz="1800"/>
              </a:p>
            </p:txBody>
          </p:sp>
          <p:sp>
            <p:nvSpPr>
              <p:cNvPr id="87084" name="Oval 44"/>
              <p:cNvSpPr>
                <a:spLocks noChangeArrowheads="1"/>
              </p:cNvSpPr>
              <p:nvPr/>
            </p:nvSpPr>
            <p:spPr bwMode="gray">
              <a:xfrm>
                <a:off x="2338" y="1941"/>
                <a:ext cx="1096" cy="1092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algn="ctr">
                  <a:defRPr/>
                </a:pPr>
                <a:endParaRPr lang="th-TH" sz="1800">
                  <a:cs typeface="+mn-cs"/>
                </a:endParaRPr>
              </a:p>
            </p:txBody>
          </p:sp>
          <p:sp>
            <p:nvSpPr>
              <p:cNvPr id="12323" name="Oval 45"/>
              <p:cNvSpPr>
                <a:spLocks noChangeArrowheads="1"/>
              </p:cNvSpPr>
              <p:nvPr/>
            </p:nvSpPr>
            <p:spPr bwMode="gray">
              <a:xfrm>
                <a:off x="2337" y="1938"/>
                <a:ext cx="1096" cy="1096"/>
              </a:xfrm>
              <a:prstGeom prst="ellipse">
                <a:avLst/>
              </a:prstGeom>
              <a:gradFill rotWithShape="1">
                <a:gsLst>
                  <a:gs pos="0">
                    <a:srgbClr val="E35E23"/>
                  </a:gs>
                  <a:gs pos="100000">
                    <a:srgbClr val="6E2E11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algn="ctr"/>
                <a:endParaRPr lang="th-TH" sz="1800"/>
              </a:p>
            </p:txBody>
          </p:sp>
        </p:grpSp>
      </p:grpSp>
      <p:sp>
        <p:nvSpPr>
          <p:cNvPr id="12298" name="Oval 105"/>
          <p:cNvSpPr>
            <a:spLocks noChangeArrowheads="1"/>
          </p:cNvSpPr>
          <p:nvPr/>
        </p:nvSpPr>
        <p:spPr bwMode="gray">
          <a:xfrm>
            <a:off x="1835150" y="5314950"/>
            <a:ext cx="381000" cy="381000"/>
          </a:xfrm>
          <a:prstGeom prst="ellipse">
            <a:avLst/>
          </a:prstGeom>
          <a:gradFill rotWithShape="1">
            <a:gsLst>
              <a:gs pos="0">
                <a:srgbClr val="767676"/>
              </a:gs>
              <a:gs pos="50000">
                <a:srgbClr val="FFFFFF"/>
              </a:gs>
              <a:gs pos="100000">
                <a:srgbClr val="767676"/>
              </a:gs>
            </a:gsLst>
            <a:lin ang="5400000" scaled="1"/>
          </a:gradFill>
          <a:ln w="57150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th-TH" sz="1800"/>
          </a:p>
        </p:txBody>
      </p:sp>
      <p:sp>
        <p:nvSpPr>
          <p:cNvPr id="12299" name="Oval 106"/>
          <p:cNvSpPr>
            <a:spLocks noChangeArrowheads="1"/>
          </p:cNvSpPr>
          <p:nvPr/>
        </p:nvSpPr>
        <p:spPr bwMode="gray">
          <a:xfrm>
            <a:off x="1857375" y="5337175"/>
            <a:ext cx="336550" cy="336550"/>
          </a:xfrm>
          <a:prstGeom prst="ellipse">
            <a:avLst/>
          </a:prstGeom>
          <a:gradFill rotWithShape="1">
            <a:gsLst>
              <a:gs pos="0">
                <a:srgbClr val="A2A2A2"/>
              </a:gs>
              <a:gs pos="50000">
                <a:srgbClr val="FFFFFF"/>
              </a:gs>
              <a:gs pos="100000">
                <a:srgbClr val="A2A2A2"/>
              </a:gs>
            </a:gsLst>
            <a:lin ang="0" scaled="1"/>
          </a:gra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th-TH" sz="1800"/>
          </a:p>
        </p:txBody>
      </p:sp>
      <p:sp>
        <p:nvSpPr>
          <p:cNvPr id="87147" name="Oval 107"/>
          <p:cNvSpPr>
            <a:spLocks noChangeArrowheads="1"/>
          </p:cNvSpPr>
          <p:nvPr/>
        </p:nvSpPr>
        <p:spPr bwMode="gray">
          <a:xfrm>
            <a:off x="1876425" y="5356225"/>
            <a:ext cx="298450" cy="298450"/>
          </a:xfrm>
          <a:prstGeom prst="ellipse">
            <a:avLst/>
          </a:prstGeom>
          <a:gradFill rotWithShape="1">
            <a:gsLst>
              <a:gs pos="0">
                <a:schemeClr val="hlink">
                  <a:gamma/>
                  <a:tint val="0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tint val="0"/>
                  <a:invGamma/>
                </a:schemeClr>
              </a:gs>
            </a:gsLst>
            <a:lin ang="2700000" scaled="1"/>
          </a:gradFill>
          <a:ln w="38100" algn="ctr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defRPr/>
            </a:pPr>
            <a:endParaRPr lang="th-TH" sz="1800">
              <a:cs typeface="+mn-cs"/>
            </a:endParaRPr>
          </a:p>
        </p:txBody>
      </p:sp>
      <p:sp>
        <p:nvSpPr>
          <p:cNvPr id="12301" name="Oval 108"/>
          <p:cNvSpPr>
            <a:spLocks noChangeArrowheads="1"/>
          </p:cNvSpPr>
          <p:nvPr/>
        </p:nvSpPr>
        <p:spPr bwMode="gray">
          <a:xfrm>
            <a:off x="1876425" y="5356225"/>
            <a:ext cx="298450" cy="298450"/>
          </a:xfrm>
          <a:prstGeom prst="ellipse">
            <a:avLst/>
          </a:prstGeom>
          <a:gradFill rotWithShape="1">
            <a:gsLst>
              <a:gs pos="0">
                <a:srgbClr val="000000"/>
              </a:gs>
              <a:gs pos="100000">
                <a:srgbClr val="48BE67"/>
              </a:gs>
            </a:gsLst>
            <a:lin ang="2700000" scaled="1"/>
          </a:gradFill>
          <a:ln w="38100" algn="ctr">
            <a:noFill/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th-TH" sz="1800"/>
          </a:p>
        </p:txBody>
      </p:sp>
      <p:sp>
        <p:nvSpPr>
          <p:cNvPr id="87149" name="Oval 109"/>
          <p:cNvSpPr>
            <a:spLocks noChangeArrowheads="1"/>
          </p:cNvSpPr>
          <p:nvPr/>
        </p:nvSpPr>
        <p:spPr bwMode="gray">
          <a:xfrm>
            <a:off x="1895475" y="5375275"/>
            <a:ext cx="258763" cy="260350"/>
          </a:xfrm>
          <a:prstGeom prst="ellipse">
            <a:avLst/>
          </a:prstGeom>
          <a:gradFill rotWithShape="1">
            <a:gsLst>
              <a:gs pos="0">
                <a:schemeClr val="hlink">
                  <a:gamma/>
                  <a:shade val="54118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54118"/>
                  <a:invGamma/>
                </a:schemeClr>
              </a:gs>
            </a:gsLst>
            <a:lin ang="18900000" scaled="1"/>
          </a:gradFill>
          <a:ln w="3810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endParaRPr lang="th-TH" sz="1800">
              <a:cs typeface="+mn-cs"/>
            </a:endParaRPr>
          </a:p>
        </p:txBody>
      </p:sp>
      <p:grpSp>
        <p:nvGrpSpPr>
          <p:cNvPr id="12" name="กลุ่ม 71"/>
          <p:cNvGrpSpPr>
            <a:grpSpLocks/>
          </p:cNvGrpSpPr>
          <p:nvPr/>
        </p:nvGrpSpPr>
        <p:grpSpPr bwMode="auto">
          <a:xfrm>
            <a:off x="1895475" y="5259388"/>
            <a:ext cx="5252190" cy="508000"/>
            <a:chOff x="1896252" y="5259388"/>
            <a:chExt cx="5251372" cy="508000"/>
          </a:xfrm>
        </p:grpSpPr>
        <p:sp>
          <p:nvSpPr>
            <p:cNvPr id="12314" name="AutoShape 103"/>
            <p:cNvSpPr>
              <a:spLocks noChangeArrowheads="1"/>
            </p:cNvSpPr>
            <p:nvPr/>
          </p:nvSpPr>
          <p:spPr bwMode="gray">
            <a:xfrm>
              <a:off x="2215273" y="5259388"/>
              <a:ext cx="4932351" cy="508000"/>
            </a:xfrm>
            <a:prstGeom prst="roundRect">
              <a:avLst>
                <a:gd name="adj" fmla="val 50000"/>
              </a:avLst>
            </a:prstGeom>
            <a:noFill/>
            <a:ln w="28575" algn="ctr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20000"/>
                </a:spcBef>
              </a:pPr>
              <a:r>
                <a:rPr lang="th-TH" sz="3200" b="1" dirty="0">
                  <a:solidFill>
                    <a:srgbClr val="000099"/>
                  </a:solidFill>
                  <a:latin typeface="Angsana New" pitchFamily="18" charset="-34"/>
                  <a:cs typeface="Angsana New" pitchFamily="18" charset="-34"/>
                </a:rPr>
                <a:t>คณะกรรมการตรวจรับพัสดุ</a:t>
              </a:r>
              <a:endParaRPr lang="en-US" sz="3200" b="1" dirty="0">
                <a:solidFill>
                  <a:srgbClr val="000099"/>
                </a:solidFill>
                <a:latin typeface="Angsana New" pitchFamily="18" charset="-34"/>
                <a:cs typeface="Angsana New" pitchFamily="18" charset="-34"/>
              </a:endParaRPr>
            </a:p>
          </p:txBody>
        </p:sp>
        <p:sp>
          <p:nvSpPr>
            <p:cNvPr id="12315" name="Oval 110"/>
            <p:cNvSpPr>
              <a:spLocks noChangeArrowheads="1"/>
            </p:cNvSpPr>
            <p:nvPr/>
          </p:nvSpPr>
          <p:spPr bwMode="gray">
            <a:xfrm>
              <a:off x="1896252" y="5376052"/>
              <a:ext cx="258561" cy="259033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235C32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/>
              <a:endParaRPr lang="th-TH" sz="1800"/>
            </a:p>
          </p:txBody>
        </p:sp>
      </p:grpSp>
      <p:grpSp>
        <p:nvGrpSpPr>
          <p:cNvPr id="13" name="กลุ่ม 70"/>
          <p:cNvGrpSpPr>
            <a:grpSpLocks/>
          </p:cNvGrpSpPr>
          <p:nvPr/>
        </p:nvGrpSpPr>
        <p:grpSpPr bwMode="auto">
          <a:xfrm>
            <a:off x="1174750" y="5995988"/>
            <a:ext cx="5476869" cy="508000"/>
            <a:chOff x="1174750" y="5995988"/>
            <a:chExt cx="5476881" cy="508000"/>
          </a:xfrm>
        </p:grpSpPr>
        <p:sp>
          <p:nvSpPr>
            <p:cNvPr id="12306" name="AutoShape 114"/>
            <p:cNvSpPr>
              <a:spLocks noChangeArrowheads="1"/>
            </p:cNvSpPr>
            <p:nvPr/>
          </p:nvSpPr>
          <p:spPr bwMode="gray">
            <a:xfrm>
              <a:off x="1571605" y="5995988"/>
              <a:ext cx="5080026" cy="508000"/>
            </a:xfrm>
            <a:prstGeom prst="roundRect">
              <a:avLst>
                <a:gd name="adj" fmla="val 50000"/>
              </a:avLst>
            </a:prstGeom>
            <a:noFill/>
            <a:ln w="28575" algn="ctr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20000"/>
                </a:spcBef>
              </a:pPr>
              <a:r>
                <a:rPr lang="th-TH" sz="3200" b="1" dirty="0">
                  <a:solidFill>
                    <a:srgbClr val="000099"/>
                  </a:solidFill>
                  <a:latin typeface="Angsana New" pitchFamily="18" charset="-34"/>
                  <a:cs typeface="Angsana New" pitchFamily="18" charset="-34"/>
                </a:rPr>
                <a:t>คณะกรรมการตรวจการจ้าง</a:t>
              </a:r>
              <a:r>
                <a:rPr lang="en-US" sz="3200" b="1" dirty="0">
                  <a:solidFill>
                    <a:srgbClr val="000099"/>
                  </a:solidFill>
                  <a:latin typeface="Angsana New" pitchFamily="18" charset="-34"/>
                  <a:cs typeface="Angsana New" pitchFamily="18" charset="-34"/>
                </a:rPr>
                <a:t> </a:t>
              </a:r>
              <a:r>
                <a:rPr lang="th-TH" sz="3200" b="1" dirty="0">
                  <a:solidFill>
                    <a:srgbClr val="000099"/>
                  </a:solidFill>
                  <a:latin typeface="Angsana New" pitchFamily="18" charset="-34"/>
                  <a:cs typeface="Angsana New" pitchFamily="18" charset="-34"/>
                </a:rPr>
                <a:t>+ ผู้ควบคุมงาน</a:t>
              </a:r>
              <a:endParaRPr lang="en-US" sz="3200" b="1" dirty="0">
                <a:solidFill>
                  <a:srgbClr val="000099"/>
                </a:solidFill>
                <a:latin typeface="Angsana New" pitchFamily="18" charset="-34"/>
                <a:cs typeface="Angsana New" pitchFamily="18" charset="-34"/>
              </a:endParaRPr>
            </a:p>
          </p:txBody>
        </p:sp>
        <p:grpSp>
          <p:nvGrpSpPr>
            <p:cNvPr id="14" name="Group 115"/>
            <p:cNvGrpSpPr>
              <a:grpSpLocks/>
            </p:cNvGrpSpPr>
            <p:nvPr/>
          </p:nvGrpSpPr>
          <p:grpSpPr bwMode="auto">
            <a:xfrm>
              <a:off x="1174750" y="6084892"/>
              <a:ext cx="381000" cy="382588"/>
              <a:chOff x="2078" y="1680"/>
              <a:chExt cx="1615" cy="1615"/>
            </a:xfrm>
          </p:grpSpPr>
          <p:sp>
            <p:nvSpPr>
              <p:cNvPr id="12308" name="Oval 116"/>
              <p:cNvSpPr>
                <a:spLocks noChangeArrowheads="1"/>
              </p:cNvSpPr>
              <p:nvPr/>
            </p:nvSpPr>
            <p:spPr bwMode="gray">
              <a:xfrm>
                <a:off x="2078" y="1680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th-TH" sz="1800"/>
              </a:p>
            </p:txBody>
          </p:sp>
          <p:sp>
            <p:nvSpPr>
              <p:cNvPr id="12309" name="Oval 117"/>
              <p:cNvSpPr>
                <a:spLocks noChangeArrowheads="1"/>
              </p:cNvSpPr>
              <p:nvPr/>
            </p:nvSpPr>
            <p:spPr bwMode="gray">
              <a:xfrm>
                <a:off x="2170" y="1771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th-TH" sz="1800"/>
              </a:p>
            </p:txBody>
          </p:sp>
          <p:sp>
            <p:nvSpPr>
              <p:cNvPr id="87158" name="Oval 118"/>
              <p:cNvSpPr>
                <a:spLocks noChangeArrowheads="1"/>
              </p:cNvSpPr>
              <p:nvPr/>
            </p:nvSpPr>
            <p:spPr bwMode="gray">
              <a:xfrm>
                <a:off x="2253" y="1854"/>
                <a:ext cx="1265" cy="1260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algn="ctr">
                  <a:defRPr/>
                </a:pPr>
                <a:endParaRPr lang="th-TH" sz="1800">
                  <a:cs typeface="+mn-cs"/>
                </a:endParaRPr>
              </a:p>
            </p:txBody>
          </p:sp>
          <p:sp>
            <p:nvSpPr>
              <p:cNvPr id="12311" name="Oval 119"/>
              <p:cNvSpPr>
                <a:spLocks noChangeArrowheads="1"/>
              </p:cNvSpPr>
              <p:nvPr/>
            </p:nvSpPr>
            <p:spPr bwMode="gray">
              <a:xfrm>
                <a:off x="2254" y="1856"/>
                <a:ext cx="1262" cy="1261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algn="ctr"/>
                <a:endParaRPr lang="th-TH" sz="1800"/>
              </a:p>
            </p:txBody>
          </p:sp>
          <p:sp>
            <p:nvSpPr>
              <p:cNvPr id="87160" name="Oval 120"/>
              <p:cNvSpPr>
                <a:spLocks noChangeArrowheads="1"/>
              </p:cNvSpPr>
              <p:nvPr/>
            </p:nvSpPr>
            <p:spPr bwMode="gray">
              <a:xfrm>
                <a:off x="2334" y="1941"/>
                <a:ext cx="1097" cy="1092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algn="ctr">
                  <a:defRPr/>
                </a:pPr>
                <a:endParaRPr lang="th-TH" sz="1800">
                  <a:cs typeface="+mn-cs"/>
                </a:endParaRPr>
              </a:p>
            </p:txBody>
          </p:sp>
          <p:sp>
            <p:nvSpPr>
              <p:cNvPr id="12313" name="Oval 121"/>
              <p:cNvSpPr>
                <a:spLocks noChangeArrowheads="1"/>
              </p:cNvSpPr>
              <p:nvPr/>
            </p:nvSpPr>
            <p:spPr bwMode="gray">
              <a:xfrm>
                <a:off x="2337" y="1938"/>
                <a:ext cx="1096" cy="1096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algn="ctr"/>
                <a:endParaRPr lang="th-TH" sz="1800"/>
              </a:p>
            </p:txBody>
          </p:sp>
        </p:grpSp>
      </p:grpSp>
      <p:sp>
        <p:nvSpPr>
          <p:cNvPr id="70" name="สี่เหลี่ยมผืนผ้า 69"/>
          <p:cNvSpPr/>
          <p:nvPr/>
        </p:nvSpPr>
        <p:spPr>
          <a:xfrm>
            <a:off x="2068968" y="206514"/>
            <a:ext cx="6694032" cy="70788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th-TH" sz="4000" b="1" dirty="0">
                <a:cs typeface="JasmineUPC" pitchFamily="18" charset="-34"/>
              </a:rPr>
              <a:t>คณะกรรมการตามระเบียบพัสดุฯ 35</a:t>
            </a:r>
          </a:p>
        </p:txBody>
      </p:sp>
      <p:sp>
        <p:nvSpPr>
          <p:cNvPr id="68" name="Rectangle 67"/>
          <p:cNvSpPr/>
          <p:nvPr/>
        </p:nvSpPr>
        <p:spPr>
          <a:xfrm>
            <a:off x="152400" y="152400"/>
            <a:ext cx="8839200" cy="6629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about_us"/>
          <p:cNvPicPr>
            <a:picLocks noChangeAspect="1" noChangeArrowheads="1"/>
          </p:cNvPicPr>
          <p:nvPr/>
        </p:nvPicPr>
        <p:blipFill>
          <a:blip r:embed="rId3" cstate="print">
            <a:lum contrast="-32000"/>
          </a:blip>
          <a:srcRect/>
          <a:stretch>
            <a:fillRect/>
          </a:stretch>
        </p:blipFill>
        <p:spPr bwMode="auto">
          <a:xfrm>
            <a:off x="6477000" y="1404707"/>
            <a:ext cx="2286000" cy="255769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21507" name="Rectangle 2"/>
          <p:cNvSpPr>
            <a:spLocks noGrp="1"/>
          </p:cNvSpPr>
          <p:nvPr>
            <p:ph type="ctrTitle"/>
          </p:nvPr>
        </p:nvSpPr>
        <p:spPr bwMode="auto">
          <a:xfrm>
            <a:off x="1219200" y="469900"/>
            <a:ext cx="6934200" cy="825500"/>
          </a:xfrm>
          <a:solidFill>
            <a:srgbClr val="FF66FF">
              <a:alpha val="5294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th-TH" sz="4800" b="1" cap="none" dirty="0" smtClean="0">
                <a:solidFill>
                  <a:schemeClr val="tx1"/>
                </a:solidFill>
                <a:effectLst/>
              </a:rPr>
              <a:t>คณะกรรมการ </a:t>
            </a:r>
            <a:r>
              <a:rPr lang="en-US" sz="4800" b="1" cap="none" dirty="0" smtClean="0">
                <a:solidFill>
                  <a:schemeClr val="tx1"/>
                </a:solidFill>
                <a:effectLst/>
              </a:rPr>
              <a:t>: </a:t>
            </a:r>
            <a:r>
              <a:rPr lang="th-TH" sz="4800" dirty="0" smtClean="0">
                <a:solidFill>
                  <a:schemeClr val="tx1"/>
                </a:solidFill>
                <a:effectLst/>
              </a:rPr>
              <a:t>องค์ประกอบ</a:t>
            </a:r>
            <a:r>
              <a:rPr lang="en-US" sz="4800" b="1" cap="none" dirty="0" smtClean="0">
                <a:solidFill>
                  <a:schemeClr val="tx1"/>
                </a:solidFill>
                <a:effectLst/>
              </a:rPr>
              <a:t> </a:t>
            </a:r>
          </a:p>
        </p:txBody>
      </p:sp>
      <p:sp>
        <p:nvSpPr>
          <p:cNvPr id="7" name="ตัวยึดหมายเลขภาพนิ่ง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D98939-BE5A-4406-81F1-3DE7E941B191}" type="slidenum">
              <a:rPr lang="en-US"/>
              <a:pPr>
                <a:defRPr/>
              </a:pPr>
              <a:t>79</a:t>
            </a:fld>
            <a:endParaRPr lang="en-US"/>
          </a:p>
        </p:txBody>
      </p:sp>
      <p:sp>
        <p:nvSpPr>
          <p:cNvPr id="21508" name="AutoShape 3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753475" y="6553200"/>
            <a:ext cx="361950" cy="266700"/>
          </a:xfrm>
          <a:prstGeom prst="actionButtonForwardNext">
            <a:avLst/>
          </a:prstGeom>
          <a:solidFill>
            <a:schemeClr val="bg1"/>
          </a:solidFill>
          <a:ln w="12700">
            <a:solidFill>
              <a:srgbClr val="4D4D4D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21509" name="AutoShape 4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8353425" y="6553200"/>
            <a:ext cx="352425" cy="266700"/>
          </a:xfrm>
          <a:prstGeom prst="actionButtonBackPrevious">
            <a:avLst/>
          </a:prstGeom>
          <a:solidFill>
            <a:schemeClr val="bg1"/>
          </a:solidFill>
          <a:ln w="12700">
            <a:solidFill>
              <a:srgbClr val="4D4D4D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21511" name="Rectangle 7"/>
          <p:cNvSpPr>
            <a:spLocks noChangeArrowheads="1"/>
          </p:cNvSpPr>
          <p:nvPr/>
        </p:nvSpPr>
        <p:spPr bwMode="auto">
          <a:xfrm>
            <a:off x="685800" y="1384042"/>
            <a:ext cx="772160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0" hangingPunct="0"/>
            <a:r>
              <a:rPr lang="en-US" sz="3200" b="1" dirty="0">
                <a:solidFill>
                  <a:srgbClr val="0000FF"/>
                </a:solidFill>
                <a:latin typeface="BrowalliaUPC" pitchFamily="34" charset="-34"/>
                <a:cs typeface="BrowalliaUPC" pitchFamily="34" charset="-34"/>
              </a:rPr>
              <a:t>- </a:t>
            </a:r>
            <a:r>
              <a:rPr lang="th-TH" sz="3200" b="1" dirty="0">
                <a:solidFill>
                  <a:srgbClr val="0000FF"/>
                </a:solidFill>
                <a:latin typeface="BrowalliaUPC" pitchFamily="34" charset="-34"/>
                <a:cs typeface="BrowalliaUPC" pitchFamily="34" charset="-34"/>
              </a:rPr>
              <a:t>ประธาน 1 คน</a:t>
            </a:r>
          </a:p>
          <a:p>
            <a:pPr algn="l" eaLnBrk="0" hangingPunct="0"/>
            <a:r>
              <a:rPr lang="th-TH" sz="3200" b="1" dirty="0" smtClean="0">
                <a:solidFill>
                  <a:srgbClr val="0000FF"/>
                </a:solidFill>
                <a:latin typeface="BrowalliaUPC" pitchFamily="34" charset="-34"/>
                <a:cs typeface="BrowalliaUPC" pitchFamily="34" charset="-34"/>
              </a:rPr>
              <a:t>- </a:t>
            </a:r>
            <a:r>
              <a:rPr lang="th-TH" sz="3200" b="1" dirty="0">
                <a:solidFill>
                  <a:srgbClr val="0000FF"/>
                </a:solidFill>
                <a:latin typeface="BrowalliaUPC" pitchFamily="34" charset="-34"/>
                <a:cs typeface="BrowalliaUPC" pitchFamily="34" charset="-34"/>
              </a:rPr>
              <a:t>กรรมการ อย่างน้อย 2 คน</a:t>
            </a:r>
          </a:p>
          <a:p>
            <a:pPr algn="l" eaLnBrk="0" hangingPunct="0"/>
            <a:r>
              <a:rPr lang="th-TH" sz="3200" b="1" dirty="0" smtClean="0">
                <a:solidFill>
                  <a:srgbClr val="0000FF"/>
                </a:solidFill>
                <a:latin typeface="BrowalliaUPC" pitchFamily="34" charset="-34"/>
                <a:cs typeface="BrowalliaUPC" pitchFamily="34" charset="-34"/>
              </a:rPr>
              <a:t>- </a:t>
            </a:r>
            <a:r>
              <a:rPr lang="th-TH" sz="3200" b="1" dirty="0">
                <a:solidFill>
                  <a:srgbClr val="0000FF"/>
                </a:solidFill>
                <a:latin typeface="BrowalliaUPC" pitchFamily="34" charset="-34"/>
                <a:cs typeface="BrowalliaUPC" pitchFamily="34" charset="-34"/>
              </a:rPr>
              <a:t>แต่งตั้งจากข้าราชการ พนักงานราชการ    </a:t>
            </a:r>
            <a:br>
              <a:rPr lang="th-TH" sz="3200" b="1" dirty="0">
                <a:solidFill>
                  <a:srgbClr val="0000FF"/>
                </a:solidFill>
                <a:latin typeface="BrowalliaUPC" pitchFamily="34" charset="-34"/>
                <a:cs typeface="BrowalliaUPC" pitchFamily="34" charset="-34"/>
              </a:rPr>
            </a:br>
            <a:r>
              <a:rPr lang="th-TH" sz="3200" b="1" dirty="0">
                <a:solidFill>
                  <a:srgbClr val="0000FF"/>
                </a:solidFill>
                <a:latin typeface="BrowalliaUPC" pitchFamily="34" charset="-34"/>
                <a:cs typeface="BrowalliaUPC" pitchFamily="34" charset="-34"/>
              </a:rPr>
              <a:t>   พนักงานมหาวิทยาลัย หรือพนักงานของรัฐ</a:t>
            </a:r>
          </a:p>
          <a:p>
            <a:pPr algn="l" eaLnBrk="0" hangingPunct="0">
              <a:buFontTx/>
              <a:buChar char="-"/>
            </a:pPr>
            <a:r>
              <a:rPr lang="th-TH" sz="3200" b="1" dirty="0" smtClean="0">
                <a:latin typeface="BrowalliaUPC" pitchFamily="34" charset="-34"/>
                <a:cs typeface="BrowalliaUPC" pitchFamily="34" charset="-34"/>
              </a:rPr>
              <a:t> โดย</a:t>
            </a:r>
            <a:r>
              <a:rPr lang="th-TH" sz="3200" b="1" dirty="0">
                <a:latin typeface="BrowalliaUPC" pitchFamily="34" charset="-34"/>
                <a:cs typeface="BrowalliaUPC" pitchFamily="34" charset="-34"/>
              </a:rPr>
              <a:t>คำนึงถึงลักษณะหน้าที่</a:t>
            </a:r>
            <a:r>
              <a:rPr lang="th-TH" sz="3200" b="1" dirty="0" smtClean="0">
                <a:latin typeface="BrowalliaUPC" pitchFamily="34" charset="-34"/>
                <a:cs typeface="BrowalliaUPC" pitchFamily="34" charset="-34"/>
              </a:rPr>
              <a:t>และ</a:t>
            </a:r>
          </a:p>
          <a:p>
            <a:pPr algn="l" eaLnBrk="0" hangingPunct="0"/>
            <a:r>
              <a:rPr lang="th-TH" sz="3200" b="1" dirty="0" smtClean="0">
                <a:latin typeface="BrowalliaUPC" pitchFamily="34" charset="-34"/>
                <a:cs typeface="BrowalliaUPC" pitchFamily="34" charset="-34"/>
              </a:rPr>
              <a:t>  ความ</a:t>
            </a:r>
            <a:r>
              <a:rPr lang="th-TH" sz="3200" b="1" dirty="0">
                <a:latin typeface="BrowalliaUPC" pitchFamily="34" charset="-34"/>
                <a:cs typeface="BrowalliaUPC" pitchFamily="34" charset="-34"/>
              </a:rPr>
              <a:t>รับผิดชอบเป็นสำคัญ</a:t>
            </a:r>
          </a:p>
          <a:p>
            <a:pPr algn="l" eaLnBrk="0" hangingPunct="0"/>
            <a:r>
              <a:rPr lang="th-TH" sz="3200" b="1" dirty="0">
                <a:latin typeface="BrowalliaUPC" pitchFamily="34" charset="-34"/>
                <a:cs typeface="BrowalliaUPC" pitchFamily="34" charset="-34"/>
              </a:rPr>
              <a:t>- </a:t>
            </a:r>
            <a:r>
              <a:rPr lang="th-TH" sz="3200" b="1" dirty="0" smtClean="0">
                <a:latin typeface="BrowalliaUPC" pitchFamily="34" charset="-34"/>
                <a:cs typeface="BrowalliaUPC" pitchFamily="34" charset="-34"/>
              </a:rPr>
              <a:t>กรณี</a:t>
            </a:r>
            <a:r>
              <a:rPr lang="th-TH" sz="3200" b="1" dirty="0">
                <a:latin typeface="BrowalliaUPC" pitchFamily="34" charset="-34"/>
                <a:cs typeface="BrowalliaUPC" pitchFamily="34" charset="-34"/>
              </a:rPr>
              <a:t>จำเป็น แต่งตั้งบุคคลอื่นอีกไม่เกิน 2 คน ร่วมเป็นกรรมการ</a:t>
            </a:r>
          </a:p>
          <a:p>
            <a:pPr algn="l" eaLnBrk="0" hangingPunct="0"/>
            <a:r>
              <a:rPr lang="th-TH" sz="3200" b="1" dirty="0">
                <a:solidFill>
                  <a:srgbClr val="EF0B05"/>
                </a:solidFill>
                <a:latin typeface="BrowalliaUPC" pitchFamily="34" charset="-34"/>
                <a:cs typeface="BrowalliaUPC" pitchFamily="34" charset="-34"/>
              </a:rPr>
              <a:t>** การแต่งตั้งคณะกรรมการจะต้องแต่งตั้งเป็นครั้งๆ ไป**</a:t>
            </a:r>
          </a:p>
          <a:p>
            <a:pPr algn="l" eaLnBrk="0" hangingPunct="0"/>
            <a:r>
              <a:rPr lang="th-TH" sz="3200" b="1" dirty="0">
                <a:solidFill>
                  <a:srgbClr val="EF0B05"/>
                </a:solidFill>
                <a:latin typeface="BrowalliaUPC" pitchFamily="34" charset="-34"/>
                <a:cs typeface="BrowalliaUPC" pitchFamily="34" charset="-34"/>
              </a:rPr>
              <a:t>     (ไม่จำเป็นต้องมีรูปแบบ)</a:t>
            </a:r>
          </a:p>
        </p:txBody>
      </p:sp>
      <p:sp>
        <p:nvSpPr>
          <p:cNvPr id="9" name="Rectangle 8"/>
          <p:cNvSpPr/>
          <p:nvPr/>
        </p:nvSpPr>
        <p:spPr>
          <a:xfrm>
            <a:off x="152400" y="152400"/>
            <a:ext cx="8839200" cy="6629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หยดน้ำ 2"/>
          <p:cNvSpPr/>
          <p:nvPr/>
        </p:nvSpPr>
        <p:spPr>
          <a:xfrm>
            <a:off x="0" y="0"/>
            <a:ext cx="9144000" cy="6858000"/>
          </a:xfrm>
          <a:prstGeom prst="teardrop">
            <a:avLst/>
          </a:prstGeom>
          <a:ln w="38100">
            <a:solidFill>
              <a:srgbClr val="00B0F0"/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419100" indent="-382588">
              <a:spcBef>
                <a:spcPct val="20000"/>
              </a:spcBef>
              <a:defRPr/>
            </a:pPr>
            <a:endParaRPr lang="th-TH" b="1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44035" name="Rectangle 3"/>
          <p:cNvSpPr txBox="1">
            <a:spLocks noChangeArrowheads="1"/>
          </p:cNvSpPr>
          <p:nvPr/>
        </p:nvSpPr>
        <p:spPr bwMode="auto">
          <a:xfrm>
            <a:off x="827584" y="2708920"/>
            <a:ext cx="7776864" cy="3733006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thaiDist">
              <a:lnSpc>
                <a:spcPct val="80000"/>
              </a:lnSpc>
              <a:spcBef>
                <a:spcPct val="20000"/>
              </a:spcBef>
              <a:defRPr/>
            </a:pPr>
            <a:r>
              <a:rPr lang="th-TH" sz="3200" b="1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00CC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ordia New" pitchFamily="34" charset="-34"/>
                <a:cs typeface="+mj-cs"/>
              </a:rPr>
              <a:t>หมายความรวมถึง</a:t>
            </a:r>
          </a:p>
          <a:p>
            <a:pPr marL="742950" lvl="1" indent="-285750" algn="thaiDist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3200" b="1" dirty="0">
                <a:solidFill>
                  <a:srgbClr val="0000CC"/>
                </a:solidFill>
                <a:latin typeface="Cordia New" pitchFamily="34" charset="-34"/>
                <a:cs typeface="+mj-cs"/>
              </a:rPr>
              <a:t>1</a:t>
            </a:r>
            <a:r>
              <a:rPr lang="th-TH" sz="3200" b="1" dirty="0">
                <a:solidFill>
                  <a:srgbClr val="0000CC"/>
                </a:solidFill>
                <a:latin typeface="Cordia New" pitchFamily="34" charset="-34"/>
                <a:cs typeface="+mj-cs"/>
              </a:rPr>
              <a:t>. งานเคลื่อนย้ายอาคาร</a:t>
            </a:r>
          </a:p>
          <a:p>
            <a:pPr marL="742950" lvl="1" indent="-285750" algn="thaiDist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3200" b="1" dirty="0">
                <a:solidFill>
                  <a:srgbClr val="0000CC"/>
                </a:solidFill>
                <a:latin typeface="Cordia New" pitchFamily="34" charset="-34"/>
                <a:cs typeface="+mj-cs"/>
              </a:rPr>
              <a:t>2</a:t>
            </a:r>
            <a:r>
              <a:rPr lang="th-TH" sz="3200" b="1" dirty="0">
                <a:solidFill>
                  <a:srgbClr val="0000CC"/>
                </a:solidFill>
                <a:latin typeface="Cordia New" pitchFamily="34" charset="-34"/>
                <a:cs typeface="+mj-cs"/>
              </a:rPr>
              <a:t>. งานดัดแปลง งานต่อเติม งานรื้อถอนและงานซ่อมแซม</a:t>
            </a:r>
            <a:br>
              <a:rPr lang="th-TH" sz="3200" b="1" dirty="0">
                <a:solidFill>
                  <a:srgbClr val="0000CC"/>
                </a:solidFill>
                <a:latin typeface="Cordia New" pitchFamily="34" charset="-34"/>
                <a:cs typeface="+mj-cs"/>
              </a:rPr>
            </a:br>
            <a:r>
              <a:rPr lang="th-TH" sz="3200" b="1" dirty="0">
                <a:solidFill>
                  <a:srgbClr val="0000CC"/>
                </a:solidFill>
                <a:latin typeface="Cordia New" pitchFamily="34" charset="-34"/>
                <a:cs typeface="+mj-cs"/>
              </a:rPr>
              <a:t>ซึ่งส่วนราชการเห็นว่ามีความจำเป็นจะต้องมีการควบคุม </a:t>
            </a:r>
            <a:br>
              <a:rPr lang="th-TH" sz="3200" b="1" dirty="0">
                <a:solidFill>
                  <a:srgbClr val="0000CC"/>
                </a:solidFill>
                <a:latin typeface="Cordia New" pitchFamily="34" charset="-34"/>
                <a:cs typeface="+mj-cs"/>
              </a:rPr>
            </a:br>
            <a:r>
              <a:rPr lang="th-TH" sz="3200" b="1" dirty="0">
                <a:solidFill>
                  <a:srgbClr val="0000CC"/>
                </a:solidFill>
                <a:latin typeface="Cordia New" pitchFamily="34" charset="-34"/>
                <a:cs typeface="+mj-cs"/>
              </a:rPr>
              <a:t>และดูแลการปฏิบัติงานของผู้รับจ้างตลอดเวลาดำเนินการตามความเหมาะสม</a:t>
            </a:r>
          </a:p>
          <a:p>
            <a:pPr marL="742950" lvl="1" indent="-285750" algn="thaiDist">
              <a:lnSpc>
                <a:spcPct val="80000"/>
              </a:lnSpc>
              <a:spcBef>
                <a:spcPct val="20000"/>
              </a:spcBef>
              <a:defRPr/>
            </a:pPr>
            <a:r>
              <a:rPr lang="th-TH" sz="3200" b="1" dirty="0">
                <a:solidFill>
                  <a:srgbClr val="0000CC"/>
                </a:solidFill>
                <a:latin typeface="Cordia New" pitchFamily="34" charset="-34"/>
                <a:cs typeface="+mj-cs"/>
              </a:rPr>
              <a:t>      </a:t>
            </a:r>
            <a:r>
              <a:rPr lang="th-TH" sz="3200" b="1" dirty="0">
                <a:solidFill>
                  <a:srgbClr val="0070C0"/>
                </a:solidFill>
                <a:latin typeface="Cordia New" pitchFamily="34" charset="-34"/>
                <a:cs typeface="+mj-cs"/>
              </a:rPr>
              <a:t>     </a:t>
            </a:r>
            <a:r>
              <a:rPr lang="th-TH" sz="3200" b="1" i="1" dirty="0">
                <a:solidFill>
                  <a:schemeClr val="bg1"/>
                </a:solidFill>
                <a:latin typeface="Cordia New" pitchFamily="34" charset="-34"/>
                <a:cs typeface="+mj-cs"/>
              </a:rPr>
              <a:t>(ที่ นร (กวพ) 1204/ว 1939 ลว 24 ก.พ.2537)</a:t>
            </a:r>
          </a:p>
          <a:p>
            <a:pPr marL="742950" lvl="1" indent="-285750" algn="thaiDist">
              <a:lnSpc>
                <a:spcPct val="80000"/>
              </a:lnSpc>
              <a:spcBef>
                <a:spcPct val="20000"/>
              </a:spcBef>
              <a:buFont typeface="Arial" charset="0"/>
              <a:buChar char="–"/>
              <a:defRPr/>
            </a:pPr>
            <a:endParaRPr lang="th-TH" sz="3200" b="1" dirty="0">
              <a:solidFill>
                <a:schemeClr val="bg1"/>
              </a:solidFill>
              <a:latin typeface="Cordia New" pitchFamily="34" charset="-34"/>
              <a:cs typeface="+mj-cs"/>
            </a:endParaRPr>
          </a:p>
        </p:txBody>
      </p:sp>
      <p:sp>
        <p:nvSpPr>
          <p:cNvPr id="12" name="Rectangle 5"/>
          <p:cNvSpPr txBox="1">
            <a:spLocks noChangeArrowheads="1"/>
          </p:cNvSpPr>
          <p:nvPr/>
        </p:nvSpPr>
        <p:spPr>
          <a:xfrm>
            <a:off x="4000496" y="357166"/>
            <a:ext cx="4567246" cy="785818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th-TH" sz="4400" b="1" i="1" spc="50" dirty="0">
                <a:ln w="1143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ความหมาย</a:t>
            </a:r>
            <a:r>
              <a:rPr lang="en-US" sz="4400" b="1" i="1" spc="50" dirty="0">
                <a:ln w="1143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: </a:t>
            </a:r>
            <a:r>
              <a:rPr lang="th-TH" sz="44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งานก่อสร้าง</a:t>
            </a:r>
          </a:p>
        </p:txBody>
      </p:sp>
      <p:pic>
        <p:nvPicPr>
          <p:cNvPr id="17413" name="Picture 2" descr="C:\Program Files\Microsoft Office\MEDIA\CAGCAT10\j0196164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69617" y="2667000"/>
            <a:ext cx="1040983" cy="97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187624" y="1196752"/>
            <a:ext cx="7499176" cy="1440160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thaiDist">
              <a:lnSpc>
                <a:spcPct val="80000"/>
              </a:lnSpc>
              <a:spcBef>
                <a:spcPct val="20000"/>
              </a:spcBef>
              <a:defRPr/>
            </a:pPr>
            <a:r>
              <a:rPr lang="th-TH" sz="32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ordia New" pitchFamily="34" charset="-34"/>
                <a:cs typeface="+mj-cs"/>
              </a:rPr>
              <a:t>หมายถึง</a:t>
            </a:r>
            <a:endParaRPr lang="th-TH" sz="3200" b="1" dirty="0">
              <a:solidFill>
                <a:schemeClr val="bg1"/>
              </a:solidFill>
              <a:latin typeface="Cordia New" pitchFamily="34" charset="-34"/>
              <a:cs typeface="+mj-cs"/>
            </a:endParaRPr>
          </a:p>
          <a:p>
            <a:pPr marL="742950" lvl="1" indent="-285750">
              <a:spcBef>
                <a:spcPct val="20000"/>
              </a:spcBef>
              <a:buFont typeface="Arial" charset="0"/>
              <a:buNone/>
              <a:defRPr/>
            </a:pPr>
            <a:r>
              <a:rPr lang="th-TH" sz="3200" b="1" dirty="0">
                <a:solidFill>
                  <a:srgbClr val="C00000"/>
                </a:solidFill>
                <a:latin typeface="Cordia New" pitchFamily="34" charset="-34"/>
                <a:cs typeface="+mj-cs"/>
              </a:rPr>
              <a:t>  - งานก่อสร้างตามหลักทั่วไปที่มีกฎหมาย ระเบียบ </a:t>
            </a:r>
            <a:br>
              <a:rPr lang="th-TH" sz="3200" b="1" dirty="0">
                <a:solidFill>
                  <a:srgbClr val="C00000"/>
                </a:solidFill>
                <a:latin typeface="Cordia New" pitchFamily="34" charset="-34"/>
                <a:cs typeface="+mj-cs"/>
              </a:rPr>
            </a:br>
            <a:r>
              <a:rPr lang="th-TH" sz="3200" b="1" dirty="0">
                <a:solidFill>
                  <a:srgbClr val="C00000"/>
                </a:solidFill>
                <a:latin typeface="Cordia New" pitchFamily="34" charset="-34"/>
                <a:cs typeface="+mj-cs"/>
              </a:rPr>
              <a:t>มติคณะรัฐมนตรีหรือ</a:t>
            </a:r>
            <a:r>
              <a:rPr lang="th-TH" sz="3200" b="1" dirty="0">
                <a:solidFill>
                  <a:srgbClr val="0000CC"/>
                </a:solidFill>
                <a:latin typeface="Cordia New" pitchFamily="34" charset="-34"/>
                <a:cs typeface="+mj-cs"/>
              </a:rPr>
              <a:t>หนังสือเวียนที่เกี่ยวข้อง</a:t>
            </a:r>
            <a:r>
              <a:rPr lang="th-TH" sz="3200" b="1" dirty="0">
                <a:solidFill>
                  <a:srgbClr val="C00000"/>
                </a:solidFill>
                <a:latin typeface="Cordia New" pitchFamily="34" charset="-34"/>
                <a:cs typeface="+mj-cs"/>
              </a:rPr>
              <a:t>อ้างอิงได้</a:t>
            </a:r>
            <a:r>
              <a:rPr lang="en-US" sz="3200" b="1" dirty="0">
                <a:solidFill>
                  <a:srgbClr val="C00000"/>
                </a:solidFill>
                <a:latin typeface="Cordia New" pitchFamily="34" charset="-34"/>
                <a:cs typeface="+mj-cs"/>
              </a:rPr>
              <a:t> </a:t>
            </a:r>
            <a:endParaRPr lang="th-TH" sz="3200" b="1" dirty="0">
              <a:solidFill>
                <a:srgbClr val="C00000"/>
              </a:solidFill>
              <a:latin typeface="Cordia New" pitchFamily="34" charset="-34"/>
              <a:cs typeface="+mj-cs"/>
            </a:endParaRPr>
          </a:p>
          <a:p>
            <a:pPr marL="742950" lvl="1" indent="-285750" algn="thaiDist">
              <a:spcBef>
                <a:spcPct val="20000"/>
              </a:spcBef>
              <a:buFont typeface="Arial" charset="0"/>
              <a:buNone/>
              <a:defRPr/>
            </a:pPr>
            <a:endParaRPr lang="th-TH" sz="3200" b="1" dirty="0">
              <a:solidFill>
                <a:srgbClr val="C00000"/>
              </a:solidFill>
              <a:latin typeface="Cordia New" pitchFamily="34" charset="-34"/>
              <a:cs typeface="+mj-cs"/>
            </a:endParaRPr>
          </a:p>
          <a:p>
            <a:pPr marL="742950" lvl="1" indent="-285750" algn="thaiDist">
              <a:spcBef>
                <a:spcPct val="20000"/>
              </a:spcBef>
              <a:buFont typeface="Arial" charset="0"/>
              <a:buNone/>
              <a:defRPr/>
            </a:pPr>
            <a:r>
              <a:rPr lang="th-TH" sz="3200" b="1" dirty="0">
                <a:solidFill>
                  <a:srgbClr val="C00000"/>
                </a:solidFill>
                <a:latin typeface="Cordia New" pitchFamily="34" charset="-34"/>
                <a:cs typeface="+mj-cs"/>
              </a:rPr>
              <a:t>		</a:t>
            </a:r>
          </a:p>
        </p:txBody>
      </p:sp>
      <p:sp>
        <p:nvSpPr>
          <p:cNvPr id="17415" name="ตัวยึดหมายเลขภาพนิ่ง 14"/>
          <p:cNvSpPr>
            <a:spLocks noGrp="1"/>
          </p:cNvSpPr>
          <p:nvPr>
            <p:ph type="sldNum" sz="quarter" idx="12"/>
          </p:nvPr>
        </p:nvSpPr>
        <p:spPr bwMode="auto">
          <a:xfrm>
            <a:off x="7010400" y="6324600"/>
            <a:ext cx="2133600" cy="24447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40DE9D7E-04E9-4B8F-850B-7E95BEA9B451}" type="slidenum">
              <a:rPr lang="en-US"/>
              <a:pPr/>
              <a:t>8</a:t>
            </a:fld>
            <a:endParaRPr lang="en-US"/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5362575" y="6227763"/>
            <a:ext cx="3781425" cy="630237"/>
            <a:chOff x="5334000" y="6208713"/>
            <a:chExt cx="3781425" cy="630237"/>
          </a:xfrm>
        </p:grpSpPr>
        <p:pic>
          <p:nvPicPr>
            <p:cNvPr id="17417" name="Picture 3" descr="logo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924800" y="6208713"/>
              <a:ext cx="1190625" cy="630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สี่เหลี่ยมผืนผ้า 46"/>
            <p:cNvSpPr/>
            <p:nvPr/>
          </p:nvSpPr>
          <p:spPr>
            <a:xfrm>
              <a:off x="5334000" y="6477000"/>
              <a:ext cx="2819400" cy="33813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r>
                <a:rPr lang="th-TH" sz="16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Browallia New" pitchFamily="34" charset="-34"/>
                  <a:cs typeface="Browallia New" pitchFamily="34" charset="-34"/>
                </a:rPr>
                <a:t>สำนักมาตรฐานการจัดซื้อจัดจ้างภาครัฐ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5B3844-D4C8-466D-9C2A-5FEC442BDA89}" type="slidenum">
              <a:rPr lang="en-US"/>
              <a:pPr>
                <a:defRPr/>
              </a:pPr>
              <a:t>80</a:t>
            </a:fld>
            <a:endParaRPr lang="th-TH"/>
          </a:p>
        </p:txBody>
      </p:sp>
      <p:pic>
        <p:nvPicPr>
          <p:cNvPr id="28675" name="Picture 2" descr="stop1"/>
          <p:cNvPicPr>
            <a:picLocks noChangeAspect="1" noChangeArrowheads="1"/>
          </p:cNvPicPr>
          <p:nvPr/>
        </p:nvPicPr>
        <p:blipFill>
          <a:blip r:embed="rId3" cstate="print">
            <a:lum contrast="1000"/>
          </a:blip>
          <a:srcRect/>
          <a:stretch>
            <a:fillRect/>
          </a:stretch>
        </p:blipFill>
        <p:spPr bwMode="auto">
          <a:xfrm>
            <a:off x="762000" y="533400"/>
            <a:ext cx="5278438" cy="5943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89123" name="Rectangle 3"/>
          <p:cNvSpPr>
            <a:spLocks noChangeArrowheads="1"/>
          </p:cNvSpPr>
          <p:nvPr/>
        </p:nvSpPr>
        <p:spPr bwMode="auto">
          <a:xfrm>
            <a:off x="4648200" y="609600"/>
            <a:ext cx="4038600" cy="1143000"/>
          </a:xfrm>
          <a:prstGeom prst="rect">
            <a:avLst/>
          </a:prstGeom>
          <a:gradFill rotWithShape="1">
            <a:gsLst>
              <a:gs pos="0">
                <a:srgbClr val="FF93FF"/>
              </a:gs>
              <a:gs pos="100000">
                <a:srgbClr val="FF93FF">
                  <a:gamma/>
                  <a:shade val="46275"/>
                  <a:invGamma/>
                </a:srgbClr>
              </a:gs>
            </a:gsLst>
            <a:lin ang="5400000" scaled="1"/>
          </a:gradFill>
          <a:ln w="3810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>
              <a:defRPr/>
            </a:pPr>
            <a:r>
              <a:rPr lang="th-TH" sz="66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rowalliaUPC" pitchFamily="34" charset="-34"/>
                <a:cs typeface="BrowalliaUPC" pitchFamily="34" charset="-34"/>
              </a:rPr>
              <a:t>ข้อห้าม</a:t>
            </a:r>
          </a:p>
        </p:txBody>
      </p:sp>
      <p:sp>
        <p:nvSpPr>
          <p:cNvPr id="389124" name="Rectangle 4"/>
          <p:cNvSpPr>
            <a:spLocks noChangeArrowheads="1"/>
          </p:cNvSpPr>
          <p:nvPr/>
        </p:nvSpPr>
        <p:spPr bwMode="auto">
          <a:xfrm>
            <a:off x="611188" y="2149475"/>
            <a:ext cx="8208962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buFontTx/>
              <a:buChar char="-"/>
              <a:defRPr/>
            </a:pPr>
            <a:r>
              <a:rPr lang="th-TH" sz="4000" b="1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4000" b="1" dirty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แต่งตั้งกรรมการรับและเปิดซอง</a:t>
            </a:r>
            <a:r>
              <a:rPr lang="th-TH" sz="4000" b="1" dirty="0">
                <a:latin typeface="Angsana New" pitchFamily="18" charset="-34"/>
                <a:cs typeface="Angsana New" pitchFamily="18" charset="-34"/>
              </a:rPr>
              <a:t/>
            </a:r>
            <a:br>
              <a:rPr lang="th-TH" sz="4000" b="1" dirty="0">
                <a:latin typeface="Angsana New" pitchFamily="18" charset="-34"/>
                <a:cs typeface="Angsana New" pitchFamily="18" charset="-34"/>
              </a:rPr>
            </a:br>
            <a:r>
              <a:rPr lang="th-TH" sz="4000" b="1" dirty="0">
                <a:latin typeface="Angsana New" pitchFamily="18" charset="-34"/>
                <a:cs typeface="Angsana New" pitchFamily="18" charset="-34"/>
              </a:rPr>
              <a:t>  </a:t>
            </a:r>
            <a:r>
              <a:rPr lang="th-TH" sz="4000" b="1" dirty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ประกวดราคา      เป็น       กรรมการ</a:t>
            </a:r>
            <a:r>
              <a:rPr lang="th-TH" sz="4000" b="1" dirty="0">
                <a:latin typeface="Angsana New" pitchFamily="18" charset="-34"/>
                <a:cs typeface="Angsana New" pitchFamily="18" charset="-34"/>
              </a:rPr>
              <a:t>พิจารณาผล </a:t>
            </a:r>
          </a:p>
          <a:p>
            <a:pPr eaLnBrk="0" hangingPunct="0">
              <a:defRPr/>
            </a:pPr>
            <a:r>
              <a:rPr lang="th-TH" sz="4000" b="1" dirty="0">
                <a:latin typeface="Angsana New" pitchFamily="18" charset="-34"/>
                <a:cs typeface="Angsana New" pitchFamily="18" charset="-34"/>
              </a:rPr>
              <a:t>                                           การประกวดราคา</a:t>
            </a:r>
          </a:p>
          <a:p>
            <a:pPr eaLnBrk="0" hangingPunct="0">
              <a:buFontTx/>
              <a:buChar char="-"/>
              <a:defRPr/>
            </a:pPr>
            <a:r>
              <a:rPr lang="th-TH" sz="4000" b="1" dirty="0">
                <a:latin typeface="Angsana New" pitchFamily="18" charset="-34"/>
                <a:cs typeface="Angsana New" pitchFamily="18" charset="-34"/>
              </a:rPr>
              <a:t> แต่งตั้งกรรมการเปิดซองสอบราคา   หรือ พิจารณาผล</a:t>
            </a:r>
          </a:p>
          <a:p>
            <a:pPr eaLnBrk="0" hangingPunct="0">
              <a:defRPr/>
            </a:pPr>
            <a:r>
              <a:rPr lang="th-TH" sz="4000" b="1" dirty="0">
                <a:latin typeface="Angsana New" pitchFamily="18" charset="-34"/>
                <a:cs typeface="Angsana New" pitchFamily="18" charset="-34"/>
              </a:rPr>
              <a:t>  การประกวดราคา      </a:t>
            </a:r>
            <a:r>
              <a:rPr lang="th-TH" sz="4000" b="1" dirty="0" smtClean="0">
                <a:latin typeface="Angsana New" pitchFamily="18" charset="-34"/>
                <a:cs typeface="Angsana New" pitchFamily="18" charset="-34"/>
              </a:rPr>
              <a:t> เป็น       </a:t>
            </a:r>
            <a:r>
              <a:rPr lang="th-TH" sz="4000" b="1" dirty="0">
                <a:latin typeface="Angsana New" pitchFamily="18" charset="-34"/>
                <a:cs typeface="Angsana New" pitchFamily="18" charset="-34"/>
              </a:rPr>
              <a:t>กรรมการตรวจรับพัสดุ</a:t>
            </a:r>
          </a:p>
        </p:txBody>
      </p:sp>
      <p:sp>
        <p:nvSpPr>
          <p:cNvPr id="389125" name="Line 5"/>
          <p:cNvSpPr>
            <a:spLocks noChangeShapeType="1"/>
          </p:cNvSpPr>
          <p:nvPr/>
        </p:nvSpPr>
        <p:spPr bwMode="auto">
          <a:xfrm>
            <a:off x="3530600" y="3141663"/>
            <a:ext cx="431800" cy="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h-TH"/>
          </a:p>
        </p:txBody>
      </p:sp>
      <p:sp>
        <p:nvSpPr>
          <p:cNvPr id="389126" name="Line 6"/>
          <p:cNvSpPr>
            <a:spLocks noChangeShapeType="1"/>
          </p:cNvSpPr>
          <p:nvPr/>
        </p:nvSpPr>
        <p:spPr bwMode="auto">
          <a:xfrm>
            <a:off x="4597400" y="3141663"/>
            <a:ext cx="431800" cy="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h-TH"/>
          </a:p>
        </p:txBody>
      </p:sp>
      <p:sp>
        <p:nvSpPr>
          <p:cNvPr id="389127" name="Line 7"/>
          <p:cNvSpPr>
            <a:spLocks noChangeShapeType="1"/>
          </p:cNvSpPr>
          <p:nvPr/>
        </p:nvSpPr>
        <p:spPr bwMode="auto">
          <a:xfrm>
            <a:off x="3683000" y="4941888"/>
            <a:ext cx="431800" cy="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h-TH"/>
          </a:p>
        </p:txBody>
      </p:sp>
      <p:sp>
        <p:nvSpPr>
          <p:cNvPr id="389128" name="Line 8"/>
          <p:cNvSpPr>
            <a:spLocks noChangeShapeType="1"/>
          </p:cNvSpPr>
          <p:nvPr/>
        </p:nvSpPr>
        <p:spPr bwMode="auto">
          <a:xfrm>
            <a:off x="4800600" y="4941888"/>
            <a:ext cx="431800" cy="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h-TH"/>
          </a:p>
        </p:txBody>
      </p:sp>
      <p:sp>
        <p:nvSpPr>
          <p:cNvPr id="10" name="Rectangle 9"/>
          <p:cNvSpPr/>
          <p:nvPr/>
        </p:nvSpPr>
        <p:spPr>
          <a:xfrm>
            <a:off x="152400" y="152400"/>
            <a:ext cx="8839200" cy="6629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89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89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89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89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89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89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89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89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89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89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23" grpId="0" animBg="1"/>
      <p:bldP spid="389125" grpId="0" animBg="1"/>
      <p:bldP spid="389126" grpId="0" animBg="1"/>
      <p:bldP spid="389127" grpId="0" animBg="1"/>
      <p:bldP spid="389128" grpId="0" animBg="1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/>
          </p:cNvSpPr>
          <p:nvPr>
            <p:ph type="ctrTitle"/>
          </p:nvPr>
        </p:nvSpPr>
        <p:spPr bwMode="auto">
          <a:xfrm>
            <a:off x="304800" y="152400"/>
            <a:ext cx="8610600" cy="1066800"/>
          </a:xfrm>
          <a:solidFill>
            <a:srgbClr val="99CC00">
              <a:alpha val="47000"/>
            </a:srgbClr>
          </a:solidFill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algn="ctr">
              <a:defRPr/>
            </a:pPr>
            <a:r>
              <a:rPr lang="th-TH" sz="3200" cap="none" dirty="0" smtClean="0">
                <a:solidFill>
                  <a:srgbClr val="0000FF"/>
                </a:solidFill>
                <a:effectLst/>
                <a:latin typeface="BrowalliaUPC" pitchFamily="34" charset="-34"/>
                <a:cs typeface="BrowalliaUPC" pitchFamily="34" charset="-34"/>
              </a:rPr>
              <a:t>องค์ประกอบของคณะกรรมการต้องเป็นข้าราชการ</a:t>
            </a:r>
            <a:br>
              <a:rPr lang="th-TH" sz="3200" cap="none" dirty="0" smtClean="0">
                <a:solidFill>
                  <a:srgbClr val="0000FF"/>
                </a:solidFill>
                <a:effectLst/>
                <a:latin typeface="BrowalliaUPC" pitchFamily="34" charset="-34"/>
                <a:cs typeface="BrowalliaUPC" pitchFamily="34" charset="-34"/>
              </a:rPr>
            </a:br>
            <a:r>
              <a:rPr lang="th-TH" sz="3200" cap="none" dirty="0" smtClean="0">
                <a:solidFill>
                  <a:srgbClr val="0000FF"/>
                </a:solidFill>
                <a:effectLst/>
                <a:latin typeface="BrowalliaUPC" pitchFamily="34" charset="-34"/>
                <a:cs typeface="BrowalliaUPC" pitchFamily="34" charset="-34"/>
              </a:rPr>
              <a:t>เท่านั้นหรือไม่</a:t>
            </a:r>
          </a:p>
        </p:txBody>
      </p:sp>
      <p:sp>
        <p:nvSpPr>
          <p:cNvPr id="71683" name="Rectangle 3"/>
          <p:cNvSpPr>
            <a:spLocks noGrp="1"/>
          </p:cNvSpPr>
          <p:nvPr>
            <p:ph type="subTitle" idx="1"/>
          </p:nvPr>
        </p:nvSpPr>
        <p:spPr>
          <a:xfrm>
            <a:off x="152400" y="1295400"/>
            <a:ext cx="8748713" cy="5256213"/>
          </a:xfrm>
        </p:spPr>
        <p:txBody>
          <a:bodyPr>
            <a:normAutofit fontScale="92500"/>
          </a:bodyPr>
          <a:lstStyle/>
          <a:p>
            <a:pPr algn="l">
              <a:lnSpc>
                <a:spcPct val="90000"/>
              </a:lnSpc>
              <a:buFont typeface="Wingdings 2" pitchFamily="18" charset="2"/>
              <a:buNone/>
            </a:pPr>
            <a:r>
              <a:rPr lang="th-TH" sz="3200" b="1" dirty="0" smtClean="0">
                <a:solidFill>
                  <a:srgbClr val="E74403"/>
                </a:solidFill>
                <a:latin typeface="BrowalliaUPC" pitchFamily="34" charset="-34"/>
                <a:cs typeface="BrowalliaUPC" pitchFamily="34" charset="-34"/>
              </a:rPr>
              <a:t>		</a:t>
            </a:r>
            <a:r>
              <a:rPr lang="th-TH" sz="3200" b="1" u="sng" dirty="0" smtClean="0">
                <a:solidFill>
                  <a:srgbClr val="EF0B05"/>
                </a:solidFill>
                <a:latin typeface="BrowalliaUPC" pitchFamily="34" charset="-34"/>
                <a:cs typeface="BrowalliaUPC" pitchFamily="34" charset="-34"/>
              </a:rPr>
              <a:t>หลักการ</a:t>
            </a:r>
          </a:p>
          <a:p>
            <a:pPr lvl="2" algn="l">
              <a:lnSpc>
                <a:spcPct val="90000"/>
              </a:lnSpc>
            </a:pPr>
            <a:r>
              <a:rPr lang="th-TH" sz="3200" b="1" dirty="0" smtClean="0">
                <a:solidFill>
                  <a:srgbClr val="0000FF"/>
                </a:solidFill>
                <a:latin typeface="BrowalliaUPC" pitchFamily="34" charset="-34"/>
                <a:cs typeface="BrowalliaUPC" pitchFamily="34" charset="-34"/>
              </a:rPr>
              <a:t>ประธาน / กรรมการ       </a:t>
            </a:r>
            <a:r>
              <a:rPr lang="th-TH" sz="3200" b="1" dirty="0" smtClean="0">
                <a:solidFill>
                  <a:schemeClr val="tx1"/>
                </a:solidFill>
                <a:latin typeface="BrowalliaUPC" pitchFamily="34" charset="-34"/>
                <a:cs typeface="BrowalliaUPC" pitchFamily="34" charset="-34"/>
              </a:rPr>
              <a:t>ต้องเป็นข้าราชการ พนักงานราชการ    </a:t>
            </a:r>
            <a:br>
              <a:rPr lang="th-TH" sz="3200" b="1" dirty="0" smtClean="0">
                <a:solidFill>
                  <a:schemeClr val="tx1"/>
                </a:solidFill>
                <a:latin typeface="BrowalliaUPC" pitchFamily="34" charset="-34"/>
                <a:cs typeface="BrowalliaUPC" pitchFamily="34" charset="-34"/>
              </a:rPr>
            </a:br>
            <a:r>
              <a:rPr lang="th-TH" sz="3200" b="1" dirty="0" smtClean="0">
                <a:solidFill>
                  <a:schemeClr val="tx1"/>
                </a:solidFill>
                <a:latin typeface="BrowalliaUPC" pitchFamily="34" charset="-34"/>
                <a:cs typeface="BrowalliaUPC" pitchFamily="34" charset="-34"/>
              </a:rPr>
              <a:t>                                   พนักงานมหาวิทยาลัย หรือพนักงานของรัฐ 	</a:t>
            </a:r>
          </a:p>
          <a:p>
            <a:pPr lvl="2" algn="l">
              <a:lnSpc>
                <a:spcPct val="90000"/>
              </a:lnSpc>
            </a:pPr>
            <a:r>
              <a:rPr lang="th-TH" sz="3200" b="1" dirty="0" smtClean="0">
                <a:solidFill>
                  <a:srgbClr val="0000FF"/>
                </a:solidFill>
                <a:latin typeface="BrowalliaUPC" pitchFamily="34" charset="-34"/>
                <a:cs typeface="BrowalliaUPC" pitchFamily="34" charset="-34"/>
              </a:rPr>
              <a:t>ผู้ตรวจรับ	                         </a:t>
            </a:r>
            <a:r>
              <a:rPr lang="th-TH" sz="3200" b="1" dirty="0" smtClean="0">
                <a:solidFill>
                  <a:schemeClr val="tx1"/>
                </a:solidFill>
                <a:latin typeface="BrowalliaUPC" pitchFamily="34" charset="-34"/>
                <a:cs typeface="BrowalliaUPC" pitchFamily="34" charset="-34"/>
              </a:rPr>
              <a:t>ข้าราชการ / ลูกจ้างประจำ</a:t>
            </a:r>
          </a:p>
          <a:p>
            <a:pPr lvl="2" algn="l">
              <a:lnSpc>
                <a:spcPct val="90000"/>
              </a:lnSpc>
              <a:buFont typeface="Wingdings 2" pitchFamily="18" charset="2"/>
              <a:buNone/>
            </a:pPr>
            <a:r>
              <a:rPr lang="th-TH" sz="3200" b="1" dirty="0" smtClean="0">
                <a:solidFill>
                  <a:schemeClr val="tx1"/>
                </a:solidFill>
                <a:latin typeface="BrowalliaUPC" pitchFamily="34" charset="-34"/>
                <a:cs typeface="BrowalliaUPC" pitchFamily="34" charset="-34"/>
              </a:rPr>
              <a:t>                                               กรณีซื้อ / จ้าง ไม่เกิน 10,000 บาท</a:t>
            </a:r>
            <a:r>
              <a:rPr lang="th-TH" sz="3200" b="1" dirty="0" smtClean="0">
                <a:latin typeface="BrowalliaUPC" pitchFamily="34" charset="-34"/>
                <a:cs typeface="BrowalliaUPC" pitchFamily="34" charset="-34"/>
              </a:rPr>
              <a:t>	</a:t>
            </a:r>
          </a:p>
          <a:p>
            <a:pPr lvl="2" algn="l">
              <a:lnSpc>
                <a:spcPct val="90000"/>
              </a:lnSpc>
              <a:buFont typeface="Wingdings 2" pitchFamily="18" charset="2"/>
              <a:buNone/>
            </a:pPr>
            <a:r>
              <a:rPr lang="th-TH" sz="3200" b="1" dirty="0" smtClean="0">
                <a:solidFill>
                  <a:srgbClr val="FF0000"/>
                </a:solidFill>
                <a:latin typeface="BrowalliaUPC" pitchFamily="34" charset="-34"/>
                <a:cs typeface="BrowalliaUPC" pitchFamily="34" charset="-34"/>
              </a:rPr>
              <a:t> </a:t>
            </a:r>
            <a:r>
              <a:rPr lang="th-TH" sz="3200" b="1" dirty="0" err="1" smtClean="0">
                <a:solidFill>
                  <a:srgbClr val="FF0000"/>
                </a:solidFill>
                <a:latin typeface="BrowalliaUPC" pitchFamily="34" charset="-34"/>
                <a:cs typeface="BrowalliaUPC" pitchFamily="34" charset="-34"/>
              </a:rPr>
              <a:t>กวพ.</a:t>
            </a:r>
            <a:r>
              <a:rPr lang="th-TH" sz="3200" b="1" dirty="0" smtClean="0">
                <a:solidFill>
                  <a:srgbClr val="FF0000"/>
                </a:solidFill>
                <a:latin typeface="BrowalliaUPC" pitchFamily="34" charset="-34"/>
                <a:cs typeface="BrowalliaUPC" pitchFamily="34" charset="-34"/>
              </a:rPr>
              <a:t> ยกเว้น ตามหนังสือ </a:t>
            </a:r>
            <a:r>
              <a:rPr lang="th-TH" sz="3200" b="1" dirty="0" err="1" smtClean="0">
                <a:solidFill>
                  <a:srgbClr val="FF0000"/>
                </a:solidFill>
                <a:latin typeface="BrowalliaUPC" pitchFamily="34" charset="-34"/>
                <a:cs typeface="BrowalliaUPC" pitchFamily="34" charset="-34"/>
              </a:rPr>
              <a:t>กค</a:t>
            </a:r>
            <a:r>
              <a:rPr lang="th-TH" sz="3200" b="1" dirty="0" smtClean="0">
                <a:solidFill>
                  <a:srgbClr val="FF0000"/>
                </a:solidFill>
                <a:latin typeface="BrowalliaUPC" pitchFamily="34" charset="-34"/>
                <a:cs typeface="BrowalliaUPC" pitchFamily="34" charset="-34"/>
              </a:rPr>
              <a:t> (</a:t>
            </a:r>
            <a:r>
              <a:rPr lang="th-TH" sz="3200" b="1" dirty="0" err="1" smtClean="0">
                <a:solidFill>
                  <a:srgbClr val="FF0000"/>
                </a:solidFill>
                <a:latin typeface="BrowalliaUPC" pitchFamily="34" charset="-34"/>
                <a:cs typeface="BrowalliaUPC" pitchFamily="34" charset="-34"/>
              </a:rPr>
              <a:t>กวพ</a:t>
            </a:r>
            <a:r>
              <a:rPr lang="th-TH" sz="3200" b="1" dirty="0" smtClean="0">
                <a:solidFill>
                  <a:srgbClr val="FF0000"/>
                </a:solidFill>
                <a:latin typeface="BrowalliaUPC" pitchFamily="34" charset="-34"/>
                <a:cs typeface="BrowalliaUPC" pitchFamily="34" charset="-34"/>
              </a:rPr>
              <a:t>) 0408.4/ว 155 </a:t>
            </a:r>
            <a:r>
              <a:rPr lang="th-TH" sz="3200" b="1" dirty="0" err="1" smtClean="0">
                <a:solidFill>
                  <a:srgbClr val="FF0000"/>
                </a:solidFill>
                <a:latin typeface="BrowalliaUPC" pitchFamily="34" charset="-34"/>
                <a:cs typeface="BrowalliaUPC" pitchFamily="34" charset="-34"/>
              </a:rPr>
              <a:t>ลว.</a:t>
            </a:r>
            <a:r>
              <a:rPr lang="th-TH" sz="3200" b="1" dirty="0" smtClean="0">
                <a:solidFill>
                  <a:srgbClr val="FF0000"/>
                </a:solidFill>
                <a:latin typeface="BrowalliaUPC" pitchFamily="34" charset="-34"/>
                <a:cs typeface="BrowalliaUPC" pitchFamily="34" charset="-34"/>
              </a:rPr>
              <a:t> 1 พ.ค. 50 ดังนี้</a:t>
            </a:r>
            <a:r>
              <a:rPr lang="th-TH" sz="3200" b="1" dirty="0" smtClean="0">
                <a:latin typeface="BrowalliaUPC" pitchFamily="34" charset="-34"/>
                <a:cs typeface="BrowalliaUPC" pitchFamily="34" charset="-34"/>
              </a:rPr>
              <a:t> </a:t>
            </a:r>
          </a:p>
          <a:p>
            <a:pPr lvl="2" algn="l">
              <a:lnSpc>
                <a:spcPct val="90000"/>
              </a:lnSpc>
              <a:buFont typeface="Wingdings" pitchFamily="2" charset="2"/>
              <a:buChar char="Ø"/>
            </a:pPr>
            <a:r>
              <a:rPr lang="th-TH" sz="3200" b="1" dirty="0" smtClean="0">
                <a:solidFill>
                  <a:srgbClr val="0000FF"/>
                </a:solidFill>
                <a:latin typeface="BrowalliaUPC" pitchFamily="34" charset="-34"/>
                <a:cs typeface="BrowalliaUPC" pitchFamily="34" charset="-34"/>
              </a:rPr>
              <a:t> กรณีมหาวิทยาลัย ให้พนักงานมหาวิทยาลัย</a:t>
            </a:r>
            <a:r>
              <a:rPr lang="th-TH" sz="3200" b="1" dirty="0" smtClean="0">
                <a:solidFill>
                  <a:srgbClr val="FF0000"/>
                </a:solidFill>
                <a:latin typeface="BrowalliaUPC" pitchFamily="34" charset="-34"/>
                <a:cs typeface="BrowalliaUPC" pitchFamily="34" charset="-34"/>
              </a:rPr>
              <a:t>เป็นกรรมการ หรือ</a:t>
            </a:r>
          </a:p>
          <a:p>
            <a:pPr lvl="2" algn="l">
              <a:lnSpc>
                <a:spcPct val="90000"/>
              </a:lnSpc>
            </a:pPr>
            <a:r>
              <a:rPr lang="th-TH" sz="3200" b="1" dirty="0" smtClean="0">
                <a:solidFill>
                  <a:srgbClr val="FF0000"/>
                </a:solidFill>
                <a:latin typeface="BrowalliaUPC" pitchFamily="34" charset="-34"/>
                <a:cs typeface="BrowalliaUPC" pitchFamily="34" charset="-34"/>
              </a:rPr>
              <a:t>    </a:t>
            </a:r>
            <a:r>
              <a:rPr lang="th-TH" sz="3200" b="1" u="sng" dirty="0" smtClean="0">
                <a:solidFill>
                  <a:srgbClr val="FF0000"/>
                </a:solidFill>
                <a:latin typeface="BrowalliaUPC" pitchFamily="34" charset="-34"/>
                <a:cs typeface="BrowalliaUPC" pitchFamily="34" charset="-34"/>
              </a:rPr>
              <a:t>ผู้ตรวจรับพัสดุ/งานจ้างได้</a:t>
            </a:r>
          </a:p>
          <a:p>
            <a:pPr lvl="2" algn="l">
              <a:lnSpc>
                <a:spcPct val="90000"/>
              </a:lnSpc>
              <a:buFont typeface="Wingdings" pitchFamily="2" charset="2"/>
              <a:buChar char="Ø"/>
            </a:pPr>
            <a:r>
              <a:rPr lang="th-TH" sz="3200" b="1" dirty="0" smtClean="0">
                <a:solidFill>
                  <a:srgbClr val="0000FF"/>
                </a:solidFill>
                <a:latin typeface="BrowalliaUPC" pitchFamily="34" charset="-34"/>
                <a:cs typeface="BrowalliaUPC" pitchFamily="34" charset="-34"/>
              </a:rPr>
              <a:t> กรณีส่วนราชการอื่น  ให้พนักงานราชการเป็น</a:t>
            </a:r>
            <a:r>
              <a:rPr lang="th-TH" sz="3200" b="1" dirty="0" smtClean="0">
                <a:solidFill>
                  <a:srgbClr val="FF0000"/>
                </a:solidFill>
                <a:latin typeface="BrowalliaUPC" pitchFamily="34" charset="-34"/>
                <a:cs typeface="BrowalliaUPC" pitchFamily="34" charset="-34"/>
              </a:rPr>
              <a:t>ผู้ตรวจรับพัสดุ /   </a:t>
            </a:r>
          </a:p>
          <a:p>
            <a:pPr lvl="2" algn="l">
              <a:lnSpc>
                <a:spcPct val="90000"/>
              </a:lnSpc>
            </a:pPr>
            <a:r>
              <a:rPr lang="th-TH" sz="3200" b="1" dirty="0" smtClean="0">
                <a:solidFill>
                  <a:srgbClr val="FF0000"/>
                </a:solidFill>
                <a:latin typeface="BrowalliaUPC" pitchFamily="34" charset="-34"/>
                <a:cs typeface="BrowalliaUPC" pitchFamily="34" charset="-34"/>
              </a:rPr>
              <a:t>    งานจ้างได้</a:t>
            </a:r>
          </a:p>
        </p:txBody>
      </p:sp>
      <p:sp>
        <p:nvSpPr>
          <p:cNvPr id="4" name="ตัวยึดหมายเลขภาพนิ่ง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defRPr/>
            </a:pPr>
            <a:fld id="{F4438DD0-A55B-4946-9E86-716929E55C34}" type="slidenum">
              <a:rPr lang="en-US" sz="3200" b="1">
                <a:latin typeface="BrowalliaUPC" pitchFamily="34" charset="-34"/>
                <a:cs typeface="BrowalliaUPC" pitchFamily="34" charset="-34"/>
              </a:rPr>
              <a:pPr algn="l">
                <a:defRPr/>
              </a:pPr>
              <a:t>81</a:t>
            </a:fld>
            <a:endParaRPr lang="en-US" sz="3200" b="1">
              <a:latin typeface="BrowalliaUPC" pitchFamily="34" charset="-34"/>
              <a:cs typeface="BrowalliaUPC" pitchFamily="34" charset="-34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" y="152400"/>
            <a:ext cx="8839200" cy="6629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71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71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16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716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716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716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2" grpId="0" animBg="1"/>
      <p:bldP spid="71683" grpId="0" build="p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/>
          </p:cNvSpPr>
          <p:nvPr>
            <p:ph type="subTitle" idx="1"/>
          </p:nvPr>
        </p:nvSpPr>
        <p:spPr>
          <a:xfrm>
            <a:off x="609600" y="2057400"/>
            <a:ext cx="8305800" cy="1752600"/>
          </a:xfrm>
        </p:spPr>
        <p:txBody>
          <a:bodyPr>
            <a:noAutofit/>
          </a:bodyPr>
          <a:lstStyle/>
          <a:p>
            <a:pPr algn="l"/>
            <a:r>
              <a:rPr lang="th-TH" sz="3200" b="1" dirty="0" smtClean="0">
                <a:solidFill>
                  <a:srgbClr val="EF0B05"/>
                </a:solidFill>
                <a:latin typeface="BrowalliaUPC" pitchFamily="34" charset="-34"/>
                <a:cs typeface="BrowalliaUPC" pitchFamily="34" charset="-34"/>
              </a:rPr>
              <a:t>หนังสือ ที่ </a:t>
            </a:r>
            <a:r>
              <a:rPr lang="th-TH" sz="3200" b="1" dirty="0" err="1" smtClean="0">
                <a:solidFill>
                  <a:srgbClr val="EF0B05"/>
                </a:solidFill>
                <a:latin typeface="BrowalliaUPC" pitchFamily="34" charset="-34"/>
                <a:cs typeface="BrowalliaUPC" pitchFamily="34" charset="-34"/>
              </a:rPr>
              <a:t>กค</a:t>
            </a:r>
            <a:r>
              <a:rPr lang="th-TH" sz="3200" b="1" dirty="0" smtClean="0">
                <a:solidFill>
                  <a:srgbClr val="EF0B05"/>
                </a:solidFill>
                <a:latin typeface="BrowalliaUPC" pitchFamily="34" charset="-34"/>
                <a:cs typeface="BrowalliaUPC" pitchFamily="34" charset="-34"/>
              </a:rPr>
              <a:t> (</a:t>
            </a:r>
            <a:r>
              <a:rPr lang="th-TH" sz="3200" b="1" dirty="0" err="1" smtClean="0">
                <a:solidFill>
                  <a:srgbClr val="EF0B05"/>
                </a:solidFill>
                <a:latin typeface="BrowalliaUPC" pitchFamily="34" charset="-34"/>
                <a:cs typeface="BrowalliaUPC" pitchFamily="34" charset="-34"/>
              </a:rPr>
              <a:t>กวพ</a:t>
            </a:r>
            <a:r>
              <a:rPr lang="th-TH" sz="3200" b="1" dirty="0" smtClean="0">
                <a:solidFill>
                  <a:srgbClr val="EF0B05"/>
                </a:solidFill>
                <a:latin typeface="BrowalliaUPC" pitchFamily="34" charset="-34"/>
                <a:cs typeface="BrowalliaUPC" pitchFamily="34" charset="-34"/>
              </a:rPr>
              <a:t>) 0421.3/ว 341 </a:t>
            </a:r>
            <a:r>
              <a:rPr lang="th-TH" sz="3200" b="1" dirty="0" err="1" smtClean="0">
                <a:solidFill>
                  <a:srgbClr val="EF0B05"/>
                </a:solidFill>
                <a:latin typeface="BrowalliaUPC" pitchFamily="34" charset="-34"/>
                <a:cs typeface="BrowalliaUPC" pitchFamily="34" charset="-34"/>
              </a:rPr>
              <a:t>ลว.</a:t>
            </a:r>
            <a:r>
              <a:rPr lang="th-TH" sz="3200" b="1" dirty="0" smtClean="0">
                <a:solidFill>
                  <a:srgbClr val="EF0B05"/>
                </a:solidFill>
                <a:latin typeface="BrowalliaUPC" pitchFamily="34" charset="-34"/>
                <a:cs typeface="BrowalliaUPC" pitchFamily="34" charset="-34"/>
              </a:rPr>
              <a:t> 20 ก.ย. 53</a:t>
            </a:r>
          </a:p>
          <a:p>
            <a:pPr algn="l"/>
            <a:endParaRPr lang="th-TH" sz="1000" b="1" dirty="0" smtClean="0">
              <a:solidFill>
                <a:srgbClr val="EF0B05"/>
              </a:solidFill>
              <a:latin typeface="BrowalliaUPC" pitchFamily="34" charset="-34"/>
              <a:cs typeface="BrowalliaUPC" pitchFamily="34" charset="-34"/>
            </a:endParaRPr>
          </a:p>
          <a:p>
            <a:pPr algn="l"/>
            <a:r>
              <a:rPr lang="th-TH" sz="3200" b="1" dirty="0" smtClean="0">
                <a:solidFill>
                  <a:srgbClr val="6600FF"/>
                </a:solidFill>
                <a:latin typeface="BrowalliaUPC" pitchFamily="34" charset="-34"/>
                <a:cs typeface="BrowalliaUPC" pitchFamily="34" charset="-34"/>
              </a:rPr>
              <a:t>         อนุมัติหลักการ ผ่อนผันให้ส่วนราชการแต่งตั้งพนักงานราชการ พนักงานมหาวิทยาลัย หรือพนักงานของรัฐ ที่มีความรู้ ความสามารถในการตรวจรับพัสดุหรืองานจ้าง หรือควบคุมงาน</a:t>
            </a:r>
          </a:p>
          <a:p>
            <a:pPr algn="l"/>
            <a:r>
              <a:rPr lang="th-TH" sz="3200" b="1" dirty="0" smtClean="0">
                <a:solidFill>
                  <a:srgbClr val="0000FF"/>
                </a:solidFill>
                <a:latin typeface="BrowalliaUPC" pitchFamily="34" charset="-34"/>
                <a:cs typeface="BrowalliaUPC" pitchFamily="34" charset="-34"/>
              </a:rPr>
              <a:t>เป็น ผู้ตรวจรับพัสดุหรืองานจ้าง หรือผู้ควบคุมงาน แล้วแต่กรณี</a:t>
            </a:r>
          </a:p>
          <a:p>
            <a:pPr algn="l"/>
            <a:endParaRPr lang="th-TH" sz="1000" b="1" dirty="0" smtClean="0">
              <a:solidFill>
                <a:srgbClr val="0000FF"/>
              </a:solidFill>
              <a:latin typeface="BrowalliaUPC" pitchFamily="34" charset="-34"/>
              <a:cs typeface="BrowalliaUPC" pitchFamily="34" charset="-34"/>
            </a:endParaRPr>
          </a:p>
          <a:p>
            <a:pPr algn="l"/>
            <a:r>
              <a:rPr lang="th-TH" sz="3200" b="1" dirty="0" smtClean="0">
                <a:solidFill>
                  <a:schemeClr val="tx1"/>
                </a:solidFill>
                <a:latin typeface="BrowalliaUPC" pitchFamily="34" charset="-34"/>
                <a:cs typeface="BrowalliaUPC" pitchFamily="34" charset="-34"/>
              </a:rPr>
              <a:t>ถือปฏิบัติตามระเบียบฯ ข้อ 35 วรรคท้าย และข้อ 37 ด้วย</a:t>
            </a:r>
          </a:p>
        </p:txBody>
      </p:sp>
      <p:sp>
        <p:nvSpPr>
          <p:cNvPr id="4" name="ตัวยึดหมายเลขภาพนิ่ง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1A330D-382C-42E1-A2C5-30B9DB29749E}" type="slidenum">
              <a:rPr lang="en-US"/>
              <a:pPr>
                <a:defRPr/>
              </a:pPr>
              <a:t>82</a:t>
            </a:fld>
            <a:endParaRPr lang="en-US"/>
          </a:p>
        </p:txBody>
      </p:sp>
      <p:sp>
        <p:nvSpPr>
          <p:cNvPr id="879620" name="Rectangle 4"/>
          <p:cNvSpPr>
            <a:spLocks/>
          </p:cNvSpPr>
          <p:nvPr/>
        </p:nvSpPr>
        <p:spPr bwMode="auto">
          <a:xfrm>
            <a:off x="304800" y="381001"/>
            <a:ext cx="8616950" cy="1219200"/>
          </a:xfrm>
          <a:prstGeom prst="rect">
            <a:avLst/>
          </a:prstGeom>
          <a:solidFill>
            <a:srgbClr val="FF66FF">
              <a:alpha val="47058"/>
            </a:srgbClr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/>
          <a:p>
            <a:pPr algn="ctr" eaLnBrk="0" hangingPunct="0"/>
            <a:r>
              <a:rPr lang="th-TH" sz="3600" b="1" dirty="0">
                <a:solidFill>
                  <a:srgbClr val="0000FF"/>
                </a:solidFill>
                <a:latin typeface="BrowalliaUPC" pitchFamily="34" charset="-34"/>
                <a:cs typeface="BrowalliaUPC" pitchFamily="34" charset="-34"/>
              </a:rPr>
              <a:t>การผ่อนผันการแต่งตั้งผู้ตรวจรับพัสดุหรืองานจ้าง </a:t>
            </a:r>
            <a:endParaRPr lang="th-TH" sz="3600" b="1" dirty="0" smtClean="0">
              <a:solidFill>
                <a:srgbClr val="0000FF"/>
              </a:solidFill>
              <a:latin typeface="BrowalliaUPC" pitchFamily="34" charset="-34"/>
              <a:cs typeface="BrowalliaUPC" pitchFamily="34" charset="-34"/>
            </a:endParaRPr>
          </a:p>
          <a:p>
            <a:pPr algn="ctr" eaLnBrk="0" hangingPunct="0"/>
            <a:r>
              <a:rPr lang="th-TH" sz="3600" b="1" dirty="0" smtClean="0">
                <a:solidFill>
                  <a:srgbClr val="0000FF"/>
                </a:solidFill>
                <a:latin typeface="BrowalliaUPC" pitchFamily="34" charset="-34"/>
                <a:cs typeface="BrowalliaUPC" pitchFamily="34" charset="-34"/>
              </a:rPr>
              <a:t>หรือ</a:t>
            </a:r>
            <a:r>
              <a:rPr lang="th-TH" sz="3600" b="1" dirty="0">
                <a:solidFill>
                  <a:srgbClr val="0000FF"/>
                </a:solidFill>
                <a:latin typeface="BrowalliaUPC" pitchFamily="34" charset="-34"/>
                <a:cs typeface="BrowalliaUPC" pitchFamily="34" charset="-34"/>
              </a:rPr>
              <a:t>ผู้ควบคุมงาน</a:t>
            </a:r>
          </a:p>
        </p:txBody>
      </p:sp>
      <p:sp>
        <p:nvSpPr>
          <p:cNvPr id="5" name="Rectangle 4"/>
          <p:cNvSpPr/>
          <p:nvPr/>
        </p:nvSpPr>
        <p:spPr>
          <a:xfrm>
            <a:off x="152400" y="152400"/>
            <a:ext cx="8839200" cy="6629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9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79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9620" grpId="0" animBg="1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/>
          </p:cNvSpPr>
          <p:nvPr>
            <p:ph type="subTitle" idx="1"/>
          </p:nvPr>
        </p:nvSpPr>
        <p:spPr>
          <a:xfrm>
            <a:off x="609600" y="1981200"/>
            <a:ext cx="8077200" cy="1752600"/>
          </a:xfrm>
        </p:spPr>
        <p:txBody>
          <a:bodyPr>
            <a:noAutofit/>
          </a:bodyPr>
          <a:lstStyle/>
          <a:p>
            <a:pPr algn="l"/>
            <a:r>
              <a:rPr lang="th-TH" sz="3600" b="1" dirty="0" smtClean="0">
                <a:solidFill>
                  <a:srgbClr val="336600"/>
                </a:solidFill>
                <a:latin typeface="BrowalliaUPC" pitchFamily="34" charset="-34"/>
                <a:cs typeface="BrowalliaUPC" pitchFamily="34" charset="-34"/>
              </a:rPr>
              <a:t>หนังสือ ด่วนที่สุด ที่ </a:t>
            </a:r>
            <a:r>
              <a:rPr lang="th-TH" sz="3600" b="1" dirty="0" err="1" smtClean="0">
                <a:solidFill>
                  <a:srgbClr val="336600"/>
                </a:solidFill>
                <a:latin typeface="BrowalliaUPC" pitchFamily="34" charset="-34"/>
                <a:cs typeface="BrowalliaUPC" pitchFamily="34" charset="-34"/>
              </a:rPr>
              <a:t>กค</a:t>
            </a:r>
            <a:r>
              <a:rPr lang="th-TH" sz="3600" b="1" dirty="0" smtClean="0">
                <a:solidFill>
                  <a:srgbClr val="336600"/>
                </a:solidFill>
                <a:latin typeface="BrowalliaUPC" pitchFamily="34" charset="-34"/>
                <a:cs typeface="BrowalliaUPC" pitchFamily="34" charset="-34"/>
              </a:rPr>
              <a:t> (</a:t>
            </a:r>
            <a:r>
              <a:rPr lang="th-TH" sz="3600" b="1" dirty="0" err="1" smtClean="0">
                <a:solidFill>
                  <a:srgbClr val="336600"/>
                </a:solidFill>
                <a:latin typeface="BrowalliaUPC" pitchFamily="34" charset="-34"/>
                <a:cs typeface="BrowalliaUPC" pitchFamily="34" charset="-34"/>
              </a:rPr>
              <a:t>กวพ</a:t>
            </a:r>
            <a:r>
              <a:rPr lang="th-TH" sz="3600" b="1" dirty="0" smtClean="0">
                <a:solidFill>
                  <a:srgbClr val="336600"/>
                </a:solidFill>
                <a:latin typeface="BrowalliaUPC" pitchFamily="34" charset="-34"/>
                <a:cs typeface="BrowalliaUPC" pitchFamily="34" charset="-34"/>
              </a:rPr>
              <a:t>) 0421.3/ว 417 </a:t>
            </a:r>
            <a:r>
              <a:rPr lang="th-TH" sz="3600" b="1" dirty="0" err="1" smtClean="0">
                <a:solidFill>
                  <a:srgbClr val="336600"/>
                </a:solidFill>
                <a:latin typeface="BrowalliaUPC" pitchFamily="34" charset="-34"/>
                <a:cs typeface="BrowalliaUPC" pitchFamily="34" charset="-34"/>
              </a:rPr>
              <a:t>ลว.</a:t>
            </a:r>
            <a:r>
              <a:rPr lang="th-TH" sz="3600" b="1" dirty="0" smtClean="0">
                <a:solidFill>
                  <a:srgbClr val="336600"/>
                </a:solidFill>
                <a:latin typeface="BrowalliaUPC" pitchFamily="34" charset="-34"/>
                <a:cs typeface="BrowalliaUPC" pitchFamily="34" charset="-34"/>
              </a:rPr>
              <a:t> 22 ต.ค. 53</a:t>
            </a:r>
          </a:p>
          <a:p>
            <a:pPr algn="l"/>
            <a:r>
              <a:rPr lang="th-TH" sz="3600" b="1" dirty="0" smtClean="0">
                <a:solidFill>
                  <a:srgbClr val="EF0B05"/>
                </a:solidFill>
                <a:latin typeface="BrowalliaUPC" pitchFamily="34" charset="-34"/>
                <a:cs typeface="BrowalliaUPC" pitchFamily="34" charset="-34"/>
              </a:rPr>
              <a:t>       อนุมัติให้ส่วนราชการแต่งตั้ง</a:t>
            </a:r>
            <a:r>
              <a:rPr lang="th-TH" sz="3600" b="1" u="sng" dirty="0" smtClean="0">
                <a:solidFill>
                  <a:srgbClr val="EF0B05"/>
                </a:solidFill>
                <a:latin typeface="BrowalliaUPC" pitchFamily="34" charset="-34"/>
                <a:cs typeface="BrowalliaUPC" pitchFamily="34" charset="-34"/>
              </a:rPr>
              <a:t>ลูกจ้างประจำ</a:t>
            </a:r>
            <a:r>
              <a:rPr lang="th-TH" sz="3600" b="1" dirty="0" smtClean="0">
                <a:solidFill>
                  <a:srgbClr val="EF0B05"/>
                </a:solidFill>
                <a:latin typeface="BrowalliaUPC" pitchFamily="34" charset="-34"/>
                <a:cs typeface="BrowalliaUPC" pitchFamily="34" charset="-34"/>
              </a:rPr>
              <a:t>เป็นกรรมการตามระเบียบ 35</a:t>
            </a:r>
          </a:p>
          <a:p>
            <a:pPr algn="l">
              <a:buFont typeface="Wingdings 2" pitchFamily="18" charset="2"/>
              <a:buNone/>
            </a:pPr>
            <a:r>
              <a:rPr lang="th-TH" sz="3600" b="1" dirty="0" smtClean="0">
                <a:solidFill>
                  <a:srgbClr val="EF0B05"/>
                </a:solidFill>
                <a:latin typeface="BrowalliaUPC" pitchFamily="34" charset="-34"/>
                <a:cs typeface="BrowalliaUPC" pitchFamily="34" charset="-34"/>
              </a:rPr>
              <a:t>      - ข้อ 32  ข้อ 35 ข้อ 80 ข้อ 101 และ ข้อ 116</a:t>
            </a:r>
          </a:p>
          <a:p>
            <a:pPr algn="l">
              <a:buFont typeface="Wingdings 2" pitchFamily="18" charset="2"/>
              <a:buNone/>
            </a:pPr>
            <a:r>
              <a:rPr lang="th-TH" sz="3600" dirty="0" smtClean="0">
                <a:solidFill>
                  <a:srgbClr val="0000FF"/>
                </a:solidFill>
                <a:latin typeface="BrowalliaUPC" pitchFamily="34" charset="-34"/>
                <a:cs typeface="BrowalliaUPC" pitchFamily="34" charset="-34"/>
              </a:rPr>
              <a:t>** </a:t>
            </a:r>
            <a:r>
              <a:rPr lang="th-TH" sz="3600" b="1" dirty="0" smtClean="0">
                <a:solidFill>
                  <a:srgbClr val="0000FF"/>
                </a:solidFill>
                <a:latin typeface="BrowalliaUPC" pitchFamily="34" charset="-34"/>
                <a:cs typeface="BrowalliaUPC" pitchFamily="34" charset="-34"/>
              </a:rPr>
              <a:t>ต้องคำนึงถึงความรู้ ความสามารถ ลักษณะงาน หน้าที่ และความรับผิดชอบของผู้ได้รับแต่งตั้งเป็นสำคัญ **</a:t>
            </a:r>
          </a:p>
        </p:txBody>
      </p:sp>
      <p:sp>
        <p:nvSpPr>
          <p:cNvPr id="4" name="ตัวยึดหมายเลขภาพนิ่ง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E04E39-9BD6-497D-89B2-28E2961BAD3F}" type="slidenum">
              <a:rPr lang="en-US"/>
              <a:pPr>
                <a:defRPr/>
              </a:pPr>
              <a:t>83</a:t>
            </a:fld>
            <a:endParaRPr lang="en-US"/>
          </a:p>
        </p:txBody>
      </p:sp>
      <p:sp>
        <p:nvSpPr>
          <p:cNvPr id="880644" name="Rectangle 4"/>
          <p:cNvSpPr>
            <a:spLocks/>
          </p:cNvSpPr>
          <p:nvPr/>
        </p:nvSpPr>
        <p:spPr bwMode="auto">
          <a:xfrm>
            <a:off x="374650" y="588962"/>
            <a:ext cx="8616950" cy="935038"/>
          </a:xfrm>
          <a:prstGeom prst="rect">
            <a:avLst/>
          </a:prstGeom>
          <a:solidFill>
            <a:srgbClr val="FF66FF">
              <a:alpha val="47058"/>
            </a:srgbClr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/>
          <a:p>
            <a:pPr algn="ctr" eaLnBrk="0" hangingPunct="0"/>
            <a:r>
              <a:rPr lang="th-TH" sz="4400" b="1" dirty="0">
                <a:solidFill>
                  <a:srgbClr val="0000FF"/>
                </a:solidFill>
                <a:latin typeface="BrowalliaUPC" pitchFamily="34" charset="-34"/>
                <a:cs typeface="BrowalliaUPC" pitchFamily="34" charset="-34"/>
              </a:rPr>
              <a:t>การอนุมัติให้แต่งตั้งลูกจ้างประจำเป็นกรรมการ</a:t>
            </a:r>
          </a:p>
        </p:txBody>
      </p:sp>
      <p:sp>
        <p:nvSpPr>
          <p:cNvPr id="5" name="Rectangle 4"/>
          <p:cNvSpPr/>
          <p:nvPr/>
        </p:nvSpPr>
        <p:spPr>
          <a:xfrm>
            <a:off x="152400" y="152400"/>
            <a:ext cx="8839200" cy="6629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80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44" grpId="0" animBg="1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40" name="Picture 66" descr="j042259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039338">
            <a:off x="833797" y="1005537"/>
            <a:ext cx="1931988" cy="128746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37219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endParaRPr lang="th-TH"/>
          </a:p>
        </p:txBody>
      </p:sp>
      <p:sp>
        <p:nvSpPr>
          <p:cNvPr id="137220" name="Text Box 5"/>
          <p:cNvSpPr txBox="1">
            <a:spLocks noChangeArrowheads="1"/>
          </p:cNvSpPr>
          <p:nvPr/>
        </p:nvSpPr>
        <p:spPr bwMode="auto">
          <a:xfrm>
            <a:off x="3614738" y="4470400"/>
            <a:ext cx="1655762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th-TH" b="1">
                <a:solidFill>
                  <a:schemeClr val="bg1"/>
                </a:solidFill>
              </a:rPr>
              <a:t> </a:t>
            </a:r>
            <a:endParaRPr lang="en-US" b="1">
              <a:solidFill>
                <a:schemeClr val="bg1"/>
              </a:solidFill>
            </a:endParaRPr>
          </a:p>
          <a:p>
            <a:pPr algn="ctr">
              <a:spcBef>
                <a:spcPct val="50000"/>
              </a:spcBef>
            </a:pPr>
            <a:endParaRPr lang="th-TH">
              <a:solidFill>
                <a:schemeClr val="bg1"/>
              </a:solidFill>
            </a:endParaRP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685800" y="1524000"/>
            <a:ext cx="7772400" cy="4329113"/>
            <a:chOff x="288" y="873"/>
            <a:chExt cx="5280" cy="2967"/>
          </a:xfrm>
        </p:grpSpPr>
        <p:sp>
          <p:nvSpPr>
            <p:cNvPr id="136199" name="Oval 7"/>
            <p:cNvSpPr>
              <a:spLocks noChangeArrowheads="1"/>
            </p:cNvSpPr>
            <p:nvPr/>
          </p:nvSpPr>
          <p:spPr bwMode="auto">
            <a:xfrm>
              <a:off x="1632" y="1344"/>
              <a:ext cx="2544" cy="2496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5400000" scaled="1"/>
            </a:gradFill>
            <a:ln w="9525" algn="ctr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cs typeface="+mn-cs"/>
              </a:endParaRPr>
            </a:p>
          </p:txBody>
        </p:sp>
        <p:grpSp>
          <p:nvGrpSpPr>
            <p:cNvPr id="3" name="Group 8"/>
            <p:cNvGrpSpPr>
              <a:grpSpLocks/>
            </p:cNvGrpSpPr>
            <p:nvPr/>
          </p:nvGrpSpPr>
          <p:grpSpPr bwMode="auto">
            <a:xfrm>
              <a:off x="2256" y="1968"/>
              <a:ext cx="1296" cy="1344"/>
              <a:chOff x="2016" y="1920"/>
              <a:chExt cx="1680" cy="1680"/>
            </a:xfrm>
          </p:grpSpPr>
          <p:sp>
            <p:nvSpPr>
              <p:cNvPr id="137273" name="Oval 9"/>
              <p:cNvSpPr>
                <a:spLocks noChangeArrowheads="1"/>
              </p:cNvSpPr>
              <p:nvPr/>
            </p:nvSpPr>
            <p:spPr bwMode="gray">
              <a:xfrm>
                <a:off x="2016" y="1920"/>
                <a:ext cx="1680" cy="1680"/>
              </a:xfrm>
              <a:prstGeom prst="ellipse">
                <a:avLst/>
              </a:prstGeom>
              <a:gradFill rotWithShape="1">
                <a:gsLst>
                  <a:gs pos="0">
                    <a:srgbClr val="FF6600"/>
                  </a:gs>
                  <a:gs pos="100000">
                    <a:srgbClr val="742E00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th-TH"/>
              </a:p>
            </p:txBody>
          </p:sp>
          <p:sp>
            <p:nvSpPr>
              <p:cNvPr id="137274" name="Freeform 10"/>
              <p:cNvSpPr>
                <a:spLocks/>
              </p:cNvSpPr>
              <p:nvPr/>
            </p:nvSpPr>
            <p:spPr bwMode="gray">
              <a:xfrm>
                <a:off x="2208" y="1948"/>
                <a:ext cx="1296" cy="634"/>
              </a:xfrm>
              <a:custGeom>
                <a:avLst/>
                <a:gdLst>
                  <a:gd name="T0" fmla="*/ 1138 w 1321"/>
                  <a:gd name="T1" fmla="*/ 177 h 712"/>
                  <a:gd name="T2" fmla="*/ 1152 w 1321"/>
                  <a:gd name="T3" fmla="*/ 197 h 712"/>
                  <a:gd name="T4" fmla="*/ 1155 w 1321"/>
                  <a:gd name="T5" fmla="*/ 214 h 712"/>
                  <a:gd name="T6" fmla="*/ 1150 w 1321"/>
                  <a:gd name="T7" fmla="*/ 229 h 712"/>
                  <a:gd name="T8" fmla="*/ 1135 w 1321"/>
                  <a:gd name="T9" fmla="*/ 243 h 712"/>
                  <a:gd name="T10" fmla="*/ 1113 w 1321"/>
                  <a:gd name="T11" fmla="*/ 257 h 712"/>
                  <a:gd name="T12" fmla="*/ 1084 w 1321"/>
                  <a:gd name="T13" fmla="*/ 268 h 712"/>
                  <a:gd name="T14" fmla="*/ 1046 w 1321"/>
                  <a:gd name="T15" fmla="*/ 279 h 712"/>
                  <a:gd name="T16" fmla="*/ 1004 w 1321"/>
                  <a:gd name="T17" fmla="*/ 289 h 712"/>
                  <a:gd name="T18" fmla="*/ 955 w 1321"/>
                  <a:gd name="T19" fmla="*/ 296 h 712"/>
                  <a:gd name="T20" fmla="*/ 902 w 1321"/>
                  <a:gd name="T21" fmla="*/ 303 h 712"/>
                  <a:gd name="T22" fmla="*/ 846 w 1321"/>
                  <a:gd name="T23" fmla="*/ 307 h 712"/>
                  <a:gd name="T24" fmla="*/ 784 w 1321"/>
                  <a:gd name="T25" fmla="*/ 313 h 712"/>
                  <a:gd name="T26" fmla="*/ 721 w 1321"/>
                  <a:gd name="T27" fmla="*/ 315 h 712"/>
                  <a:gd name="T28" fmla="*/ 696 w 1321"/>
                  <a:gd name="T29" fmla="*/ 316 h 712"/>
                  <a:gd name="T30" fmla="*/ 417 w 1321"/>
                  <a:gd name="T31" fmla="*/ 316 h 712"/>
                  <a:gd name="T32" fmla="*/ 413 w 1321"/>
                  <a:gd name="T33" fmla="*/ 316 h 712"/>
                  <a:gd name="T34" fmla="*/ 358 w 1321"/>
                  <a:gd name="T35" fmla="*/ 314 h 712"/>
                  <a:gd name="T36" fmla="*/ 305 w 1321"/>
                  <a:gd name="T37" fmla="*/ 313 h 712"/>
                  <a:gd name="T38" fmla="*/ 255 w 1321"/>
                  <a:gd name="T39" fmla="*/ 309 h 712"/>
                  <a:gd name="T40" fmla="*/ 207 w 1321"/>
                  <a:gd name="T41" fmla="*/ 306 h 712"/>
                  <a:gd name="T42" fmla="*/ 164 w 1321"/>
                  <a:gd name="T43" fmla="*/ 300 h 712"/>
                  <a:gd name="T44" fmla="*/ 124 w 1321"/>
                  <a:gd name="T45" fmla="*/ 293 h 712"/>
                  <a:gd name="T46" fmla="*/ 88 w 1321"/>
                  <a:gd name="T47" fmla="*/ 288 h 712"/>
                  <a:gd name="T48" fmla="*/ 60 w 1321"/>
                  <a:gd name="T49" fmla="*/ 280 h 712"/>
                  <a:gd name="T50" fmla="*/ 32 w 1321"/>
                  <a:gd name="T51" fmla="*/ 270 h 712"/>
                  <a:gd name="T52" fmla="*/ 18 w 1321"/>
                  <a:gd name="T53" fmla="*/ 258 h 712"/>
                  <a:gd name="T54" fmla="*/ 6 w 1321"/>
                  <a:gd name="T55" fmla="*/ 246 h 712"/>
                  <a:gd name="T56" fmla="*/ 0 w 1321"/>
                  <a:gd name="T57" fmla="*/ 232 h 712"/>
                  <a:gd name="T58" fmla="*/ 0 w 1321"/>
                  <a:gd name="T59" fmla="*/ 231 h 712"/>
                  <a:gd name="T60" fmla="*/ 4 w 1321"/>
                  <a:gd name="T61" fmla="*/ 215 h 712"/>
                  <a:gd name="T62" fmla="*/ 16 w 1321"/>
                  <a:gd name="T63" fmla="*/ 198 h 712"/>
                  <a:gd name="T64" fmla="*/ 44 w 1321"/>
                  <a:gd name="T65" fmla="*/ 164 h 712"/>
                  <a:gd name="T66" fmla="*/ 80 w 1321"/>
                  <a:gd name="T67" fmla="*/ 133 h 712"/>
                  <a:gd name="T68" fmla="*/ 128 w 1321"/>
                  <a:gd name="T69" fmla="*/ 105 h 712"/>
                  <a:gd name="T70" fmla="*/ 178 w 1321"/>
                  <a:gd name="T71" fmla="*/ 78 h 712"/>
                  <a:gd name="T72" fmla="*/ 235 w 1321"/>
                  <a:gd name="T73" fmla="*/ 54 h 712"/>
                  <a:gd name="T74" fmla="*/ 299 w 1321"/>
                  <a:gd name="T75" fmla="*/ 37 h 712"/>
                  <a:gd name="T76" fmla="*/ 363 w 1321"/>
                  <a:gd name="T77" fmla="*/ 20 h 712"/>
                  <a:gd name="T78" fmla="*/ 435 w 1321"/>
                  <a:gd name="T79" fmla="*/ 10 h 712"/>
                  <a:gd name="T80" fmla="*/ 508 w 1321"/>
                  <a:gd name="T81" fmla="*/ 4 h 712"/>
                  <a:gd name="T82" fmla="*/ 584 w 1321"/>
                  <a:gd name="T83" fmla="*/ 0 h 712"/>
                  <a:gd name="T84" fmla="*/ 584 w 1321"/>
                  <a:gd name="T85" fmla="*/ 0 h 712"/>
                  <a:gd name="T86" fmla="*/ 664 w 1321"/>
                  <a:gd name="T87" fmla="*/ 4 h 712"/>
                  <a:gd name="T88" fmla="*/ 741 w 1321"/>
                  <a:gd name="T89" fmla="*/ 10 h 712"/>
                  <a:gd name="T90" fmla="*/ 815 w 1321"/>
                  <a:gd name="T91" fmla="*/ 23 h 712"/>
                  <a:gd name="T92" fmla="*/ 884 w 1321"/>
                  <a:gd name="T93" fmla="*/ 40 h 712"/>
                  <a:gd name="T94" fmla="*/ 947 w 1321"/>
                  <a:gd name="T95" fmla="*/ 61 h 712"/>
                  <a:gd name="T96" fmla="*/ 1005 w 1321"/>
                  <a:gd name="T97" fmla="*/ 86 h 712"/>
                  <a:gd name="T98" fmla="*/ 1057 w 1321"/>
                  <a:gd name="T99" fmla="*/ 113 h 712"/>
                  <a:gd name="T100" fmla="*/ 1101 w 1321"/>
                  <a:gd name="T101" fmla="*/ 144 h 712"/>
                  <a:gd name="T102" fmla="*/ 1138 w 1321"/>
                  <a:gd name="T103" fmla="*/ 177 h 712"/>
                  <a:gd name="T104" fmla="*/ 1138 w 1321"/>
                  <a:gd name="T105" fmla="*/ 177 h 712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1321"/>
                  <a:gd name="T160" fmla="*/ 0 h 712"/>
                  <a:gd name="T161" fmla="*/ 1321 w 1321"/>
                  <a:gd name="T162" fmla="*/ 712 h 712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FF6600"/>
                  </a:gs>
                </a:gsLst>
                <a:lin ang="5400000" scaled="1"/>
              </a:gradFill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h-TH"/>
              </a:p>
            </p:txBody>
          </p:sp>
        </p:grpSp>
        <p:sp>
          <p:nvSpPr>
            <p:cNvPr id="136203" name="Text Box 11"/>
            <p:cNvSpPr txBox="1">
              <a:spLocks noChangeArrowheads="1"/>
            </p:cNvSpPr>
            <p:nvPr/>
          </p:nvSpPr>
          <p:spPr bwMode="gray">
            <a:xfrm>
              <a:off x="2449" y="2496"/>
              <a:ext cx="965" cy="3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>
                <a:defRPr/>
              </a:pPr>
              <a:r>
                <a:rPr lang="en-US" sz="3000" b="1" dirty="0">
                  <a:latin typeface="JasmineUPC" pitchFamily="18" charset="-34"/>
                  <a:cs typeface="JasmineUPC" pitchFamily="18" charset="-34"/>
                </a:rPr>
                <a:t>Resolution</a:t>
              </a:r>
            </a:p>
          </p:txBody>
        </p:sp>
        <p:grpSp>
          <p:nvGrpSpPr>
            <p:cNvPr id="4" name="Group 12"/>
            <p:cNvGrpSpPr>
              <a:grpSpLocks/>
            </p:cNvGrpSpPr>
            <p:nvPr/>
          </p:nvGrpSpPr>
          <p:grpSpPr bwMode="auto">
            <a:xfrm>
              <a:off x="2640" y="1104"/>
              <a:ext cx="432" cy="415"/>
              <a:chOff x="2640" y="1088"/>
              <a:chExt cx="432" cy="415"/>
            </a:xfrm>
          </p:grpSpPr>
          <p:grpSp>
            <p:nvGrpSpPr>
              <p:cNvPr id="5" name="Group 13"/>
              <p:cNvGrpSpPr>
                <a:grpSpLocks/>
              </p:cNvGrpSpPr>
              <p:nvPr/>
            </p:nvGrpSpPr>
            <p:grpSpPr bwMode="auto">
              <a:xfrm>
                <a:off x="2640" y="1088"/>
                <a:ext cx="432" cy="415"/>
                <a:chOff x="2016" y="1920"/>
                <a:chExt cx="1680" cy="1680"/>
              </a:xfrm>
            </p:grpSpPr>
            <p:sp>
              <p:nvSpPr>
                <p:cNvPr id="136206" name="Oval 14"/>
                <p:cNvSpPr>
                  <a:spLocks noChangeArrowheads="1"/>
                </p:cNvSpPr>
                <p:nvPr/>
              </p:nvSpPr>
              <p:spPr bwMode="gray">
                <a:xfrm>
                  <a:off x="2016" y="1919"/>
                  <a:ext cx="1682" cy="1683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shade val="42353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37272" name="Freeform 15"/>
                <p:cNvSpPr>
                  <a:spLocks/>
                </p:cNvSpPr>
                <p:nvPr/>
              </p:nvSpPr>
              <p:spPr bwMode="gray">
                <a:xfrm>
                  <a:off x="2208" y="1948"/>
                  <a:ext cx="1296" cy="634"/>
                </a:xfrm>
                <a:custGeom>
                  <a:avLst/>
                  <a:gdLst>
                    <a:gd name="T0" fmla="*/ 1138 w 1321"/>
                    <a:gd name="T1" fmla="*/ 177 h 712"/>
                    <a:gd name="T2" fmla="*/ 1152 w 1321"/>
                    <a:gd name="T3" fmla="*/ 197 h 712"/>
                    <a:gd name="T4" fmla="*/ 1155 w 1321"/>
                    <a:gd name="T5" fmla="*/ 214 h 712"/>
                    <a:gd name="T6" fmla="*/ 1150 w 1321"/>
                    <a:gd name="T7" fmla="*/ 229 h 712"/>
                    <a:gd name="T8" fmla="*/ 1135 w 1321"/>
                    <a:gd name="T9" fmla="*/ 243 h 712"/>
                    <a:gd name="T10" fmla="*/ 1113 w 1321"/>
                    <a:gd name="T11" fmla="*/ 257 h 712"/>
                    <a:gd name="T12" fmla="*/ 1084 w 1321"/>
                    <a:gd name="T13" fmla="*/ 268 h 712"/>
                    <a:gd name="T14" fmla="*/ 1046 w 1321"/>
                    <a:gd name="T15" fmla="*/ 279 h 712"/>
                    <a:gd name="T16" fmla="*/ 1004 w 1321"/>
                    <a:gd name="T17" fmla="*/ 289 h 712"/>
                    <a:gd name="T18" fmla="*/ 955 w 1321"/>
                    <a:gd name="T19" fmla="*/ 296 h 712"/>
                    <a:gd name="T20" fmla="*/ 902 w 1321"/>
                    <a:gd name="T21" fmla="*/ 303 h 712"/>
                    <a:gd name="T22" fmla="*/ 846 w 1321"/>
                    <a:gd name="T23" fmla="*/ 307 h 712"/>
                    <a:gd name="T24" fmla="*/ 784 w 1321"/>
                    <a:gd name="T25" fmla="*/ 313 h 712"/>
                    <a:gd name="T26" fmla="*/ 721 w 1321"/>
                    <a:gd name="T27" fmla="*/ 315 h 712"/>
                    <a:gd name="T28" fmla="*/ 696 w 1321"/>
                    <a:gd name="T29" fmla="*/ 316 h 712"/>
                    <a:gd name="T30" fmla="*/ 417 w 1321"/>
                    <a:gd name="T31" fmla="*/ 316 h 712"/>
                    <a:gd name="T32" fmla="*/ 413 w 1321"/>
                    <a:gd name="T33" fmla="*/ 316 h 712"/>
                    <a:gd name="T34" fmla="*/ 358 w 1321"/>
                    <a:gd name="T35" fmla="*/ 314 h 712"/>
                    <a:gd name="T36" fmla="*/ 305 w 1321"/>
                    <a:gd name="T37" fmla="*/ 313 h 712"/>
                    <a:gd name="T38" fmla="*/ 255 w 1321"/>
                    <a:gd name="T39" fmla="*/ 309 h 712"/>
                    <a:gd name="T40" fmla="*/ 207 w 1321"/>
                    <a:gd name="T41" fmla="*/ 306 h 712"/>
                    <a:gd name="T42" fmla="*/ 164 w 1321"/>
                    <a:gd name="T43" fmla="*/ 300 h 712"/>
                    <a:gd name="T44" fmla="*/ 124 w 1321"/>
                    <a:gd name="T45" fmla="*/ 293 h 712"/>
                    <a:gd name="T46" fmla="*/ 88 w 1321"/>
                    <a:gd name="T47" fmla="*/ 288 h 712"/>
                    <a:gd name="T48" fmla="*/ 60 w 1321"/>
                    <a:gd name="T49" fmla="*/ 280 h 712"/>
                    <a:gd name="T50" fmla="*/ 32 w 1321"/>
                    <a:gd name="T51" fmla="*/ 270 h 712"/>
                    <a:gd name="T52" fmla="*/ 18 w 1321"/>
                    <a:gd name="T53" fmla="*/ 258 h 712"/>
                    <a:gd name="T54" fmla="*/ 6 w 1321"/>
                    <a:gd name="T55" fmla="*/ 246 h 712"/>
                    <a:gd name="T56" fmla="*/ 0 w 1321"/>
                    <a:gd name="T57" fmla="*/ 232 h 712"/>
                    <a:gd name="T58" fmla="*/ 0 w 1321"/>
                    <a:gd name="T59" fmla="*/ 231 h 712"/>
                    <a:gd name="T60" fmla="*/ 4 w 1321"/>
                    <a:gd name="T61" fmla="*/ 215 h 712"/>
                    <a:gd name="T62" fmla="*/ 16 w 1321"/>
                    <a:gd name="T63" fmla="*/ 198 h 712"/>
                    <a:gd name="T64" fmla="*/ 44 w 1321"/>
                    <a:gd name="T65" fmla="*/ 164 h 712"/>
                    <a:gd name="T66" fmla="*/ 80 w 1321"/>
                    <a:gd name="T67" fmla="*/ 133 h 712"/>
                    <a:gd name="T68" fmla="*/ 128 w 1321"/>
                    <a:gd name="T69" fmla="*/ 105 h 712"/>
                    <a:gd name="T70" fmla="*/ 178 w 1321"/>
                    <a:gd name="T71" fmla="*/ 78 h 712"/>
                    <a:gd name="T72" fmla="*/ 235 w 1321"/>
                    <a:gd name="T73" fmla="*/ 54 h 712"/>
                    <a:gd name="T74" fmla="*/ 299 w 1321"/>
                    <a:gd name="T75" fmla="*/ 37 h 712"/>
                    <a:gd name="T76" fmla="*/ 363 w 1321"/>
                    <a:gd name="T77" fmla="*/ 20 h 712"/>
                    <a:gd name="T78" fmla="*/ 435 w 1321"/>
                    <a:gd name="T79" fmla="*/ 10 h 712"/>
                    <a:gd name="T80" fmla="*/ 508 w 1321"/>
                    <a:gd name="T81" fmla="*/ 4 h 712"/>
                    <a:gd name="T82" fmla="*/ 584 w 1321"/>
                    <a:gd name="T83" fmla="*/ 0 h 712"/>
                    <a:gd name="T84" fmla="*/ 584 w 1321"/>
                    <a:gd name="T85" fmla="*/ 0 h 712"/>
                    <a:gd name="T86" fmla="*/ 664 w 1321"/>
                    <a:gd name="T87" fmla="*/ 4 h 712"/>
                    <a:gd name="T88" fmla="*/ 741 w 1321"/>
                    <a:gd name="T89" fmla="*/ 10 h 712"/>
                    <a:gd name="T90" fmla="*/ 815 w 1321"/>
                    <a:gd name="T91" fmla="*/ 23 h 712"/>
                    <a:gd name="T92" fmla="*/ 884 w 1321"/>
                    <a:gd name="T93" fmla="*/ 40 h 712"/>
                    <a:gd name="T94" fmla="*/ 947 w 1321"/>
                    <a:gd name="T95" fmla="*/ 61 h 712"/>
                    <a:gd name="T96" fmla="*/ 1005 w 1321"/>
                    <a:gd name="T97" fmla="*/ 86 h 712"/>
                    <a:gd name="T98" fmla="*/ 1057 w 1321"/>
                    <a:gd name="T99" fmla="*/ 113 h 712"/>
                    <a:gd name="T100" fmla="*/ 1101 w 1321"/>
                    <a:gd name="T101" fmla="*/ 144 h 712"/>
                    <a:gd name="T102" fmla="*/ 1138 w 1321"/>
                    <a:gd name="T103" fmla="*/ 177 h 712"/>
                    <a:gd name="T104" fmla="*/ 1138 w 1321"/>
                    <a:gd name="T105" fmla="*/ 177 h 712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1321"/>
                    <a:gd name="T160" fmla="*/ 0 h 712"/>
                    <a:gd name="T161" fmla="*/ 1321 w 1321"/>
                    <a:gd name="T162" fmla="*/ 712 h 712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1321" h="712">
                      <a:moveTo>
                        <a:pt x="1301" y="401"/>
                      </a:moveTo>
                      <a:lnTo>
                        <a:pt x="1317" y="442"/>
                      </a:lnTo>
                      <a:lnTo>
                        <a:pt x="1321" y="481"/>
                      </a:lnTo>
                      <a:lnTo>
                        <a:pt x="1315" y="516"/>
                      </a:lnTo>
                      <a:lnTo>
                        <a:pt x="1298" y="550"/>
                      </a:lnTo>
                      <a:lnTo>
                        <a:pt x="1272" y="579"/>
                      </a:lnTo>
                      <a:lnTo>
                        <a:pt x="1239" y="604"/>
                      </a:lnTo>
                      <a:lnTo>
                        <a:pt x="1196" y="628"/>
                      </a:lnTo>
                      <a:lnTo>
                        <a:pt x="1147" y="649"/>
                      </a:lnTo>
                      <a:lnTo>
                        <a:pt x="1092" y="667"/>
                      </a:lnTo>
                      <a:lnTo>
                        <a:pt x="1031" y="683"/>
                      </a:lnTo>
                      <a:lnTo>
                        <a:pt x="967" y="694"/>
                      </a:lnTo>
                      <a:lnTo>
                        <a:pt x="896" y="704"/>
                      </a:lnTo>
                      <a:lnTo>
                        <a:pt x="824" y="710"/>
                      </a:lnTo>
                      <a:lnTo>
                        <a:pt x="795" y="712"/>
                      </a:lnTo>
                      <a:lnTo>
                        <a:pt x="476" y="712"/>
                      </a:lnTo>
                      <a:lnTo>
                        <a:pt x="472" y="712"/>
                      </a:lnTo>
                      <a:lnTo>
                        <a:pt x="409" y="708"/>
                      </a:lnTo>
                      <a:lnTo>
                        <a:pt x="348" y="704"/>
                      </a:lnTo>
                      <a:lnTo>
                        <a:pt x="290" y="696"/>
                      </a:lnTo>
                      <a:lnTo>
                        <a:pt x="235" y="689"/>
                      </a:lnTo>
                      <a:lnTo>
                        <a:pt x="186" y="677"/>
                      </a:lnTo>
                      <a:lnTo>
                        <a:pt x="141" y="663"/>
                      </a:lnTo>
                      <a:lnTo>
                        <a:pt x="102" y="648"/>
                      </a:lnTo>
                      <a:lnTo>
                        <a:pt x="67" y="630"/>
                      </a:lnTo>
                      <a:lnTo>
                        <a:pt x="39" y="608"/>
                      </a:lnTo>
                      <a:lnTo>
                        <a:pt x="18" y="583"/>
                      </a:lnTo>
                      <a:lnTo>
                        <a:pt x="6" y="554"/>
                      </a:lnTo>
                      <a:lnTo>
                        <a:pt x="0" y="524"/>
                      </a:lnTo>
                      <a:lnTo>
                        <a:pt x="0" y="520"/>
                      </a:lnTo>
                      <a:lnTo>
                        <a:pt x="4" y="487"/>
                      </a:lnTo>
                      <a:lnTo>
                        <a:pt x="16" y="446"/>
                      </a:lnTo>
                      <a:lnTo>
                        <a:pt x="51" y="370"/>
                      </a:lnTo>
                      <a:lnTo>
                        <a:pt x="94" y="299"/>
                      </a:lnTo>
                      <a:lnTo>
                        <a:pt x="147" y="235"/>
                      </a:lnTo>
                      <a:lnTo>
                        <a:pt x="204" y="176"/>
                      </a:lnTo>
                      <a:lnTo>
                        <a:pt x="270" y="125"/>
                      </a:lnTo>
                      <a:lnTo>
                        <a:pt x="341" y="82"/>
                      </a:lnTo>
                      <a:lnTo>
                        <a:pt x="415" y="47"/>
                      </a:lnTo>
                      <a:lnTo>
                        <a:pt x="497" y="21"/>
                      </a:lnTo>
                      <a:lnTo>
                        <a:pt x="581" y="6"/>
                      </a:lnTo>
                      <a:lnTo>
                        <a:pt x="667" y="0"/>
                      </a:lnTo>
                      <a:lnTo>
                        <a:pt x="759" y="6"/>
                      </a:lnTo>
                      <a:lnTo>
                        <a:pt x="847" y="23"/>
                      </a:lnTo>
                      <a:lnTo>
                        <a:pt x="932" y="53"/>
                      </a:lnTo>
                      <a:lnTo>
                        <a:pt x="1010" y="90"/>
                      </a:lnTo>
                      <a:lnTo>
                        <a:pt x="1082" y="137"/>
                      </a:lnTo>
                      <a:lnTo>
                        <a:pt x="1149" y="194"/>
                      </a:lnTo>
                      <a:lnTo>
                        <a:pt x="1208" y="256"/>
                      </a:lnTo>
                      <a:lnTo>
                        <a:pt x="1258" y="325"/>
                      </a:lnTo>
                      <a:lnTo>
                        <a:pt x="1301" y="40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0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h-TH"/>
                </a:p>
              </p:txBody>
            </p:sp>
          </p:grpSp>
          <p:sp>
            <p:nvSpPr>
              <p:cNvPr id="136208" name="Text Box 16"/>
              <p:cNvSpPr txBox="1">
                <a:spLocks noChangeArrowheads="1"/>
              </p:cNvSpPr>
              <p:nvPr/>
            </p:nvSpPr>
            <p:spPr bwMode="gray">
              <a:xfrm>
                <a:off x="2731" y="1152"/>
                <a:ext cx="276" cy="317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0" hangingPunct="0">
                  <a:defRPr/>
                </a:pPr>
                <a:r>
                  <a:rPr lang="en-US" b="1" dirty="0">
                    <a:solidFill>
                      <a:srgbClr val="FFFFFF"/>
                    </a:solidFill>
                    <a:effectLst>
                      <a:glow rad="101600">
                        <a:srgbClr val="FF0000">
                          <a:alpha val="60000"/>
                        </a:srgbClr>
                      </a:glow>
                      <a:outerShdw blurRad="38100" dist="38100" dir="2700000" algn="tl">
                        <a:srgbClr val="C0C0C0"/>
                      </a:outerShdw>
                    </a:effectLst>
                    <a:latin typeface="Verdana" pitchFamily="34" charset="0"/>
                    <a:cs typeface="+mn-cs"/>
                  </a:rPr>
                  <a:t>1</a:t>
                </a:r>
              </a:p>
            </p:txBody>
          </p:sp>
        </p:grpSp>
        <p:grpSp>
          <p:nvGrpSpPr>
            <p:cNvPr id="6" name="Group 17"/>
            <p:cNvGrpSpPr>
              <a:grpSpLocks/>
            </p:cNvGrpSpPr>
            <p:nvPr/>
          </p:nvGrpSpPr>
          <p:grpSpPr bwMode="auto">
            <a:xfrm>
              <a:off x="2236" y="3191"/>
              <a:ext cx="201" cy="176"/>
              <a:chOff x="2236" y="3191"/>
              <a:chExt cx="201" cy="176"/>
            </a:xfrm>
          </p:grpSpPr>
          <p:sp>
            <p:nvSpPr>
              <p:cNvPr id="136210" name="Oval 18"/>
              <p:cNvSpPr>
                <a:spLocks noChangeArrowheads="1"/>
              </p:cNvSpPr>
              <p:nvPr/>
            </p:nvSpPr>
            <p:spPr bwMode="gray">
              <a:xfrm rot="18227093">
                <a:off x="2239" y="3282"/>
                <a:ext cx="82" cy="87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chemeClr val="folHlink">
                      <a:gamma/>
                      <a:shade val="66667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36211" name="Oval 19"/>
              <p:cNvSpPr>
                <a:spLocks noChangeArrowheads="1"/>
              </p:cNvSpPr>
              <p:nvPr/>
            </p:nvSpPr>
            <p:spPr bwMode="gray">
              <a:xfrm rot="18227093">
                <a:off x="2353" y="3188"/>
                <a:ext cx="82" cy="87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chemeClr val="folHlink">
                      <a:gamma/>
                      <a:shade val="66667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>
                  <a:cs typeface="+mn-cs"/>
                </a:endParaRPr>
              </a:p>
            </p:txBody>
          </p:sp>
        </p:grpSp>
        <p:grpSp>
          <p:nvGrpSpPr>
            <p:cNvPr id="7" name="Group 20"/>
            <p:cNvGrpSpPr>
              <a:grpSpLocks/>
            </p:cNvGrpSpPr>
            <p:nvPr/>
          </p:nvGrpSpPr>
          <p:grpSpPr bwMode="auto">
            <a:xfrm>
              <a:off x="1824" y="3357"/>
              <a:ext cx="432" cy="432"/>
              <a:chOff x="1824" y="3357"/>
              <a:chExt cx="432" cy="432"/>
            </a:xfrm>
          </p:grpSpPr>
          <p:grpSp>
            <p:nvGrpSpPr>
              <p:cNvPr id="8" name="Group 21"/>
              <p:cNvGrpSpPr>
                <a:grpSpLocks/>
              </p:cNvGrpSpPr>
              <p:nvPr/>
            </p:nvGrpSpPr>
            <p:grpSpPr bwMode="auto">
              <a:xfrm>
                <a:off x="1824" y="3357"/>
                <a:ext cx="432" cy="432"/>
                <a:chOff x="2016" y="1920"/>
                <a:chExt cx="1680" cy="1680"/>
              </a:xfrm>
            </p:grpSpPr>
            <p:sp>
              <p:nvSpPr>
                <p:cNvPr id="136214" name="Oval 22"/>
                <p:cNvSpPr>
                  <a:spLocks noChangeArrowheads="1"/>
                </p:cNvSpPr>
                <p:nvPr/>
              </p:nvSpPr>
              <p:spPr bwMode="gray">
                <a:xfrm>
                  <a:off x="2015" y="1920"/>
                  <a:ext cx="1682" cy="168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folHlink"/>
                    </a:gs>
                    <a:gs pos="100000">
                      <a:schemeClr val="folHlink">
                        <a:gamma/>
                        <a:shade val="2431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37266" name="Freeform 23"/>
                <p:cNvSpPr>
                  <a:spLocks/>
                </p:cNvSpPr>
                <p:nvPr/>
              </p:nvSpPr>
              <p:spPr bwMode="gray">
                <a:xfrm>
                  <a:off x="2208" y="1948"/>
                  <a:ext cx="1296" cy="634"/>
                </a:xfrm>
                <a:custGeom>
                  <a:avLst/>
                  <a:gdLst>
                    <a:gd name="T0" fmla="*/ 1138 w 1321"/>
                    <a:gd name="T1" fmla="*/ 177 h 712"/>
                    <a:gd name="T2" fmla="*/ 1152 w 1321"/>
                    <a:gd name="T3" fmla="*/ 197 h 712"/>
                    <a:gd name="T4" fmla="*/ 1155 w 1321"/>
                    <a:gd name="T5" fmla="*/ 214 h 712"/>
                    <a:gd name="T6" fmla="*/ 1150 w 1321"/>
                    <a:gd name="T7" fmla="*/ 229 h 712"/>
                    <a:gd name="T8" fmla="*/ 1135 w 1321"/>
                    <a:gd name="T9" fmla="*/ 243 h 712"/>
                    <a:gd name="T10" fmla="*/ 1113 w 1321"/>
                    <a:gd name="T11" fmla="*/ 257 h 712"/>
                    <a:gd name="T12" fmla="*/ 1084 w 1321"/>
                    <a:gd name="T13" fmla="*/ 268 h 712"/>
                    <a:gd name="T14" fmla="*/ 1046 w 1321"/>
                    <a:gd name="T15" fmla="*/ 279 h 712"/>
                    <a:gd name="T16" fmla="*/ 1004 w 1321"/>
                    <a:gd name="T17" fmla="*/ 289 h 712"/>
                    <a:gd name="T18" fmla="*/ 955 w 1321"/>
                    <a:gd name="T19" fmla="*/ 296 h 712"/>
                    <a:gd name="T20" fmla="*/ 902 w 1321"/>
                    <a:gd name="T21" fmla="*/ 303 h 712"/>
                    <a:gd name="T22" fmla="*/ 846 w 1321"/>
                    <a:gd name="T23" fmla="*/ 307 h 712"/>
                    <a:gd name="T24" fmla="*/ 784 w 1321"/>
                    <a:gd name="T25" fmla="*/ 313 h 712"/>
                    <a:gd name="T26" fmla="*/ 721 w 1321"/>
                    <a:gd name="T27" fmla="*/ 315 h 712"/>
                    <a:gd name="T28" fmla="*/ 696 w 1321"/>
                    <a:gd name="T29" fmla="*/ 316 h 712"/>
                    <a:gd name="T30" fmla="*/ 417 w 1321"/>
                    <a:gd name="T31" fmla="*/ 316 h 712"/>
                    <a:gd name="T32" fmla="*/ 413 w 1321"/>
                    <a:gd name="T33" fmla="*/ 316 h 712"/>
                    <a:gd name="T34" fmla="*/ 358 w 1321"/>
                    <a:gd name="T35" fmla="*/ 314 h 712"/>
                    <a:gd name="T36" fmla="*/ 305 w 1321"/>
                    <a:gd name="T37" fmla="*/ 313 h 712"/>
                    <a:gd name="T38" fmla="*/ 255 w 1321"/>
                    <a:gd name="T39" fmla="*/ 309 h 712"/>
                    <a:gd name="T40" fmla="*/ 207 w 1321"/>
                    <a:gd name="T41" fmla="*/ 306 h 712"/>
                    <a:gd name="T42" fmla="*/ 164 w 1321"/>
                    <a:gd name="T43" fmla="*/ 300 h 712"/>
                    <a:gd name="T44" fmla="*/ 124 w 1321"/>
                    <a:gd name="T45" fmla="*/ 293 h 712"/>
                    <a:gd name="T46" fmla="*/ 88 w 1321"/>
                    <a:gd name="T47" fmla="*/ 288 h 712"/>
                    <a:gd name="T48" fmla="*/ 60 w 1321"/>
                    <a:gd name="T49" fmla="*/ 280 h 712"/>
                    <a:gd name="T50" fmla="*/ 32 w 1321"/>
                    <a:gd name="T51" fmla="*/ 270 h 712"/>
                    <a:gd name="T52" fmla="*/ 18 w 1321"/>
                    <a:gd name="T53" fmla="*/ 258 h 712"/>
                    <a:gd name="T54" fmla="*/ 6 w 1321"/>
                    <a:gd name="T55" fmla="*/ 246 h 712"/>
                    <a:gd name="T56" fmla="*/ 0 w 1321"/>
                    <a:gd name="T57" fmla="*/ 232 h 712"/>
                    <a:gd name="T58" fmla="*/ 0 w 1321"/>
                    <a:gd name="T59" fmla="*/ 231 h 712"/>
                    <a:gd name="T60" fmla="*/ 4 w 1321"/>
                    <a:gd name="T61" fmla="*/ 215 h 712"/>
                    <a:gd name="T62" fmla="*/ 16 w 1321"/>
                    <a:gd name="T63" fmla="*/ 198 h 712"/>
                    <a:gd name="T64" fmla="*/ 44 w 1321"/>
                    <a:gd name="T65" fmla="*/ 164 h 712"/>
                    <a:gd name="T66" fmla="*/ 80 w 1321"/>
                    <a:gd name="T67" fmla="*/ 133 h 712"/>
                    <a:gd name="T68" fmla="*/ 128 w 1321"/>
                    <a:gd name="T69" fmla="*/ 105 h 712"/>
                    <a:gd name="T70" fmla="*/ 178 w 1321"/>
                    <a:gd name="T71" fmla="*/ 78 h 712"/>
                    <a:gd name="T72" fmla="*/ 235 w 1321"/>
                    <a:gd name="T73" fmla="*/ 54 h 712"/>
                    <a:gd name="T74" fmla="*/ 299 w 1321"/>
                    <a:gd name="T75" fmla="*/ 37 h 712"/>
                    <a:gd name="T76" fmla="*/ 363 w 1321"/>
                    <a:gd name="T77" fmla="*/ 20 h 712"/>
                    <a:gd name="T78" fmla="*/ 435 w 1321"/>
                    <a:gd name="T79" fmla="*/ 10 h 712"/>
                    <a:gd name="T80" fmla="*/ 508 w 1321"/>
                    <a:gd name="T81" fmla="*/ 4 h 712"/>
                    <a:gd name="T82" fmla="*/ 584 w 1321"/>
                    <a:gd name="T83" fmla="*/ 0 h 712"/>
                    <a:gd name="T84" fmla="*/ 584 w 1321"/>
                    <a:gd name="T85" fmla="*/ 0 h 712"/>
                    <a:gd name="T86" fmla="*/ 664 w 1321"/>
                    <a:gd name="T87" fmla="*/ 4 h 712"/>
                    <a:gd name="T88" fmla="*/ 741 w 1321"/>
                    <a:gd name="T89" fmla="*/ 10 h 712"/>
                    <a:gd name="T90" fmla="*/ 815 w 1321"/>
                    <a:gd name="T91" fmla="*/ 23 h 712"/>
                    <a:gd name="T92" fmla="*/ 884 w 1321"/>
                    <a:gd name="T93" fmla="*/ 40 h 712"/>
                    <a:gd name="T94" fmla="*/ 947 w 1321"/>
                    <a:gd name="T95" fmla="*/ 61 h 712"/>
                    <a:gd name="T96" fmla="*/ 1005 w 1321"/>
                    <a:gd name="T97" fmla="*/ 86 h 712"/>
                    <a:gd name="T98" fmla="*/ 1057 w 1321"/>
                    <a:gd name="T99" fmla="*/ 113 h 712"/>
                    <a:gd name="T100" fmla="*/ 1101 w 1321"/>
                    <a:gd name="T101" fmla="*/ 144 h 712"/>
                    <a:gd name="T102" fmla="*/ 1138 w 1321"/>
                    <a:gd name="T103" fmla="*/ 177 h 712"/>
                    <a:gd name="T104" fmla="*/ 1138 w 1321"/>
                    <a:gd name="T105" fmla="*/ 177 h 712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1321"/>
                    <a:gd name="T160" fmla="*/ 0 h 712"/>
                    <a:gd name="T161" fmla="*/ 1321 w 1321"/>
                    <a:gd name="T162" fmla="*/ 712 h 712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1321" h="712">
                      <a:moveTo>
                        <a:pt x="1301" y="401"/>
                      </a:moveTo>
                      <a:lnTo>
                        <a:pt x="1317" y="442"/>
                      </a:lnTo>
                      <a:lnTo>
                        <a:pt x="1321" y="481"/>
                      </a:lnTo>
                      <a:lnTo>
                        <a:pt x="1315" y="516"/>
                      </a:lnTo>
                      <a:lnTo>
                        <a:pt x="1298" y="550"/>
                      </a:lnTo>
                      <a:lnTo>
                        <a:pt x="1272" y="579"/>
                      </a:lnTo>
                      <a:lnTo>
                        <a:pt x="1239" y="604"/>
                      </a:lnTo>
                      <a:lnTo>
                        <a:pt x="1196" y="628"/>
                      </a:lnTo>
                      <a:lnTo>
                        <a:pt x="1147" y="649"/>
                      </a:lnTo>
                      <a:lnTo>
                        <a:pt x="1092" y="667"/>
                      </a:lnTo>
                      <a:lnTo>
                        <a:pt x="1031" y="683"/>
                      </a:lnTo>
                      <a:lnTo>
                        <a:pt x="967" y="694"/>
                      </a:lnTo>
                      <a:lnTo>
                        <a:pt x="896" y="704"/>
                      </a:lnTo>
                      <a:lnTo>
                        <a:pt x="824" y="710"/>
                      </a:lnTo>
                      <a:lnTo>
                        <a:pt x="795" y="712"/>
                      </a:lnTo>
                      <a:lnTo>
                        <a:pt x="476" y="712"/>
                      </a:lnTo>
                      <a:lnTo>
                        <a:pt x="472" y="712"/>
                      </a:lnTo>
                      <a:lnTo>
                        <a:pt x="409" y="708"/>
                      </a:lnTo>
                      <a:lnTo>
                        <a:pt x="348" y="704"/>
                      </a:lnTo>
                      <a:lnTo>
                        <a:pt x="290" y="696"/>
                      </a:lnTo>
                      <a:lnTo>
                        <a:pt x="235" y="689"/>
                      </a:lnTo>
                      <a:lnTo>
                        <a:pt x="186" y="677"/>
                      </a:lnTo>
                      <a:lnTo>
                        <a:pt x="141" y="663"/>
                      </a:lnTo>
                      <a:lnTo>
                        <a:pt x="102" y="648"/>
                      </a:lnTo>
                      <a:lnTo>
                        <a:pt x="67" y="630"/>
                      </a:lnTo>
                      <a:lnTo>
                        <a:pt x="39" y="608"/>
                      </a:lnTo>
                      <a:lnTo>
                        <a:pt x="18" y="583"/>
                      </a:lnTo>
                      <a:lnTo>
                        <a:pt x="6" y="554"/>
                      </a:lnTo>
                      <a:lnTo>
                        <a:pt x="0" y="524"/>
                      </a:lnTo>
                      <a:lnTo>
                        <a:pt x="0" y="520"/>
                      </a:lnTo>
                      <a:lnTo>
                        <a:pt x="4" y="487"/>
                      </a:lnTo>
                      <a:lnTo>
                        <a:pt x="16" y="446"/>
                      </a:lnTo>
                      <a:lnTo>
                        <a:pt x="51" y="370"/>
                      </a:lnTo>
                      <a:lnTo>
                        <a:pt x="94" y="299"/>
                      </a:lnTo>
                      <a:lnTo>
                        <a:pt x="147" y="235"/>
                      </a:lnTo>
                      <a:lnTo>
                        <a:pt x="204" y="176"/>
                      </a:lnTo>
                      <a:lnTo>
                        <a:pt x="270" y="125"/>
                      </a:lnTo>
                      <a:lnTo>
                        <a:pt x="341" y="82"/>
                      </a:lnTo>
                      <a:lnTo>
                        <a:pt x="415" y="47"/>
                      </a:lnTo>
                      <a:lnTo>
                        <a:pt x="497" y="21"/>
                      </a:lnTo>
                      <a:lnTo>
                        <a:pt x="581" y="6"/>
                      </a:lnTo>
                      <a:lnTo>
                        <a:pt x="667" y="0"/>
                      </a:lnTo>
                      <a:lnTo>
                        <a:pt x="759" y="6"/>
                      </a:lnTo>
                      <a:lnTo>
                        <a:pt x="847" y="23"/>
                      </a:lnTo>
                      <a:lnTo>
                        <a:pt x="932" y="53"/>
                      </a:lnTo>
                      <a:lnTo>
                        <a:pt x="1010" y="90"/>
                      </a:lnTo>
                      <a:lnTo>
                        <a:pt x="1082" y="137"/>
                      </a:lnTo>
                      <a:lnTo>
                        <a:pt x="1149" y="194"/>
                      </a:lnTo>
                      <a:lnTo>
                        <a:pt x="1208" y="256"/>
                      </a:lnTo>
                      <a:lnTo>
                        <a:pt x="1258" y="325"/>
                      </a:lnTo>
                      <a:lnTo>
                        <a:pt x="1301" y="40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100000">
                      <a:schemeClr val="folHlink"/>
                    </a:gs>
                  </a:gsLst>
                  <a:lin ang="5400000" scaled="1"/>
                </a:gradFill>
                <a:ln w="0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h-TH"/>
                </a:p>
              </p:txBody>
            </p:sp>
          </p:grpSp>
          <p:sp>
            <p:nvSpPr>
              <p:cNvPr id="136216" name="Text Box 24"/>
              <p:cNvSpPr txBox="1">
                <a:spLocks noChangeArrowheads="1"/>
              </p:cNvSpPr>
              <p:nvPr/>
            </p:nvSpPr>
            <p:spPr bwMode="gray">
              <a:xfrm>
                <a:off x="1897" y="3439"/>
                <a:ext cx="275" cy="317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0" hangingPunct="0">
                  <a:defRPr/>
                </a:pPr>
                <a:r>
                  <a:rPr lang="en-US" b="1" dirty="0">
                    <a:solidFill>
                      <a:srgbClr val="FFFFFF"/>
                    </a:solidFill>
                    <a:effectLst>
                      <a:glow rad="101600">
                        <a:srgbClr val="FF0000">
                          <a:alpha val="60000"/>
                        </a:srgbClr>
                      </a:glow>
                      <a:outerShdw blurRad="38100" dist="38100" dir="2700000" algn="tl">
                        <a:srgbClr val="C0C0C0"/>
                      </a:outerShdw>
                    </a:effectLst>
                    <a:latin typeface="Verdana" pitchFamily="34" charset="0"/>
                    <a:cs typeface="+mn-cs"/>
                  </a:rPr>
                  <a:t>4</a:t>
                </a:r>
              </a:p>
            </p:txBody>
          </p:sp>
        </p:grpSp>
        <p:grpSp>
          <p:nvGrpSpPr>
            <p:cNvPr id="9" name="Group 25"/>
            <p:cNvGrpSpPr>
              <a:grpSpLocks/>
            </p:cNvGrpSpPr>
            <p:nvPr/>
          </p:nvGrpSpPr>
          <p:grpSpPr bwMode="auto">
            <a:xfrm>
              <a:off x="3938" y="1968"/>
              <a:ext cx="430" cy="437"/>
              <a:chOff x="3938" y="1968"/>
              <a:chExt cx="430" cy="437"/>
            </a:xfrm>
          </p:grpSpPr>
          <p:grpSp>
            <p:nvGrpSpPr>
              <p:cNvPr id="10" name="Group 26"/>
              <p:cNvGrpSpPr>
                <a:grpSpLocks/>
              </p:cNvGrpSpPr>
              <p:nvPr/>
            </p:nvGrpSpPr>
            <p:grpSpPr bwMode="auto">
              <a:xfrm>
                <a:off x="3938" y="1968"/>
                <a:ext cx="430" cy="437"/>
                <a:chOff x="2016" y="1920"/>
                <a:chExt cx="1680" cy="1680"/>
              </a:xfrm>
            </p:grpSpPr>
            <p:sp>
              <p:nvSpPr>
                <p:cNvPr id="136219" name="Oval 27"/>
                <p:cNvSpPr>
                  <a:spLocks noChangeArrowheads="1"/>
                </p:cNvSpPr>
                <p:nvPr/>
              </p:nvSpPr>
              <p:spPr bwMode="gray">
                <a:xfrm>
                  <a:off x="2018" y="1918"/>
                  <a:ext cx="1677" cy="1681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hlink">
                        <a:gamma/>
                        <a:shade val="62353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37262" name="Freeform 28"/>
                <p:cNvSpPr>
                  <a:spLocks/>
                </p:cNvSpPr>
                <p:nvPr/>
              </p:nvSpPr>
              <p:spPr bwMode="gray">
                <a:xfrm>
                  <a:off x="2208" y="1948"/>
                  <a:ext cx="1296" cy="634"/>
                </a:xfrm>
                <a:custGeom>
                  <a:avLst/>
                  <a:gdLst>
                    <a:gd name="T0" fmla="*/ 1138 w 1321"/>
                    <a:gd name="T1" fmla="*/ 177 h 712"/>
                    <a:gd name="T2" fmla="*/ 1152 w 1321"/>
                    <a:gd name="T3" fmla="*/ 197 h 712"/>
                    <a:gd name="T4" fmla="*/ 1155 w 1321"/>
                    <a:gd name="T5" fmla="*/ 214 h 712"/>
                    <a:gd name="T6" fmla="*/ 1150 w 1321"/>
                    <a:gd name="T7" fmla="*/ 229 h 712"/>
                    <a:gd name="T8" fmla="*/ 1135 w 1321"/>
                    <a:gd name="T9" fmla="*/ 243 h 712"/>
                    <a:gd name="T10" fmla="*/ 1113 w 1321"/>
                    <a:gd name="T11" fmla="*/ 257 h 712"/>
                    <a:gd name="T12" fmla="*/ 1084 w 1321"/>
                    <a:gd name="T13" fmla="*/ 268 h 712"/>
                    <a:gd name="T14" fmla="*/ 1046 w 1321"/>
                    <a:gd name="T15" fmla="*/ 279 h 712"/>
                    <a:gd name="T16" fmla="*/ 1004 w 1321"/>
                    <a:gd name="T17" fmla="*/ 289 h 712"/>
                    <a:gd name="T18" fmla="*/ 955 w 1321"/>
                    <a:gd name="T19" fmla="*/ 296 h 712"/>
                    <a:gd name="T20" fmla="*/ 902 w 1321"/>
                    <a:gd name="T21" fmla="*/ 303 h 712"/>
                    <a:gd name="T22" fmla="*/ 846 w 1321"/>
                    <a:gd name="T23" fmla="*/ 307 h 712"/>
                    <a:gd name="T24" fmla="*/ 784 w 1321"/>
                    <a:gd name="T25" fmla="*/ 313 h 712"/>
                    <a:gd name="T26" fmla="*/ 721 w 1321"/>
                    <a:gd name="T27" fmla="*/ 315 h 712"/>
                    <a:gd name="T28" fmla="*/ 696 w 1321"/>
                    <a:gd name="T29" fmla="*/ 316 h 712"/>
                    <a:gd name="T30" fmla="*/ 417 w 1321"/>
                    <a:gd name="T31" fmla="*/ 316 h 712"/>
                    <a:gd name="T32" fmla="*/ 413 w 1321"/>
                    <a:gd name="T33" fmla="*/ 316 h 712"/>
                    <a:gd name="T34" fmla="*/ 358 w 1321"/>
                    <a:gd name="T35" fmla="*/ 314 h 712"/>
                    <a:gd name="T36" fmla="*/ 305 w 1321"/>
                    <a:gd name="T37" fmla="*/ 313 h 712"/>
                    <a:gd name="T38" fmla="*/ 255 w 1321"/>
                    <a:gd name="T39" fmla="*/ 309 h 712"/>
                    <a:gd name="T40" fmla="*/ 207 w 1321"/>
                    <a:gd name="T41" fmla="*/ 306 h 712"/>
                    <a:gd name="T42" fmla="*/ 164 w 1321"/>
                    <a:gd name="T43" fmla="*/ 300 h 712"/>
                    <a:gd name="T44" fmla="*/ 124 w 1321"/>
                    <a:gd name="T45" fmla="*/ 293 h 712"/>
                    <a:gd name="T46" fmla="*/ 88 w 1321"/>
                    <a:gd name="T47" fmla="*/ 288 h 712"/>
                    <a:gd name="T48" fmla="*/ 60 w 1321"/>
                    <a:gd name="T49" fmla="*/ 280 h 712"/>
                    <a:gd name="T50" fmla="*/ 32 w 1321"/>
                    <a:gd name="T51" fmla="*/ 270 h 712"/>
                    <a:gd name="T52" fmla="*/ 18 w 1321"/>
                    <a:gd name="T53" fmla="*/ 258 h 712"/>
                    <a:gd name="T54" fmla="*/ 6 w 1321"/>
                    <a:gd name="T55" fmla="*/ 246 h 712"/>
                    <a:gd name="T56" fmla="*/ 0 w 1321"/>
                    <a:gd name="T57" fmla="*/ 232 h 712"/>
                    <a:gd name="T58" fmla="*/ 0 w 1321"/>
                    <a:gd name="T59" fmla="*/ 231 h 712"/>
                    <a:gd name="T60" fmla="*/ 4 w 1321"/>
                    <a:gd name="T61" fmla="*/ 215 h 712"/>
                    <a:gd name="T62" fmla="*/ 16 w 1321"/>
                    <a:gd name="T63" fmla="*/ 198 h 712"/>
                    <a:gd name="T64" fmla="*/ 44 w 1321"/>
                    <a:gd name="T65" fmla="*/ 164 h 712"/>
                    <a:gd name="T66" fmla="*/ 80 w 1321"/>
                    <a:gd name="T67" fmla="*/ 133 h 712"/>
                    <a:gd name="T68" fmla="*/ 128 w 1321"/>
                    <a:gd name="T69" fmla="*/ 105 h 712"/>
                    <a:gd name="T70" fmla="*/ 178 w 1321"/>
                    <a:gd name="T71" fmla="*/ 78 h 712"/>
                    <a:gd name="T72" fmla="*/ 235 w 1321"/>
                    <a:gd name="T73" fmla="*/ 54 h 712"/>
                    <a:gd name="T74" fmla="*/ 299 w 1321"/>
                    <a:gd name="T75" fmla="*/ 37 h 712"/>
                    <a:gd name="T76" fmla="*/ 363 w 1321"/>
                    <a:gd name="T77" fmla="*/ 20 h 712"/>
                    <a:gd name="T78" fmla="*/ 435 w 1321"/>
                    <a:gd name="T79" fmla="*/ 10 h 712"/>
                    <a:gd name="T80" fmla="*/ 508 w 1321"/>
                    <a:gd name="T81" fmla="*/ 4 h 712"/>
                    <a:gd name="T82" fmla="*/ 584 w 1321"/>
                    <a:gd name="T83" fmla="*/ 0 h 712"/>
                    <a:gd name="T84" fmla="*/ 584 w 1321"/>
                    <a:gd name="T85" fmla="*/ 0 h 712"/>
                    <a:gd name="T86" fmla="*/ 664 w 1321"/>
                    <a:gd name="T87" fmla="*/ 4 h 712"/>
                    <a:gd name="T88" fmla="*/ 741 w 1321"/>
                    <a:gd name="T89" fmla="*/ 10 h 712"/>
                    <a:gd name="T90" fmla="*/ 815 w 1321"/>
                    <a:gd name="T91" fmla="*/ 23 h 712"/>
                    <a:gd name="T92" fmla="*/ 884 w 1321"/>
                    <a:gd name="T93" fmla="*/ 40 h 712"/>
                    <a:gd name="T94" fmla="*/ 947 w 1321"/>
                    <a:gd name="T95" fmla="*/ 61 h 712"/>
                    <a:gd name="T96" fmla="*/ 1005 w 1321"/>
                    <a:gd name="T97" fmla="*/ 86 h 712"/>
                    <a:gd name="T98" fmla="*/ 1057 w 1321"/>
                    <a:gd name="T99" fmla="*/ 113 h 712"/>
                    <a:gd name="T100" fmla="*/ 1101 w 1321"/>
                    <a:gd name="T101" fmla="*/ 144 h 712"/>
                    <a:gd name="T102" fmla="*/ 1138 w 1321"/>
                    <a:gd name="T103" fmla="*/ 177 h 712"/>
                    <a:gd name="T104" fmla="*/ 1138 w 1321"/>
                    <a:gd name="T105" fmla="*/ 177 h 712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1321"/>
                    <a:gd name="T160" fmla="*/ 0 h 712"/>
                    <a:gd name="T161" fmla="*/ 1321 w 1321"/>
                    <a:gd name="T162" fmla="*/ 712 h 712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1321" h="712">
                      <a:moveTo>
                        <a:pt x="1301" y="401"/>
                      </a:moveTo>
                      <a:lnTo>
                        <a:pt x="1317" y="442"/>
                      </a:lnTo>
                      <a:lnTo>
                        <a:pt x="1321" y="481"/>
                      </a:lnTo>
                      <a:lnTo>
                        <a:pt x="1315" y="516"/>
                      </a:lnTo>
                      <a:lnTo>
                        <a:pt x="1298" y="550"/>
                      </a:lnTo>
                      <a:lnTo>
                        <a:pt x="1272" y="579"/>
                      </a:lnTo>
                      <a:lnTo>
                        <a:pt x="1239" y="604"/>
                      </a:lnTo>
                      <a:lnTo>
                        <a:pt x="1196" y="628"/>
                      </a:lnTo>
                      <a:lnTo>
                        <a:pt x="1147" y="649"/>
                      </a:lnTo>
                      <a:lnTo>
                        <a:pt x="1092" y="667"/>
                      </a:lnTo>
                      <a:lnTo>
                        <a:pt x="1031" y="683"/>
                      </a:lnTo>
                      <a:lnTo>
                        <a:pt x="967" y="694"/>
                      </a:lnTo>
                      <a:lnTo>
                        <a:pt x="896" y="704"/>
                      </a:lnTo>
                      <a:lnTo>
                        <a:pt x="824" y="710"/>
                      </a:lnTo>
                      <a:lnTo>
                        <a:pt x="795" y="712"/>
                      </a:lnTo>
                      <a:lnTo>
                        <a:pt x="476" y="712"/>
                      </a:lnTo>
                      <a:lnTo>
                        <a:pt x="472" y="712"/>
                      </a:lnTo>
                      <a:lnTo>
                        <a:pt x="409" y="708"/>
                      </a:lnTo>
                      <a:lnTo>
                        <a:pt x="348" y="704"/>
                      </a:lnTo>
                      <a:lnTo>
                        <a:pt x="290" y="696"/>
                      </a:lnTo>
                      <a:lnTo>
                        <a:pt x="235" y="689"/>
                      </a:lnTo>
                      <a:lnTo>
                        <a:pt x="186" y="677"/>
                      </a:lnTo>
                      <a:lnTo>
                        <a:pt x="141" y="663"/>
                      </a:lnTo>
                      <a:lnTo>
                        <a:pt x="102" y="648"/>
                      </a:lnTo>
                      <a:lnTo>
                        <a:pt x="67" y="630"/>
                      </a:lnTo>
                      <a:lnTo>
                        <a:pt x="39" y="608"/>
                      </a:lnTo>
                      <a:lnTo>
                        <a:pt x="18" y="583"/>
                      </a:lnTo>
                      <a:lnTo>
                        <a:pt x="6" y="554"/>
                      </a:lnTo>
                      <a:lnTo>
                        <a:pt x="0" y="524"/>
                      </a:lnTo>
                      <a:lnTo>
                        <a:pt x="0" y="520"/>
                      </a:lnTo>
                      <a:lnTo>
                        <a:pt x="4" y="487"/>
                      </a:lnTo>
                      <a:lnTo>
                        <a:pt x="16" y="446"/>
                      </a:lnTo>
                      <a:lnTo>
                        <a:pt x="51" y="370"/>
                      </a:lnTo>
                      <a:lnTo>
                        <a:pt x="94" y="299"/>
                      </a:lnTo>
                      <a:lnTo>
                        <a:pt x="147" y="235"/>
                      </a:lnTo>
                      <a:lnTo>
                        <a:pt x="204" y="176"/>
                      </a:lnTo>
                      <a:lnTo>
                        <a:pt x="270" y="125"/>
                      </a:lnTo>
                      <a:lnTo>
                        <a:pt x="341" y="82"/>
                      </a:lnTo>
                      <a:lnTo>
                        <a:pt x="415" y="47"/>
                      </a:lnTo>
                      <a:lnTo>
                        <a:pt x="497" y="21"/>
                      </a:lnTo>
                      <a:lnTo>
                        <a:pt x="581" y="6"/>
                      </a:lnTo>
                      <a:lnTo>
                        <a:pt x="667" y="0"/>
                      </a:lnTo>
                      <a:lnTo>
                        <a:pt x="759" y="6"/>
                      </a:lnTo>
                      <a:lnTo>
                        <a:pt x="847" y="23"/>
                      </a:lnTo>
                      <a:lnTo>
                        <a:pt x="932" y="53"/>
                      </a:lnTo>
                      <a:lnTo>
                        <a:pt x="1010" y="90"/>
                      </a:lnTo>
                      <a:lnTo>
                        <a:pt x="1082" y="137"/>
                      </a:lnTo>
                      <a:lnTo>
                        <a:pt x="1149" y="194"/>
                      </a:lnTo>
                      <a:lnTo>
                        <a:pt x="1208" y="256"/>
                      </a:lnTo>
                      <a:lnTo>
                        <a:pt x="1258" y="325"/>
                      </a:lnTo>
                      <a:lnTo>
                        <a:pt x="1301" y="40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100000">
                      <a:schemeClr val="hlink"/>
                    </a:gs>
                  </a:gsLst>
                  <a:lin ang="5400000" scaled="1"/>
                </a:gradFill>
                <a:ln w="0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h-TH"/>
                </a:p>
              </p:txBody>
            </p:sp>
          </p:grpSp>
          <p:sp>
            <p:nvSpPr>
              <p:cNvPr id="136221" name="Text Box 29"/>
              <p:cNvSpPr txBox="1">
                <a:spLocks noChangeArrowheads="1"/>
              </p:cNvSpPr>
              <p:nvPr/>
            </p:nvSpPr>
            <p:spPr bwMode="gray">
              <a:xfrm>
                <a:off x="4015" y="2024"/>
                <a:ext cx="275" cy="316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0" hangingPunct="0">
                  <a:defRPr/>
                </a:pPr>
                <a:r>
                  <a:rPr lang="en-US" b="1" dirty="0">
                    <a:solidFill>
                      <a:srgbClr val="FFFFFF"/>
                    </a:solidFill>
                    <a:effectLst>
                      <a:glow rad="101600">
                        <a:srgbClr val="FF0000">
                          <a:alpha val="60000"/>
                        </a:srgbClr>
                      </a:glow>
                      <a:outerShdw blurRad="38100" dist="38100" dir="2700000" algn="tl">
                        <a:srgbClr val="C0C0C0"/>
                      </a:outerShdw>
                    </a:effectLst>
                    <a:latin typeface="Verdana" pitchFamily="34" charset="0"/>
                    <a:cs typeface="+mn-cs"/>
                  </a:rPr>
                  <a:t>2</a:t>
                </a:r>
              </a:p>
            </p:txBody>
          </p:sp>
        </p:grpSp>
        <p:grpSp>
          <p:nvGrpSpPr>
            <p:cNvPr id="11" name="Group 30"/>
            <p:cNvGrpSpPr>
              <a:grpSpLocks/>
            </p:cNvGrpSpPr>
            <p:nvPr/>
          </p:nvGrpSpPr>
          <p:grpSpPr bwMode="auto">
            <a:xfrm>
              <a:off x="3552" y="3360"/>
              <a:ext cx="412" cy="392"/>
              <a:chOff x="3552" y="3339"/>
              <a:chExt cx="412" cy="392"/>
            </a:xfrm>
          </p:grpSpPr>
          <p:grpSp>
            <p:nvGrpSpPr>
              <p:cNvPr id="12" name="Group 31"/>
              <p:cNvGrpSpPr>
                <a:grpSpLocks/>
              </p:cNvGrpSpPr>
              <p:nvPr/>
            </p:nvGrpSpPr>
            <p:grpSpPr bwMode="auto">
              <a:xfrm>
                <a:off x="3552" y="3339"/>
                <a:ext cx="412" cy="392"/>
                <a:chOff x="2016" y="1920"/>
                <a:chExt cx="1680" cy="1680"/>
              </a:xfrm>
            </p:grpSpPr>
            <p:sp>
              <p:nvSpPr>
                <p:cNvPr id="136224" name="Oval 32"/>
                <p:cNvSpPr>
                  <a:spLocks noChangeArrowheads="1"/>
                </p:cNvSpPr>
                <p:nvPr/>
              </p:nvSpPr>
              <p:spPr bwMode="gray">
                <a:xfrm>
                  <a:off x="2018" y="1921"/>
                  <a:ext cx="1680" cy="167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5490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37258" name="Freeform 33"/>
                <p:cNvSpPr>
                  <a:spLocks/>
                </p:cNvSpPr>
                <p:nvPr/>
              </p:nvSpPr>
              <p:spPr bwMode="gray">
                <a:xfrm>
                  <a:off x="2208" y="1948"/>
                  <a:ext cx="1296" cy="634"/>
                </a:xfrm>
                <a:custGeom>
                  <a:avLst/>
                  <a:gdLst>
                    <a:gd name="T0" fmla="*/ 1138 w 1321"/>
                    <a:gd name="T1" fmla="*/ 177 h 712"/>
                    <a:gd name="T2" fmla="*/ 1152 w 1321"/>
                    <a:gd name="T3" fmla="*/ 197 h 712"/>
                    <a:gd name="T4" fmla="*/ 1155 w 1321"/>
                    <a:gd name="T5" fmla="*/ 214 h 712"/>
                    <a:gd name="T6" fmla="*/ 1150 w 1321"/>
                    <a:gd name="T7" fmla="*/ 229 h 712"/>
                    <a:gd name="T8" fmla="*/ 1135 w 1321"/>
                    <a:gd name="T9" fmla="*/ 243 h 712"/>
                    <a:gd name="T10" fmla="*/ 1113 w 1321"/>
                    <a:gd name="T11" fmla="*/ 257 h 712"/>
                    <a:gd name="T12" fmla="*/ 1084 w 1321"/>
                    <a:gd name="T13" fmla="*/ 268 h 712"/>
                    <a:gd name="T14" fmla="*/ 1046 w 1321"/>
                    <a:gd name="T15" fmla="*/ 279 h 712"/>
                    <a:gd name="T16" fmla="*/ 1004 w 1321"/>
                    <a:gd name="T17" fmla="*/ 289 h 712"/>
                    <a:gd name="T18" fmla="*/ 955 w 1321"/>
                    <a:gd name="T19" fmla="*/ 296 h 712"/>
                    <a:gd name="T20" fmla="*/ 902 w 1321"/>
                    <a:gd name="T21" fmla="*/ 303 h 712"/>
                    <a:gd name="T22" fmla="*/ 846 w 1321"/>
                    <a:gd name="T23" fmla="*/ 307 h 712"/>
                    <a:gd name="T24" fmla="*/ 784 w 1321"/>
                    <a:gd name="T25" fmla="*/ 313 h 712"/>
                    <a:gd name="T26" fmla="*/ 721 w 1321"/>
                    <a:gd name="T27" fmla="*/ 315 h 712"/>
                    <a:gd name="T28" fmla="*/ 696 w 1321"/>
                    <a:gd name="T29" fmla="*/ 316 h 712"/>
                    <a:gd name="T30" fmla="*/ 417 w 1321"/>
                    <a:gd name="T31" fmla="*/ 316 h 712"/>
                    <a:gd name="T32" fmla="*/ 413 w 1321"/>
                    <a:gd name="T33" fmla="*/ 316 h 712"/>
                    <a:gd name="T34" fmla="*/ 358 w 1321"/>
                    <a:gd name="T35" fmla="*/ 314 h 712"/>
                    <a:gd name="T36" fmla="*/ 305 w 1321"/>
                    <a:gd name="T37" fmla="*/ 313 h 712"/>
                    <a:gd name="T38" fmla="*/ 255 w 1321"/>
                    <a:gd name="T39" fmla="*/ 309 h 712"/>
                    <a:gd name="T40" fmla="*/ 207 w 1321"/>
                    <a:gd name="T41" fmla="*/ 306 h 712"/>
                    <a:gd name="T42" fmla="*/ 164 w 1321"/>
                    <a:gd name="T43" fmla="*/ 300 h 712"/>
                    <a:gd name="T44" fmla="*/ 124 w 1321"/>
                    <a:gd name="T45" fmla="*/ 293 h 712"/>
                    <a:gd name="T46" fmla="*/ 88 w 1321"/>
                    <a:gd name="T47" fmla="*/ 288 h 712"/>
                    <a:gd name="T48" fmla="*/ 60 w 1321"/>
                    <a:gd name="T49" fmla="*/ 280 h 712"/>
                    <a:gd name="T50" fmla="*/ 32 w 1321"/>
                    <a:gd name="T51" fmla="*/ 270 h 712"/>
                    <a:gd name="T52" fmla="*/ 18 w 1321"/>
                    <a:gd name="T53" fmla="*/ 258 h 712"/>
                    <a:gd name="T54" fmla="*/ 6 w 1321"/>
                    <a:gd name="T55" fmla="*/ 246 h 712"/>
                    <a:gd name="T56" fmla="*/ 0 w 1321"/>
                    <a:gd name="T57" fmla="*/ 232 h 712"/>
                    <a:gd name="T58" fmla="*/ 0 w 1321"/>
                    <a:gd name="T59" fmla="*/ 231 h 712"/>
                    <a:gd name="T60" fmla="*/ 4 w 1321"/>
                    <a:gd name="T61" fmla="*/ 215 h 712"/>
                    <a:gd name="T62" fmla="*/ 16 w 1321"/>
                    <a:gd name="T63" fmla="*/ 198 h 712"/>
                    <a:gd name="T64" fmla="*/ 44 w 1321"/>
                    <a:gd name="T65" fmla="*/ 164 h 712"/>
                    <a:gd name="T66" fmla="*/ 80 w 1321"/>
                    <a:gd name="T67" fmla="*/ 133 h 712"/>
                    <a:gd name="T68" fmla="*/ 128 w 1321"/>
                    <a:gd name="T69" fmla="*/ 105 h 712"/>
                    <a:gd name="T70" fmla="*/ 178 w 1321"/>
                    <a:gd name="T71" fmla="*/ 78 h 712"/>
                    <a:gd name="T72" fmla="*/ 235 w 1321"/>
                    <a:gd name="T73" fmla="*/ 54 h 712"/>
                    <a:gd name="T74" fmla="*/ 299 w 1321"/>
                    <a:gd name="T75" fmla="*/ 37 h 712"/>
                    <a:gd name="T76" fmla="*/ 363 w 1321"/>
                    <a:gd name="T77" fmla="*/ 20 h 712"/>
                    <a:gd name="T78" fmla="*/ 435 w 1321"/>
                    <a:gd name="T79" fmla="*/ 10 h 712"/>
                    <a:gd name="T80" fmla="*/ 508 w 1321"/>
                    <a:gd name="T81" fmla="*/ 4 h 712"/>
                    <a:gd name="T82" fmla="*/ 584 w 1321"/>
                    <a:gd name="T83" fmla="*/ 0 h 712"/>
                    <a:gd name="T84" fmla="*/ 584 w 1321"/>
                    <a:gd name="T85" fmla="*/ 0 h 712"/>
                    <a:gd name="T86" fmla="*/ 664 w 1321"/>
                    <a:gd name="T87" fmla="*/ 4 h 712"/>
                    <a:gd name="T88" fmla="*/ 741 w 1321"/>
                    <a:gd name="T89" fmla="*/ 10 h 712"/>
                    <a:gd name="T90" fmla="*/ 815 w 1321"/>
                    <a:gd name="T91" fmla="*/ 23 h 712"/>
                    <a:gd name="T92" fmla="*/ 884 w 1321"/>
                    <a:gd name="T93" fmla="*/ 40 h 712"/>
                    <a:gd name="T94" fmla="*/ 947 w 1321"/>
                    <a:gd name="T95" fmla="*/ 61 h 712"/>
                    <a:gd name="T96" fmla="*/ 1005 w 1321"/>
                    <a:gd name="T97" fmla="*/ 86 h 712"/>
                    <a:gd name="T98" fmla="*/ 1057 w 1321"/>
                    <a:gd name="T99" fmla="*/ 113 h 712"/>
                    <a:gd name="T100" fmla="*/ 1101 w 1321"/>
                    <a:gd name="T101" fmla="*/ 144 h 712"/>
                    <a:gd name="T102" fmla="*/ 1138 w 1321"/>
                    <a:gd name="T103" fmla="*/ 177 h 712"/>
                    <a:gd name="T104" fmla="*/ 1138 w 1321"/>
                    <a:gd name="T105" fmla="*/ 177 h 712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1321"/>
                    <a:gd name="T160" fmla="*/ 0 h 712"/>
                    <a:gd name="T161" fmla="*/ 1321 w 1321"/>
                    <a:gd name="T162" fmla="*/ 712 h 712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1321" h="712">
                      <a:moveTo>
                        <a:pt x="1301" y="401"/>
                      </a:moveTo>
                      <a:lnTo>
                        <a:pt x="1317" y="442"/>
                      </a:lnTo>
                      <a:lnTo>
                        <a:pt x="1321" y="481"/>
                      </a:lnTo>
                      <a:lnTo>
                        <a:pt x="1315" y="516"/>
                      </a:lnTo>
                      <a:lnTo>
                        <a:pt x="1298" y="550"/>
                      </a:lnTo>
                      <a:lnTo>
                        <a:pt x="1272" y="579"/>
                      </a:lnTo>
                      <a:lnTo>
                        <a:pt x="1239" y="604"/>
                      </a:lnTo>
                      <a:lnTo>
                        <a:pt x="1196" y="628"/>
                      </a:lnTo>
                      <a:lnTo>
                        <a:pt x="1147" y="649"/>
                      </a:lnTo>
                      <a:lnTo>
                        <a:pt x="1092" y="667"/>
                      </a:lnTo>
                      <a:lnTo>
                        <a:pt x="1031" y="683"/>
                      </a:lnTo>
                      <a:lnTo>
                        <a:pt x="967" y="694"/>
                      </a:lnTo>
                      <a:lnTo>
                        <a:pt x="896" y="704"/>
                      </a:lnTo>
                      <a:lnTo>
                        <a:pt x="824" y="710"/>
                      </a:lnTo>
                      <a:lnTo>
                        <a:pt x="795" y="712"/>
                      </a:lnTo>
                      <a:lnTo>
                        <a:pt x="476" y="712"/>
                      </a:lnTo>
                      <a:lnTo>
                        <a:pt x="472" y="712"/>
                      </a:lnTo>
                      <a:lnTo>
                        <a:pt x="409" y="708"/>
                      </a:lnTo>
                      <a:lnTo>
                        <a:pt x="348" y="704"/>
                      </a:lnTo>
                      <a:lnTo>
                        <a:pt x="290" y="696"/>
                      </a:lnTo>
                      <a:lnTo>
                        <a:pt x="235" y="689"/>
                      </a:lnTo>
                      <a:lnTo>
                        <a:pt x="186" y="677"/>
                      </a:lnTo>
                      <a:lnTo>
                        <a:pt x="141" y="663"/>
                      </a:lnTo>
                      <a:lnTo>
                        <a:pt x="102" y="648"/>
                      </a:lnTo>
                      <a:lnTo>
                        <a:pt x="67" y="630"/>
                      </a:lnTo>
                      <a:lnTo>
                        <a:pt x="39" y="608"/>
                      </a:lnTo>
                      <a:lnTo>
                        <a:pt x="18" y="583"/>
                      </a:lnTo>
                      <a:lnTo>
                        <a:pt x="6" y="554"/>
                      </a:lnTo>
                      <a:lnTo>
                        <a:pt x="0" y="524"/>
                      </a:lnTo>
                      <a:lnTo>
                        <a:pt x="0" y="520"/>
                      </a:lnTo>
                      <a:lnTo>
                        <a:pt x="4" y="487"/>
                      </a:lnTo>
                      <a:lnTo>
                        <a:pt x="16" y="446"/>
                      </a:lnTo>
                      <a:lnTo>
                        <a:pt x="51" y="370"/>
                      </a:lnTo>
                      <a:lnTo>
                        <a:pt x="94" y="299"/>
                      </a:lnTo>
                      <a:lnTo>
                        <a:pt x="147" y="235"/>
                      </a:lnTo>
                      <a:lnTo>
                        <a:pt x="204" y="176"/>
                      </a:lnTo>
                      <a:lnTo>
                        <a:pt x="270" y="125"/>
                      </a:lnTo>
                      <a:lnTo>
                        <a:pt x="341" y="82"/>
                      </a:lnTo>
                      <a:lnTo>
                        <a:pt x="415" y="47"/>
                      </a:lnTo>
                      <a:lnTo>
                        <a:pt x="497" y="21"/>
                      </a:lnTo>
                      <a:lnTo>
                        <a:pt x="581" y="6"/>
                      </a:lnTo>
                      <a:lnTo>
                        <a:pt x="667" y="0"/>
                      </a:lnTo>
                      <a:lnTo>
                        <a:pt x="759" y="6"/>
                      </a:lnTo>
                      <a:lnTo>
                        <a:pt x="847" y="23"/>
                      </a:lnTo>
                      <a:lnTo>
                        <a:pt x="932" y="53"/>
                      </a:lnTo>
                      <a:lnTo>
                        <a:pt x="1010" y="90"/>
                      </a:lnTo>
                      <a:lnTo>
                        <a:pt x="1082" y="137"/>
                      </a:lnTo>
                      <a:lnTo>
                        <a:pt x="1149" y="194"/>
                      </a:lnTo>
                      <a:lnTo>
                        <a:pt x="1208" y="256"/>
                      </a:lnTo>
                      <a:lnTo>
                        <a:pt x="1258" y="325"/>
                      </a:lnTo>
                      <a:lnTo>
                        <a:pt x="1301" y="40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0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h-TH"/>
                </a:p>
              </p:txBody>
            </p:sp>
          </p:grpSp>
          <p:sp>
            <p:nvSpPr>
              <p:cNvPr id="136226" name="Text Box 34"/>
              <p:cNvSpPr txBox="1">
                <a:spLocks noChangeArrowheads="1"/>
              </p:cNvSpPr>
              <p:nvPr/>
            </p:nvSpPr>
            <p:spPr bwMode="gray">
              <a:xfrm>
                <a:off x="3642" y="3360"/>
                <a:ext cx="275" cy="316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0" hangingPunct="0">
                  <a:defRPr/>
                </a:pPr>
                <a:r>
                  <a:rPr lang="en-US" b="1" dirty="0">
                    <a:solidFill>
                      <a:srgbClr val="FFFFFF"/>
                    </a:solidFill>
                    <a:effectLst>
                      <a:glow rad="101600">
                        <a:srgbClr val="FF0000">
                          <a:alpha val="60000"/>
                        </a:srgbClr>
                      </a:glow>
                      <a:outerShdw blurRad="38100" dist="38100" dir="2700000" algn="tl">
                        <a:srgbClr val="C0C0C0"/>
                      </a:outerShdw>
                    </a:effectLst>
                    <a:latin typeface="Verdana" pitchFamily="34" charset="0"/>
                    <a:cs typeface="+mn-cs"/>
                  </a:rPr>
                  <a:t>3</a:t>
                </a:r>
              </a:p>
            </p:txBody>
          </p:sp>
        </p:grpSp>
        <p:grpSp>
          <p:nvGrpSpPr>
            <p:cNvPr id="13" name="Group 35"/>
            <p:cNvGrpSpPr>
              <a:grpSpLocks/>
            </p:cNvGrpSpPr>
            <p:nvPr/>
          </p:nvGrpSpPr>
          <p:grpSpPr bwMode="auto">
            <a:xfrm>
              <a:off x="1488" y="1968"/>
              <a:ext cx="432" cy="432"/>
              <a:chOff x="1488" y="1968"/>
              <a:chExt cx="432" cy="432"/>
            </a:xfrm>
          </p:grpSpPr>
          <p:grpSp>
            <p:nvGrpSpPr>
              <p:cNvPr id="14" name="Group 36"/>
              <p:cNvGrpSpPr>
                <a:grpSpLocks/>
              </p:cNvGrpSpPr>
              <p:nvPr/>
            </p:nvGrpSpPr>
            <p:grpSpPr bwMode="auto">
              <a:xfrm>
                <a:off x="1488" y="1968"/>
                <a:ext cx="432" cy="432"/>
                <a:chOff x="2016" y="1920"/>
                <a:chExt cx="1680" cy="1680"/>
              </a:xfrm>
            </p:grpSpPr>
            <p:sp>
              <p:nvSpPr>
                <p:cNvPr id="136229" name="Oval 37"/>
                <p:cNvSpPr>
                  <a:spLocks noChangeArrowheads="1"/>
                </p:cNvSpPr>
                <p:nvPr/>
              </p:nvSpPr>
              <p:spPr bwMode="gray">
                <a:xfrm>
                  <a:off x="2017" y="1918"/>
                  <a:ext cx="1678" cy="168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5490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37254" name="Freeform 38"/>
                <p:cNvSpPr>
                  <a:spLocks/>
                </p:cNvSpPr>
                <p:nvPr/>
              </p:nvSpPr>
              <p:spPr bwMode="gray">
                <a:xfrm>
                  <a:off x="2208" y="1948"/>
                  <a:ext cx="1296" cy="634"/>
                </a:xfrm>
                <a:custGeom>
                  <a:avLst/>
                  <a:gdLst>
                    <a:gd name="T0" fmla="*/ 1138 w 1321"/>
                    <a:gd name="T1" fmla="*/ 177 h 712"/>
                    <a:gd name="T2" fmla="*/ 1152 w 1321"/>
                    <a:gd name="T3" fmla="*/ 197 h 712"/>
                    <a:gd name="T4" fmla="*/ 1155 w 1321"/>
                    <a:gd name="T5" fmla="*/ 214 h 712"/>
                    <a:gd name="T6" fmla="*/ 1150 w 1321"/>
                    <a:gd name="T7" fmla="*/ 229 h 712"/>
                    <a:gd name="T8" fmla="*/ 1135 w 1321"/>
                    <a:gd name="T9" fmla="*/ 243 h 712"/>
                    <a:gd name="T10" fmla="*/ 1113 w 1321"/>
                    <a:gd name="T11" fmla="*/ 257 h 712"/>
                    <a:gd name="T12" fmla="*/ 1084 w 1321"/>
                    <a:gd name="T13" fmla="*/ 268 h 712"/>
                    <a:gd name="T14" fmla="*/ 1046 w 1321"/>
                    <a:gd name="T15" fmla="*/ 279 h 712"/>
                    <a:gd name="T16" fmla="*/ 1004 w 1321"/>
                    <a:gd name="T17" fmla="*/ 289 h 712"/>
                    <a:gd name="T18" fmla="*/ 955 w 1321"/>
                    <a:gd name="T19" fmla="*/ 296 h 712"/>
                    <a:gd name="T20" fmla="*/ 902 w 1321"/>
                    <a:gd name="T21" fmla="*/ 303 h 712"/>
                    <a:gd name="T22" fmla="*/ 846 w 1321"/>
                    <a:gd name="T23" fmla="*/ 307 h 712"/>
                    <a:gd name="T24" fmla="*/ 784 w 1321"/>
                    <a:gd name="T25" fmla="*/ 313 h 712"/>
                    <a:gd name="T26" fmla="*/ 721 w 1321"/>
                    <a:gd name="T27" fmla="*/ 315 h 712"/>
                    <a:gd name="T28" fmla="*/ 696 w 1321"/>
                    <a:gd name="T29" fmla="*/ 316 h 712"/>
                    <a:gd name="T30" fmla="*/ 417 w 1321"/>
                    <a:gd name="T31" fmla="*/ 316 h 712"/>
                    <a:gd name="T32" fmla="*/ 413 w 1321"/>
                    <a:gd name="T33" fmla="*/ 316 h 712"/>
                    <a:gd name="T34" fmla="*/ 358 w 1321"/>
                    <a:gd name="T35" fmla="*/ 314 h 712"/>
                    <a:gd name="T36" fmla="*/ 305 w 1321"/>
                    <a:gd name="T37" fmla="*/ 313 h 712"/>
                    <a:gd name="T38" fmla="*/ 255 w 1321"/>
                    <a:gd name="T39" fmla="*/ 309 h 712"/>
                    <a:gd name="T40" fmla="*/ 207 w 1321"/>
                    <a:gd name="T41" fmla="*/ 306 h 712"/>
                    <a:gd name="T42" fmla="*/ 164 w 1321"/>
                    <a:gd name="T43" fmla="*/ 300 h 712"/>
                    <a:gd name="T44" fmla="*/ 124 w 1321"/>
                    <a:gd name="T45" fmla="*/ 293 h 712"/>
                    <a:gd name="T46" fmla="*/ 88 w 1321"/>
                    <a:gd name="T47" fmla="*/ 288 h 712"/>
                    <a:gd name="T48" fmla="*/ 60 w 1321"/>
                    <a:gd name="T49" fmla="*/ 280 h 712"/>
                    <a:gd name="T50" fmla="*/ 32 w 1321"/>
                    <a:gd name="T51" fmla="*/ 270 h 712"/>
                    <a:gd name="T52" fmla="*/ 18 w 1321"/>
                    <a:gd name="T53" fmla="*/ 258 h 712"/>
                    <a:gd name="T54" fmla="*/ 6 w 1321"/>
                    <a:gd name="T55" fmla="*/ 246 h 712"/>
                    <a:gd name="T56" fmla="*/ 0 w 1321"/>
                    <a:gd name="T57" fmla="*/ 232 h 712"/>
                    <a:gd name="T58" fmla="*/ 0 w 1321"/>
                    <a:gd name="T59" fmla="*/ 231 h 712"/>
                    <a:gd name="T60" fmla="*/ 4 w 1321"/>
                    <a:gd name="T61" fmla="*/ 215 h 712"/>
                    <a:gd name="T62" fmla="*/ 16 w 1321"/>
                    <a:gd name="T63" fmla="*/ 198 h 712"/>
                    <a:gd name="T64" fmla="*/ 44 w 1321"/>
                    <a:gd name="T65" fmla="*/ 164 h 712"/>
                    <a:gd name="T66" fmla="*/ 80 w 1321"/>
                    <a:gd name="T67" fmla="*/ 133 h 712"/>
                    <a:gd name="T68" fmla="*/ 128 w 1321"/>
                    <a:gd name="T69" fmla="*/ 105 h 712"/>
                    <a:gd name="T70" fmla="*/ 178 w 1321"/>
                    <a:gd name="T71" fmla="*/ 78 h 712"/>
                    <a:gd name="T72" fmla="*/ 235 w 1321"/>
                    <a:gd name="T73" fmla="*/ 54 h 712"/>
                    <a:gd name="T74" fmla="*/ 299 w 1321"/>
                    <a:gd name="T75" fmla="*/ 37 h 712"/>
                    <a:gd name="T76" fmla="*/ 363 w 1321"/>
                    <a:gd name="T77" fmla="*/ 20 h 712"/>
                    <a:gd name="T78" fmla="*/ 435 w 1321"/>
                    <a:gd name="T79" fmla="*/ 10 h 712"/>
                    <a:gd name="T80" fmla="*/ 508 w 1321"/>
                    <a:gd name="T81" fmla="*/ 4 h 712"/>
                    <a:gd name="T82" fmla="*/ 584 w 1321"/>
                    <a:gd name="T83" fmla="*/ 0 h 712"/>
                    <a:gd name="T84" fmla="*/ 584 w 1321"/>
                    <a:gd name="T85" fmla="*/ 0 h 712"/>
                    <a:gd name="T86" fmla="*/ 664 w 1321"/>
                    <a:gd name="T87" fmla="*/ 4 h 712"/>
                    <a:gd name="T88" fmla="*/ 741 w 1321"/>
                    <a:gd name="T89" fmla="*/ 10 h 712"/>
                    <a:gd name="T90" fmla="*/ 815 w 1321"/>
                    <a:gd name="T91" fmla="*/ 23 h 712"/>
                    <a:gd name="T92" fmla="*/ 884 w 1321"/>
                    <a:gd name="T93" fmla="*/ 40 h 712"/>
                    <a:gd name="T94" fmla="*/ 947 w 1321"/>
                    <a:gd name="T95" fmla="*/ 61 h 712"/>
                    <a:gd name="T96" fmla="*/ 1005 w 1321"/>
                    <a:gd name="T97" fmla="*/ 86 h 712"/>
                    <a:gd name="T98" fmla="*/ 1057 w 1321"/>
                    <a:gd name="T99" fmla="*/ 113 h 712"/>
                    <a:gd name="T100" fmla="*/ 1101 w 1321"/>
                    <a:gd name="T101" fmla="*/ 144 h 712"/>
                    <a:gd name="T102" fmla="*/ 1138 w 1321"/>
                    <a:gd name="T103" fmla="*/ 177 h 712"/>
                    <a:gd name="T104" fmla="*/ 1138 w 1321"/>
                    <a:gd name="T105" fmla="*/ 177 h 712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1321"/>
                    <a:gd name="T160" fmla="*/ 0 h 712"/>
                    <a:gd name="T161" fmla="*/ 1321 w 1321"/>
                    <a:gd name="T162" fmla="*/ 712 h 712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1321" h="712">
                      <a:moveTo>
                        <a:pt x="1301" y="401"/>
                      </a:moveTo>
                      <a:lnTo>
                        <a:pt x="1317" y="442"/>
                      </a:lnTo>
                      <a:lnTo>
                        <a:pt x="1321" y="481"/>
                      </a:lnTo>
                      <a:lnTo>
                        <a:pt x="1315" y="516"/>
                      </a:lnTo>
                      <a:lnTo>
                        <a:pt x="1298" y="550"/>
                      </a:lnTo>
                      <a:lnTo>
                        <a:pt x="1272" y="579"/>
                      </a:lnTo>
                      <a:lnTo>
                        <a:pt x="1239" y="604"/>
                      </a:lnTo>
                      <a:lnTo>
                        <a:pt x="1196" y="628"/>
                      </a:lnTo>
                      <a:lnTo>
                        <a:pt x="1147" y="649"/>
                      </a:lnTo>
                      <a:lnTo>
                        <a:pt x="1092" y="667"/>
                      </a:lnTo>
                      <a:lnTo>
                        <a:pt x="1031" y="683"/>
                      </a:lnTo>
                      <a:lnTo>
                        <a:pt x="967" y="694"/>
                      </a:lnTo>
                      <a:lnTo>
                        <a:pt x="896" y="704"/>
                      </a:lnTo>
                      <a:lnTo>
                        <a:pt x="824" y="710"/>
                      </a:lnTo>
                      <a:lnTo>
                        <a:pt x="795" y="712"/>
                      </a:lnTo>
                      <a:lnTo>
                        <a:pt x="476" y="712"/>
                      </a:lnTo>
                      <a:lnTo>
                        <a:pt x="472" y="712"/>
                      </a:lnTo>
                      <a:lnTo>
                        <a:pt x="409" y="708"/>
                      </a:lnTo>
                      <a:lnTo>
                        <a:pt x="348" y="704"/>
                      </a:lnTo>
                      <a:lnTo>
                        <a:pt x="290" y="696"/>
                      </a:lnTo>
                      <a:lnTo>
                        <a:pt x="235" y="689"/>
                      </a:lnTo>
                      <a:lnTo>
                        <a:pt x="186" y="677"/>
                      </a:lnTo>
                      <a:lnTo>
                        <a:pt x="141" y="663"/>
                      </a:lnTo>
                      <a:lnTo>
                        <a:pt x="102" y="648"/>
                      </a:lnTo>
                      <a:lnTo>
                        <a:pt x="67" y="630"/>
                      </a:lnTo>
                      <a:lnTo>
                        <a:pt x="39" y="608"/>
                      </a:lnTo>
                      <a:lnTo>
                        <a:pt x="18" y="583"/>
                      </a:lnTo>
                      <a:lnTo>
                        <a:pt x="6" y="554"/>
                      </a:lnTo>
                      <a:lnTo>
                        <a:pt x="0" y="524"/>
                      </a:lnTo>
                      <a:lnTo>
                        <a:pt x="0" y="520"/>
                      </a:lnTo>
                      <a:lnTo>
                        <a:pt x="4" y="487"/>
                      </a:lnTo>
                      <a:lnTo>
                        <a:pt x="16" y="446"/>
                      </a:lnTo>
                      <a:lnTo>
                        <a:pt x="51" y="370"/>
                      </a:lnTo>
                      <a:lnTo>
                        <a:pt x="94" y="299"/>
                      </a:lnTo>
                      <a:lnTo>
                        <a:pt x="147" y="235"/>
                      </a:lnTo>
                      <a:lnTo>
                        <a:pt x="204" y="176"/>
                      </a:lnTo>
                      <a:lnTo>
                        <a:pt x="270" y="125"/>
                      </a:lnTo>
                      <a:lnTo>
                        <a:pt x="341" y="82"/>
                      </a:lnTo>
                      <a:lnTo>
                        <a:pt x="415" y="47"/>
                      </a:lnTo>
                      <a:lnTo>
                        <a:pt x="497" y="21"/>
                      </a:lnTo>
                      <a:lnTo>
                        <a:pt x="581" y="6"/>
                      </a:lnTo>
                      <a:lnTo>
                        <a:pt x="667" y="0"/>
                      </a:lnTo>
                      <a:lnTo>
                        <a:pt x="759" y="6"/>
                      </a:lnTo>
                      <a:lnTo>
                        <a:pt x="847" y="23"/>
                      </a:lnTo>
                      <a:lnTo>
                        <a:pt x="932" y="53"/>
                      </a:lnTo>
                      <a:lnTo>
                        <a:pt x="1010" y="90"/>
                      </a:lnTo>
                      <a:lnTo>
                        <a:pt x="1082" y="137"/>
                      </a:lnTo>
                      <a:lnTo>
                        <a:pt x="1149" y="194"/>
                      </a:lnTo>
                      <a:lnTo>
                        <a:pt x="1208" y="256"/>
                      </a:lnTo>
                      <a:lnTo>
                        <a:pt x="1258" y="325"/>
                      </a:lnTo>
                      <a:lnTo>
                        <a:pt x="1301" y="40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n w="0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h-TH"/>
                </a:p>
              </p:txBody>
            </p:sp>
          </p:grpSp>
          <p:sp>
            <p:nvSpPr>
              <p:cNvPr id="136231" name="Text Box 39"/>
              <p:cNvSpPr txBox="1">
                <a:spLocks noChangeArrowheads="1"/>
              </p:cNvSpPr>
              <p:nvPr/>
            </p:nvSpPr>
            <p:spPr bwMode="gray">
              <a:xfrm>
                <a:off x="1576" y="2011"/>
                <a:ext cx="275" cy="316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0" hangingPunct="0">
                  <a:defRPr/>
                </a:pPr>
                <a:r>
                  <a:rPr lang="en-US" b="1" dirty="0">
                    <a:solidFill>
                      <a:srgbClr val="FFFFFF"/>
                    </a:solidFill>
                    <a:effectLst>
                      <a:glow rad="101600">
                        <a:srgbClr val="FF0000">
                          <a:alpha val="60000"/>
                        </a:srgbClr>
                      </a:glow>
                      <a:outerShdw blurRad="38100" dist="38100" dir="2700000" algn="tl">
                        <a:srgbClr val="C0C0C0"/>
                      </a:outerShdw>
                    </a:effectLst>
                    <a:latin typeface="Verdana" pitchFamily="34" charset="0"/>
                    <a:cs typeface="+mn-cs"/>
                  </a:rPr>
                  <a:t>5</a:t>
                </a:r>
              </a:p>
            </p:txBody>
          </p:sp>
        </p:grpSp>
        <p:sp>
          <p:nvSpPr>
            <p:cNvPr id="136232" name="Oval 40"/>
            <p:cNvSpPr>
              <a:spLocks noChangeArrowheads="1"/>
            </p:cNvSpPr>
            <p:nvPr/>
          </p:nvSpPr>
          <p:spPr bwMode="gray">
            <a:xfrm rot="18227093">
              <a:off x="3506" y="3263"/>
              <a:ext cx="83" cy="87"/>
            </a:xfrm>
            <a:prstGeom prst="ellipse">
              <a:avLst/>
            </a:pr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shade val="66667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36233" name="Oval 41"/>
            <p:cNvSpPr>
              <a:spLocks noChangeArrowheads="1"/>
            </p:cNvSpPr>
            <p:nvPr/>
          </p:nvSpPr>
          <p:spPr bwMode="gray">
            <a:xfrm rot="18227093">
              <a:off x="3409" y="3165"/>
              <a:ext cx="85" cy="87"/>
            </a:xfrm>
            <a:prstGeom prst="ellipse">
              <a:avLst/>
            </a:pr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shade val="66667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cs typeface="+mn-cs"/>
              </a:endParaRPr>
            </a:p>
          </p:txBody>
        </p:sp>
        <p:grpSp>
          <p:nvGrpSpPr>
            <p:cNvPr id="15" name="Group 42"/>
            <p:cNvGrpSpPr>
              <a:grpSpLocks/>
            </p:cNvGrpSpPr>
            <p:nvPr/>
          </p:nvGrpSpPr>
          <p:grpSpPr bwMode="auto">
            <a:xfrm>
              <a:off x="1968" y="2256"/>
              <a:ext cx="231" cy="130"/>
              <a:chOff x="2016" y="2304"/>
              <a:chExt cx="231" cy="130"/>
            </a:xfrm>
          </p:grpSpPr>
          <p:sp>
            <p:nvSpPr>
              <p:cNvPr id="136235" name="Oval 43"/>
              <p:cNvSpPr>
                <a:spLocks noChangeArrowheads="1"/>
              </p:cNvSpPr>
              <p:nvPr/>
            </p:nvSpPr>
            <p:spPr bwMode="gray">
              <a:xfrm rot="18227093">
                <a:off x="2019" y="2303"/>
                <a:ext cx="86" cy="85"/>
              </a:xfrm>
              <a:prstGeom prst="ellipse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57647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36236" name="Oval 44"/>
              <p:cNvSpPr>
                <a:spLocks noChangeArrowheads="1"/>
              </p:cNvSpPr>
              <p:nvPr/>
            </p:nvSpPr>
            <p:spPr bwMode="gray">
              <a:xfrm rot="18227093">
                <a:off x="2158" y="2350"/>
                <a:ext cx="87" cy="86"/>
              </a:xfrm>
              <a:prstGeom prst="ellipse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8627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>
                  <a:cs typeface="+mn-cs"/>
                </a:endParaRPr>
              </a:p>
            </p:txBody>
          </p:sp>
        </p:grpSp>
        <p:grpSp>
          <p:nvGrpSpPr>
            <p:cNvPr id="16" name="Group 45"/>
            <p:cNvGrpSpPr>
              <a:grpSpLocks/>
            </p:cNvGrpSpPr>
            <p:nvPr/>
          </p:nvGrpSpPr>
          <p:grpSpPr bwMode="auto">
            <a:xfrm>
              <a:off x="2832" y="1612"/>
              <a:ext cx="87" cy="260"/>
              <a:chOff x="2832" y="1612"/>
              <a:chExt cx="87" cy="260"/>
            </a:xfrm>
          </p:grpSpPr>
          <p:sp>
            <p:nvSpPr>
              <p:cNvPr id="136238" name="Oval 46"/>
              <p:cNvSpPr>
                <a:spLocks noChangeArrowheads="1"/>
              </p:cNvSpPr>
              <p:nvPr/>
            </p:nvSpPr>
            <p:spPr bwMode="gray">
              <a:xfrm rot="18227093">
                <a:off x="2835" y="1609"/>
                <a:ext cx="82" cy="87"/>
              </a:xfrm>
              <a:prstGeom prst="ellipse">
                <a:avLst/>
              </a:prstGeom>
              <a:gradFill rotWithShape="1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4549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36239" name="Oval 47"/>
              <p:cNvSpPr>
                <a:spLocks noChangeArrowheads="1"/>
              </p:cNvSpPr>
              <p:nvPr/>
            </p:nvSpPr>
            <p:spPr bwMode="gray">
              <a:xfrm rot="18227093">
                <a:off x="2835" y="1787"/>
                <a:ext cx="82" cy="87"/>
              </a:xfrm>
              <a:prstGeom prst="ellipse">
                <a:avLst/>
              </a:prstGeom>
              <a:gradFill rotWithShape="1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48627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>
                  <a:cs typeface="+mn-cs"/>
                </a:endParaRPr>
              </a:p>
            </p:txBody>
          </p:sp>
        </p:grpSp>
        <p:sp>
          <p:nvSpPr>
            <p:cNvPr id="136240" name="Oval 48"/>
            <p:cNvSpPr>
              <a:spLocks noChangeArrowheads="1"/>
            </p:cNvSpPr>
            <p:nvPr/>
          </p:nvSpPr>
          <p:spPr bwMode="gray">
            <a:xfrm rot="18227093">
              <a:off x="3760" y="2276"/>
              <a:ext cx="83" cy="83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75686"/>
                    <a:invGamma/>
                  </a:schemeClr>
                </a:gs>
                <a:gs pos="100000">
                  <a:schemeClr val="hlink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36241" name="Oval 49"/>
            <p:cNvSpPr>
              <a:spLocks noChangeArrowheads="1"/>
            </p:cNvSpPr>
            <p:nvPr/>
          </p:nvSpPr>
          <p:spPr bwMode="gray">
            <a:xfrm rot="18227093">
              <a:off x="3601" y="2349"/>
              <a:ext cx="85" cy="87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75686"/>
                    <a:invGamma/>
                  </a:schemeClr>
                </a:gs>
                <a:gs pos="100000">
                  <a:schemeClr val="hlink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36242" name="Text Box 50"/>
            <p:cNvSpPr txBox="1">
              <a:spLocks noChangeArrowheads="1"/>
            </p:cNvSpPr>
            <p:nvPr/>
          </p:nvSpPr>
          <p:spPr bwMode="auto">
            <a:xfrm>
              <a:off x="288" y="2064"/>
              <a:ext cx="1200" cy="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defRPr/>
              </a:pPr>
              <a:endParaRPr lang="en-US" b="1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endParaRPr>
            </a:p>
          </p:txBody>
        </p:sp>
        <p:sp>
          <p:nvSpPr>
            <p:cNvPr id="137243" name="Text Box 51"/>
            <p:cNvSpPr txBox="1">
              <a:spLocks noChangeArrowheads="1"/>
            </p:cNvSpPr>
            <p:nvPr/>
          </p:nvSpPr>
          <p:spPr bwMode="auto">
            <a:xfrm>
              <a:off x="2256" y="873"/>
              <a:ext cx="1200" cy="2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endParaRPr lang="th-TH"/>
            </a:p>
          </p:txBody>
        </p:sp>
        <p:sp>
          <p:nvSpPr>
            <p:cNvPr id="136244" name="Text Box 52"/>
            <p:cNvSpPr txBox="1">
              <a:spLocks noChangeArrowheads="1"/>
            </p:cNvSpPr>
            <p:nvPr/>
          </p:nvSpPr>
          <p:spPr bwMode="auto">
            <a:xfrm>
              <a:off x="4368" y="2073"/>
              <a:ext cx="1200" cy="2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defRPr/>
              </a:pPr>
              <a:endParaRPr lang="en-US" b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endParaRPr>
            </a:p>
          </p:txBody>
        </p:sp>
        <p:sp>
          <p:nvSpPr>
            <p:cNvPr id="136245" name="Text Box 53"/>
            <p:cNvSpPr txBox="1">
              <a:spLocks noChangeArrowheads="1"/>
            </p:cNvSpPr>
            <p:nvPr/>
          </p:nvSpPr>
          <p:spPr bwMode="auto">
            <a:xfrm>
              <a:off x="528" y="3504"/>
              <a:ext cx="1196" cy="2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defRPr/>
              </a:pPr>
              <a:endParaRPr lang="en-US" b="1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endParaRPr>
            </a:p>
          </p:txBody>
        </p:sp>
        <p:sp>
          <p:nvSpPr>
            <p:cNvPr id="137246" name="Text Box 54"/>
            <p:cNvSpPr txBox="1">
              <a:spLocks noChangeArrowheads="1"/>
            </p:cNvSpPr>
            <p:nvPr/>
          </p:nvSpPr>
          <p:spPr bwMode="auto">
            <a:xfrm>
              <a:off x="3984" y="3503"/>
              <a:ext cx="1200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endParaRPr lang="th-TH">
                <a:solidFill>
                  <a:schemeClr val="folHlink"/>
                </a:solidFill>
              </a:endParaRPr>
            </a:p>
          </p:txBody>
        </p:sp>
      </p:grpSp>
      <p:sp>
        <p:nvSpPr>
          <p:cNvPr id="136247" name="Text Box 55"/>
          <p:cNvSpPr txBox="1">
            <a:spLocks noChangeArrowheads="1"/>
          </p:cNvSpPr>
          <p:nvPr/>
        </p:nvSpPr>
        <p:spPr bwMode="auto">
          <a:xfrm>
            <a:off x="2632075" y="1196975"/>
            <a:ext cx="3744913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th-TH" sz="3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0099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JasmineUPC" pitchFamily="18" charset="-34"/>
                <a:cs typeface="JasmineUPC" pitchFamily="18" charset="-34"/>
              </a:rPr>
              <a:t>แต่งตั้งผู้เกี่ยวข้อง</a:t>
            </a:r>
          </a:p>
        </p:txBody>
      </p:sp>
      <p:sp>
        <p:nvSpPr>
          <p:cNvPr id="136251" name="Text Box 59"/>
          <p:cNvSpPr txBox="1">
            <a:spLocks noChangeArrowheads="1"/>
          </p:cNvSpPr>
          <p:nvPr/>
        </p:nvSpPr>
        <p:spPr bwMode="auto">
          <a:xfrm>
            <a:off x="6096000" y="5105400"/>
            <a:ext cx="2060599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th-TH" sz="3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JasmineUPC" pitchFamily="18" charset="-34"/>
                <a:cs typeface="JasmineUPC" pitchFamily="18" charset="-34"/>
              </a:rPr>
              <a:t>ค่าตอบแทน</a:t>
            </a:r>
          </a:p>
        </p:txBody>
      </p:sp>
      <p:sp>
        <p:nvSpPr>
          <p:cNvPr id="136252" name="Text Box 60"/>
          <p:cNvSpPr txBox="1">
            <a:spLocks noChangeArrowheads="1"/>
          </p:cNvSpPr>
          <p:nvPr/>
        </p:nvSpPr>
        <p:spPr bwMode="auto">
          <a:xfrm>
            <a:off x="6604000" y="2997200"/>
            <a:ext cx="232571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th-TH" sz="3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990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JasmineUPC" pitchFamily="18" charset="-34"/>
                <a:cs typeface="JasmineUPC" pitchFamily="18" charset="-34"/>
              </a:rPr>
              <a:t>แต่งตั้ง</a:t>
            </a:r>
          </a:p>
          <a:p>
            <a:pPr algn="ctr">
              <a:defRPr/>
            </a:pPr>
            <a:r>
              <a:rPr lang="th-TH" sz="3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990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JasmineUPC" pitchFamily="18" charset="-34"/>
                <a:cs typeface="JasmineUPC" pitchFamily="18" charset="-34"/>
              </a:rPr>
              <a:t>ผู้ที่ทำงานได้</a:t>
            </a:r>
          </a:p>
        </p:txBody>
      </p:sp>
      <p:sp>
        <p:nvSpPr>
          <p:cNvPr id="136253" name="Text Box 61"/>
          <p:cNvSpPr txBox="1">
            <a:spLocks noChangeArrowheads="1"/>
          </p:cNvSpPr>
          <p:nvPr/>
        </p:nvSpPr>
        <p:spPr bwMode="auto">
          <a:xfrm>
            <a:off x="888992" y="5257800"/>
            <a:ext cx="25400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JasmineUPC" pitchFamily="18" charset="-34"/>
                <a:cs typeface="JasmineUPC" pitchFamily="18" charset="-34"/>
              </a:rPr>
              <a:t>KPI</a:t>
            </a:r>
            <a:endParaRPr lang="th-TH" sz="3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136255" name="Text Box 63"/>
          <p:cNvSpPr txBox="1">
            <a:spLocks noChangeArrowheads="1"/>
          </p:cNvSpPr>
          <p:nvPr/>
        </p:nvSpPr>
        <p:spPr bwMode="auto">
          <a:xfrm>
            <a:off x="491113" y="3071810"/>
            <a:ext cx="1880643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th-TH" sz="3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0099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JasmineUPC" pitchFamily="18" charset="-34"/>
                <a:cs typeface="JasmineUPC" pitchFamily="18" charset="-34"/>
              </a:rPr>
              <a:t>ตำแหน่งวิชาชีพ</a:t>
            </a:r>
          </a:p>
        </p:txBody>
      </p:sp>
      <p:sp>
        <p:nvSpPr>
          <p:cNvPr id="60" name="สี่เหลี่ยมผืนผ้า 59"/>
          <p:cNvSpPr/>
          <p:nvPr/>
        </p:nvSpPr>
        <p:spPr>
          <a:xfrm>
            <a:off x="5791200" y="5638800"/>
            <a:ext cx="2971800" cy="76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Arial" pitchFamily="34" charset="0"/>
              <a:buChar char="•"/>
            </a:pPr>
            <a:r>
              <a:rPr lang="th-TH" b="1" dirty="0" smtClean="0">
                <a:solidFill>
                  <a:schemeClr val="tx1"/>
                </a:solidFill>
                <a:latin typeface="BrowalliaUPC" pitchFamily="34" charset="-34"/>
                <a:cs typeface="BrowalliaUPC" pitchFamily="34" charset="-34"/>
              </a:rPr>
              <a:t> ว </a:t>
            </a:r>
            <a:r>
              <a:rPr lang="en-US" b="1" dirty="0" smtClean="0">
                <a:solidFill>
                  <a:schemeClr val="tx1"/>
                </a:solidFill>
                <a:latin typeface="BrowalliaUPC" pitchFamily="34" charset="-34"/>
                <a:cs typeface="BrowalliaUPC" pitchFamily="34" charset="-34"/>
              </a:rPr>
              <a:t>38 </a:t>
            </a:r>
            <a:r>
              <a:rPr lang="th-TH" b="1" dirty="0" err="1" smtClean="0">
                <a:solidFill>
                  <a:schemeClr val="tx1"/>
                </a:solidFill>
                <a:latin typeface="BrowalliaUPC" pitchFamily="34" charset="-34"/>
                <a:cs typeface="BrowalliaUPC" pitchFamily="34" charset="-34"/>
              </a:rPr>
              <a:t>ลว.</a:t>
            </a:r>
            <a:r>
              <a:rPr lang="th-TH" b="1" dirty="0" smtClean="0">
                <a:solidFill>
                  <a:schemeClr val="tx1"/>
                </a:solidFill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US" b="1" dirty="0" smtClean="0">
                <a:solidFill>
                  <a:schemeClr val="tx1"/>
                </a:solidFill>
                <a:latin typeface="BrowalliaUPC" pitchFamily="34" charset="-34"/>
                <a:cs typeface="BrowalliaUPC" pitchFamily="34" charset="-34"/>
              </a:rPr>
              <a:t>28 </a:t>
            </a:r>
            <a:r>
              <a:rPr lang="th-TH" b="1" dirty="0" smtClean="0">
                <a:solidFill>
                  <a:schemeClr val="tx1"/>
                </a:solidFill>
                <a:latin typeface="BrowalliaUPC" pitchFamily="34" charset="-34"/>
                <a:cs typeface="BrowalliaUPC" pitchFamily="34" charset="-34"/>
              </a:rPr>
              <a:t>เม.ย. </a:t>
            </a:r>
            <a:r>
              <a:rPr lang="en-US" b="1" dirty="0" smtClean="0">
                <a:solidFill>
                  <a:schemeClr val="tx1"/>
                </a:solidFill>
                <a:latin typeface="BrowalliaUPC" pitchFamily="34" charset="-34"/>
                <a:cs typeface="BrowalliaUPC" pitchFamily="34" charset="-34"/>
              </a:rPr>
              <a:t>58</a:t>
            </a:r>
          </a:p>
          <a:p>
            <a:pPr algn="ctr"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tx1"/>
                </a:solidFill>
                <a:latin typeface="BrowalliaUPC" pitchFamily="34" charset="-34"/>
                <a:cs typeface="BrowalliaUPC" pitchFamily="34" charset="-34"/>
              </a:rPr>
              <a:t> </a:t>
            </a:r>
            <a:r>
              <a:rPr lang="th-TH" b="1" dirty="0" smtClean="0">
                <a:solidFill>
                  <a:schemeClr val="tx1"/>
                </a:solidFill>
                <a:latin typeface="BrowalliaUPC" pitchFamily="34" charset="-34"/>
                <a:cs typeface="BrowalliaUPC" pitchFamily="34" charset="-34"/>
              </a:rPr>
              <a:t>ว </a:t>
            </a:r>
            <a:r>
              <a:rPr lang="en-US" b="1" dirty="0" smtClean="0">
                <a:solidFill>
                  <a:schemeClr val="tx1"/>
                </a:solidFill>
                <a:latin typeface="BrowalliaUPC" pitchFamily="34" charset="-34"/>
                <a:cs typeface="BrowalliaUPC" pitchFamily="34" charset="-34"/>
              </a:rPr>
              <a:t>80 </a:t>
            </a:r>
            <a:r>
              <a:rPr lang="th-TH" b="1" dirty="0" err="1" smtClean="0">
                <a:solidFill>
                  <a:schemeClr val="tx1"/>
                </a:solidFill>
                <a:latin typeface="BrowalliaUPC" pitchFamily="34" charset="-34"/>
                <a:cs typeface="BrowalliaUPC" pitchFamily="34" charset="-34"/>
              </a:rPr>
              <a:t>ลว.</a:t>
            </a:r>
            <a:r>
              <a:rPr lang="th-TH" b="1" dirty="0" smtClean="0">
                <a:solidFill>
                  <a:schemeClr val="tx1"/>
                </a:solidFill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US" b="1" dirty="0" smtClean="0">
                <a:solidFill>
                  <a:schemeClr val="tx1"/>
                </a:solidFill>
                <a:latin typeface="BrowalliaUPC" pitchFamily="34" charset="-34"/>
                <a:cs typeface="BrowalliaUPC" pitchFamily="34" charset="-34"/>
              </a:rPr>
              <a:t>23 </a:t>
            </a:r>
            <a:r>
              <a:rPr lang="th-TH" b="1" dirty="0" smtClean="0">
                <a:solidFill>
                  <a:schemeClr val="tx1"/>
                </a:solidFill>
                <a:latin typeface="BrowalliaUPC" pitchFamily="34" charset="-34"/>
                <a:cs typeface="BrowalliaUPC" pitchFamily="34" charset="-34"/>
              </a:rPr>
              <a:t>ก.ค.</a:t>
            </a:r>
            <a:r>
              <a:rPr lang="en-US" b="1" dirty="0" smtClean="0">
                <a:solidFill>
                  <a:schemeClr val="tx1"/>
                </a:solidFill>
                <a:latin typeface="BrowalliaUPC" pitchFamily="34" charset="-34"/>
                <a:cs typeface="BrowalliaUPC" pitchFamily="34" charset="-34"/>
              </a:rPr>
              <a:t> 58</a:t>
            </a:r>
            <a:endParaRPr lang="th-TH" b="1" dirty="0">
              <a:solidFill>
                <a:schemeClr val="tx1"/>
              </a:solidFill>
              <a:latin typeface="BrowalliaUPC" pitchFamily="34" charset="-34"/>
              <a:cs typeface="BrowalliaUPC" pitchFamily="34" charset="-34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362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362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362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36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362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362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247" grpId="0" build="p"/>
      <p:bldP spid="136251" grpId="0" build="p"/>
      <p:bldP spid="136252" grpId="0" build="p"/>
      <p:bldP spid="136253" grpId="0" build="p"/>
      <p:bldP spid="136255" grpId="0" build="p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ชูมือ"/>
          <p:cNvPicPr>
            <a:picLocks noChangeAspect="1" noChangeArrowheads="1"/>
          </p:cNvPicPr>
          <p:nvPr/>
        </p:nvPicPr>
        <p:blipFill>
          <a:blip r:embed="rId3" cstate="print">
            <a:lum contrast="-20000"/>
          </a:blip>
          <a:srcRect/>
          <a:stretch>
            <a:fillRect/>
          </a:stretch>
        </p:blipFill>
        <p:spPr bwMode="auto">
          <a:xfrm>
            <a:off x="6705600" y="4343400"/>
            <a:ext cx="2209800" cy="16573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8" name="ตัวยึดหมายเลขภาพนิ่ง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C3D4D5-2C2F-4944-8081-120A21428C02}" type="slidenum">
              <a:rPr lang="en-US" sz="2800">
                <a:latin typeface="JasmineUPC" pitchFamily="18" charset="-34"/>
                <a:cs typeface="JasmineUPC" pitchFamily="18" charset="-34"/>
              </a:rPr>
              <a:pPr>
                <a:defRPr/>
              </a:pPr>
              <a:t>85</a:t>
            </a:fld>
            <a:endParaRPr lang="en-US" sz="2800">
              <a:latin typeface="JasmineUPC" pitchFamily="18" charset="-34"/>
              <a:cs typeface="JasmineUPC" pitchFamily="18" charset="-34"/>
            </a:endParaRP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400050" y="1733550"/>
            <a:ext cx="2476500" cy="3829050"/>
            <a:chOff x="252" y="1092"/>
            <a:chExt cx="1560" cy="2412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26640" name="Oval 3"/>
            <p:cNvSpPr>
              <a:spLocks noChangeArrowheads="1"/>
            </p:cNvSpPr>
            <p:nvPr/>
          </p:nvSpPr>
          <p:spPr bwMode="auto">
            <a:xfrm>
              <a:off x="264" y="1092"/>
              <a:ext cx="1536" cy="576"/>
            </a:xfrm>
            <a:prstGeom prst="ellipse">
              <a:avLst/>
            </a:prstGeom>
            <a:solidFill>
              <a:srgbClr val="00B0F0"/>
            </a:solidFill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none" anchor="ctr"/>
            <a:lstStyle/>
            <a:p>
              <a:endParaRPr lang="th-TH" sz="2800" dirty="0">
                <a:solidFill>
                  <a:sysClr val="windowText" lastClr="000000"/>
                </a:solidFill>
                <a:latin typeface="JasmineUPC" pitchFamily="18" charset="-34"/>
                <a:cs typeface="JasmineUPC" pitchFamily="18" charset="-34"/>
              </a:endParaRPr>
            </a:p>
          </p:txBody>
        </p:sp>
        <p:sp>
          <p:nvSpPr>
            <p:cNvPr id="26641" name="Oval 4"/>
            <p:cNvSpPr>
              <a:spLocks noChangeArrowheads="1"/>
            </p:cNvSpPr>
            <p:nvPr/>
          </p:nvSpPr>
          <p:spPr bwMode="auto">
            <a:xfrm>
              <a:off x="276" y="1839"/>
              <a:ext cx="1536" cy="635"/>
            </a:xfrm>
            <a:prstGeom prst="ellipse">
              <a:avLst/>
            </a:prstGeom>
            <a:solidFill>
              <a:srgbClr val="FFE1FF"/>
            </a:solidFill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none" anchor="ctr"/>
            <a:lstStyle/>
            <a:p>
              <a:endParaRPr lang="th-TH" sz="2800">
                <a:latin typeface="JasmineUPC" pitchFamily="18" charset="-34"/>
                <a:cs typeface="JasmineUPC" pitchFamily="18" charset="-34"/>
              </a:endParaRPr>
            </a:p>
          </p:txBody>
        </p:sp>
        <p:sp>
          <p:nvSpPr>
            <p:cNvPr id="26642" name="Oval 5"/>
            <p:cNvSpPr>
              <a:spLocks noChangeArrowheads="1"/>
            </p:cNvSpPr>
            <p:nvPr/>
          </p:nvSpPr>
          <p:spPr bwMode="auto">
            <a:xfrm>
              <a:off x="252" y="2928"/>
              <a:ext cx="1536" cy="576"/>
            </a:xfrm>
            <a:prstGeom prst="ellipse">
              <a:avLst/>
            </a:prstGeom>
            <a:solidFill>
              <a:srgbClr val="FFC000"/>
            </a:solidFill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none" anchor="ctr"/>
            <a:lstStyle/>
            <a:p>
              <a:endParaRPr lang="th-TH" sz="2800" dirty="0">
                <a:solidFill>
                  <a:sysClr val="windowText" lastClr="000000"/>
                </a:solidFill>
                <a:latin typeface="JasmineUPC" pitchFamily="18" charset="-34"/>
                <a:cs typeface="JasmineUPC" pitchFamily="18" charset="-34"/>
              </a:endParaRPr>
            </a:p>
          </p:txBody>
        </p:sp>
      </p:grpSp>
      <p:sp>
        <p:nvSpPr>
          <p:cNvPr id="72713" name="AutoShape 9"/>
          <p:cNvSpPr>
            <a:spLocks noChangeArrowheads="1"/>
          </p:cNvSpPr>
          <p:nvPr/>
        </p:nvSpPr>
        <p:spPr bwMode="auto">
          <a:xfrm>
            <a:off x="533400" y="1828800"/>
            <a:ext cx="2133600" cy="609600"/>
          </a:xfrm>
          <a:prstGeom prst="flowChartTerminator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eaLnBrk="0" hangingPunct="0"/>
            <a:r>
              <a:rPr lang="th-TH" sz="3600" b="1" dirty="0">
                <a:solidFill>
                  <a:srgbClr val="FF0000"/>
                </a:solidFill>
                <a:latin typeface="JasmineUPC" pitchFamily="18" charset="-34"/>
                <a:cs typeface="JasmineUPC" pitchFamily="18" charset="-34"/>
              </a:rPr>
              <a:t> </a:t>
            </a:r>
            <a:r>
              <a:rPr lang="th-TH" sz="3600" b="1" dirty="0">
                <a:solidFill>
                  <a:sysClr val="windowText" lastClr="000000"/>
                </a:solidFill>
                <a:latin typeface="JasmineUPC" pitchFamily="18" charset="-34"/>
                <a:cs typeface="JasmineUPC" pitchFamily="18" charset="-34"/>
              </a:rPr>
              <a:t>องค์ประชุม</a:t>
            </a:r>
          </a:p>
        </p:txBody>
      </p:sp>
      <p:sp>
        <p:nvSpPr>
          <p:cNvPr id="72714" name="Text Box 10"/>
          <p:cNvSpPr txBox="1">
            <a:spLocks noChangeArrowheads="1"/>
          </p:cNvSpPr>
          <p:nvPr/>
        </p:nvSpPr>
        <p:spPr bwMode="auto">
          <a:xfrm>
            <a:off x="2990850" y="1752600"/>
            <a:ext cx="600075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th-TH" sz="2800" b="1" dirty="0">
                <a:solidFill>
                  <a:srgbClr val="0000CC"/>
                </a:solidFill>
                <a:latin typeface="BrowalliaUPC" pitchFamily="34" charset="-34"/>
                <a:cs typeface="BrowalliaUPC" pitchFamily="34" charset="-34"/>
              </a:rPr>
              <a:t>- ประธาน </a:t>
            </a:r>
            <a:r>
              <a:rPr lang="en-US" sz="2800" b="1" dirty="0">
                <a:solidFill>
                  <a:srgbClr val="0000CC"/>
                </a:solidFill>
                <a:latin typeface="BrowalliaUPC" pitchFamily="34" charset="-34"/>
                <a:cs typeface="BrowalliaUPC" pitchFamily="34" charset="-34"/>
              </a:rPr>
              <a:t>+ </a:t>
            </a:r>
            <a:r>
              <a:rPr lang="th-TH" sz="2800" b="1" dirty="0">
                <a:solidFill>
                  <a:srgbClr val="0000CC"/>
                </a:solidFill>
                <a:latin typeface="BrowalliaUPC" pitchFamily="34" charset="-34"/>
                <a:cs typeface="BrowalliaUPC" pitchFamily="34" charset="-34"/>
              </a:rPr>
              <a:t>กรรมการไม่น้อยกว่ากึ่งหนึ่ง </a:t>
            </a:r>
            <a:br>
              <a:rPr lang="th-TH" sz="2800" b="1" dirty="0">
                <a:solidFill>
                  <a:srgbClr val="0000CC"/>
                </a:solidFill>
                <a:latin typeface="BrowalliaUPC" pitchFamily="34" charset="-34"/>
                <a:cs typeface="BrowalliaUPC" pitchFamily="34" charset="-34"/>
              </a:rPr>
            </a:br>
            <a:r>
              <a:rPr lang="th-TH" sz="2800" b="1" dirty="0">
                <a:solidFill>
                  <a:srgbClr val="0000CC"/>
                </a:solidFill>
                <a:latin typeface="BrowalliaUPC" pitchFamily="34" charset="-34"/>
                <a:cs typeface="BrowalliaUPC" pitchFamily="34" charset="-34"/>
              </a:rPr>
              <a:t>  และประธานจะต้องอยู่ด้วยทุกครั้ง</a:t>
            </a:r>
            <a:endParaRPr lang="th-TH" sz="2800" b="1" dirty="0">
              <a:latin typeface="BrowalliaUPC" pitchFamily="34" charset="-34"/>
              <a:cs typeface="BrowalliaUPC" pitchFamily="34" charset="-34"/>
            </a:endParaRPr>
          </a:p>
        </p:txBody>
      </p:sp>
      <p:sp>
        <p:nvSpPr>
          <p:cNvPr id="72715" name="AutoShape 11"/>
          <p:cNvSpPr>
            <a:spLocks noChangeArrowheads="1"/>
          </p:cNvSpPr>
          <p:nvPr/>
        </p:nvSpPr>
        <p:spPr bwMode="auto">
          <a:xfrm>
            <a:off x="590550" y="3040063"/>
            <a:ext cx="2133600" cy="671512"/>
          </a:xfrm>
          <a:prstGeom prst="flowChartTerminator">
            <a:avLst/>
          </a:prstGeom>
          <a:solidFill>
            <a:srgbClr val="FFE1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eaLnBrk="0" hangingPunct="0"/>
            <a:r>
              <a:rPr lang="th-TH" sz="3600" b="1" dirty="0">
                <a:solidFill>
                  <a:srgbClr val="FF0000"/>
                </a:solidFill>
                <a:latin typeface="JasmineUPC" pitchFamily="18" charset="-34"/>
                <a:cs typeface="JasmineUPC" pitchFamily="18" charset="-34"/>
              </a:rPr>
              <a:t>มติกรรมการ</a:t>
            </a:r>
          </a:p>
        </p:txBody>
      </p:sp>
      <p:sp>
        <p:nvSpPr>
          <p:cNvPr id="72716" name="Text Box 12"/>
          <p:cNvSpPr txBox="1">
            <a:spLocks noChangeArrowheads="1"/>
          </p:cNvSpPr>
          <p:nvPr/>
        </p:nvSpPr>
        <p:spPr bwMode="auto">
          <a:xfrm>
            <a:off x="2990850" y="2971800"/>
            <a:ext cx="615315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eaLnBrk="0" hangingPunct="0">
              <a:lnSpc>
                <a:spcPct val="50000"/>
              </a:lnSpc>
              <a:spcBef>
                <a:spcPct val="50000"/>
              </a:spcBef>
            </a:pPr>
            <a:r>
              <a:rPr lang="th-TH" sz="2800" b="1" dirty="0">
                <a:solidFill>
                  <a:srgbClr val="FF0000"/>
                </a:solidFill>
                <a:latin typeface="BrowalliaUPC" pitchFamily="34" charset="-34"/>
                <a:cs typeface="BrowalliaUPC" pitchFamily="34" charset="-34"/>
              </a:rPr>
              <a:t/>
            </a:r>
            <a:br>
              <a:rPr lang="th-TH" sz="2800" b="1" dirty="0">
                <a:solidFill>
                  <a:srgbClr val="FF0000"/>
                </a:solidFill>
                <a:latin typeface="BrowalliaUPC" pitchFamily="34" charset="-34"/>
                <a:cs typeface="BrowalliaUPC" pitchFamily="34" charset="-34"/>
              </a:rPr>
            </a:br>
            <a:r>
              <a:rPr lang="th-TH" sz="2800" b="1" dirty="0">
                <a:solidFill>
                  <a:srgbClr val="FF0000"/>
                </a:solidFill>
                <a:latin typeface="BrowalliaUPC" pitchFamily="34" charset="-34"/>
                <a:cs typeface="BrowalliaUPC" pitchFamily="34" charset="-34"/>
              </a:rPr>
              <a:t>- ถือเสียงข้างมาก</a:t>
            </a:r>
          </a:p>
          <a:p>
            <a:pPr algn="l" eaLnBrk="0" hangingPunct="0">
              <a:lnSpc>
                <a:spcPct val="50000"/>
              </a:lnSpc>
              <a:spcBef>
                <a:spcPct val="50000"/>
              </a:spcBef>
            </a:pPr>
            <a:r>
              <a:rPr lang="th-TH" sz="2800" b="1" dirty="0">
                <a:solidFill>
                  <a:srgbClr val="FF0000"/>
                </a:solidFill>
                <a:latin typeface="BrowalliaUPC" pitchFamily="34" charset="-34"/>
                <a:cs typeface="BrowalliaUPC" pitchFamily="34" charset="-34"/>
              </a:rPr>
              <a:t>- ถ้าเสียงเท่ากันให้ประธานออกเสียง</a:t>
            </a:r>
          </a:p>
          <a:p>
            <a:pPr algn="l" eaLnBrk="0" hangingPunct="0">
              <a:lnSpc>
                <a:spcPct val="50000"/>
              </a:lnSpc>
              <a:spcBef>
                <a:spcPct val="50000"/>
              </a:spcBef>
            </a:pPr>
            <a:r>
              <a:rPr lang="th-TH" sz="2800" b="1" dirty="0">
                <a:solidFill>
                  <a:srgbClr val="FF0000"/>
                </a:solidFill>
                <a:latin typeface="BrowalliaUPC" pitchFamily="34" charset="-34"/>
                <a:cs typeface="BrowalliaUPC" pitchFamily="34" charset="-34"/>
              </a:rPr>
              <a:t>  เพิ่มอีก 1 เสียง</a:t>
            </a:r>
          </a:p>
        </p:txBody>
      </p:sp>
      <p:sp>
        <p:nvSpPr>
          <p:cNvPr id="72717" name="AutoShape 13"/>
          <p:cNvSpPr>
            <a:spLocks noChangeArrowheads="1"/>
          </p:cNvSpPr>
          <p:nvPr/>
        </p:nvSpPr>
        <p:spPr bwMode="auto">
          <a:xfrm>
            <a:off x="990600" y="4762500"/>
            <a:ext cx="1219200" cy="609600"/>
          </a:xfrm>
          <a:prstGeom prst="flowChartTerminator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eaLnBrk="0" hangingPunct="0"/>
            <a:r>
              <a:rPr lang="th-TH" sz="3600" b="1" dirty="0">
                <a:solidFill>
                  <a:sysClr val="windowText" lastClr="000000"/>
                </a:solidFill>
                <a:latin typeface="JasmineUPC" pitchFamily="18" charset="-34"/>
                <a:cs typeface="JasmineUPC" pitchFamily="18" charset="-34"/>
              </a:rPr>
              <a:t>ยกเว้น</a:t>
            </a:r>
          </a:p>
        </p:txBody>
      </p:sp>
      <p:sp>
        <p:nvSpPr>
          <p:cNvPr id="72718" name="Text Box 14"/>
          <p:cNvSpPr txBox="1">
            <a:spLocks noChangeArrowheads="1"/>
          </p:cNvSpPr>
          <p:nvPr/>
        </p:nvSpPr>
        <p:spPr bwMode="auto">
          <a:xfrm>
            <a:off x="3009900" y="4933950"/>
            <a:ext cx="609600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0" hangingPunct="0">
              <a:lnSpc>
                <a:spcPct val="50000"/>
              </a:lnSpc>
              <a:spcBef>
                <a:spcPct val="50000"/>
              </a:spcBef>
            </a:pPr>
            <a:r>
              <a:rPr lang="th-TH" sz="2800" b="1" dirty="0">
                <a:solidFill>
                  <a:srgbClr val="002060"/>
                </a:solidFill>
                <a:latin typeface="BrowalliaUPC" pitchFamily="34" charset="-34"/>
                <a:cs typeface="BrowalliaUPC" pitchFamily="34" charset="-34"/>
              </a:rPr>
              <a:t>- คณะกรรมการตรวจรับพัสดุ</a:t>
            </a:r>
          </a:p>
          <a:p>
            <a:pPr algn="l" eaLnBrk="0" hangingPunct="0">
              <a:lnSpc>
                <a:spcPct val="50000"/>
              </a:lnSpc>
              <a:spcBef>
                <a:spcPct val="50000"/>
              </a:spcBef>
            </a:pPr>
            <a:r>
              <a:rPr lang="th-TH" sz="2800" b="1" dirty="0">
                <a:solidFill>
                  <a:srgbClr val="002060"/>
                </a:solidFill>
                <a:latin typeface="BrowalliaUPC" pitchFamily="34" charset="-34"/>
                <a:cs typeface="BrowalliaUPC" pitchFamily="34" charset="-34"/>
              </a:rPr>
              <a:t>- คณะกรรมการตรวจการจ้าง</a:t>
            </a:r>
          </a:p>
          <a:p>
            <a:pPr algn="l" eaLnBrk="0" hangingPunct="0">
              <a:lnSpc>
                <a:spcPct val="50000"/>
              </a:lnSpc>
              <a:spcBef>
                <a:spcPct val="50000"/>
              </a:spcBef>
            </a:pPr>
            <a:r>
              <a:rPr lang="th-TH" sz="2800" b="1" dirty="0">
                <a:solidFill>
                  <a:srgbClr val="002060"/>
                </a:solidFill>
                <a:latin typeface="BrowalliaUPC" pitchFamily="34" charset="-34"/>
                <a:cs typeface="BrowalliaUPC" pitchFamily="34" charset="-34"/>
              </a:rPr>
              <a:t>- ต้องใช้มติเอกฉันท์</a:t>
            </a:r>
          </a:p>
        </p:txBody>
      </p:sp>
      <p:sp>
        <p:nvSpPr>
          <p:cNvPr id="26638" name="AutoShape 16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753475" y="6553200"/>
            <a:ext cx="361950" cy="266700"/>
          </a:xfrm>
          <a:prstGeom prst="actionButtonForwardNext">
            <a:avLst/>
          </a:prstGeom>
          <a:solidFill>
            <a:schemeClr val="bg1"/>
          </a:solidFill>
          <a:ln w="12700">
            <a:solidFill>
              <a:srgbClr val="4D4D4D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th-TH" sz="2800"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26639" name="AutoShape 17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8353425" y="6553200"/>
            <a:ext cx="352425" cy="266700"/>
          </a:xfrm>
          <a:prstGeom prst="actionButtonBackPrevious">
            <a:avLst/>
          </a:prstGeom>
          <a:solidFill>
            <a:schemeClr val="bg1"/>
          </a:solidFill>
          <a:ln w="12700">
            <a:solidFill>
              <a:srgbClr val="4D4D4D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th-TH" sz="2800"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52400" y="152400"/>
            <a:ext cx="8839200" cy="6629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2" name="Rectangle 2"/>
          <p:cNvSpPr>
            <a:spLocks noGrp="1"/>
          </p:cNvSpPr>
          <p:nvPr>
            <p:ph type="ctrTitle"/>
          </p:nvPr>
        </p:nvSpPr>
        <p:spPr bwMode="auto">
          <a:xfrm>
            <a:off x="685800" y="469900"/>
            <a:ext cx="7772400" cy="825500"/>
          </a:xfrm>
          <a:solidFill>
            <a:srgbClr val="FF66FF">
              <a:alpha val="5294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th-TH" sz="4400" b="1" cap="none" dirty="0" smtClean="0">
                <a:solidFill>
                  <a:schemeClr val="tx1"/>
                </a:solidFill>
                <a:effectLst/>
              </a:rPr>
              <a:t>คณะกรรมการ </a:t>
            </a:r>
            <a:r>
              <a:rPr lang="en-US" sz="4400" b="1" cap="none" dirty="0" smtClean="0">
                <a:solidFill>
                  <a:schemeClr val="tx1"/>
                </a:solidFill>
                <a:effectLst/>
              </a:rPr>
              <a:t>: </a:t>
            </a:r>
            <a:r>
              <a:rPr lang="th-TH" sz="4400" dirty="0" smtClean="0">
                <a:solidFill>
                  <a:schemeClr val="tx1"/>
                </a:solidFill>
                <a:effectLst/>
              </a:rPr>
              <a:t>องค์ประชุม / มติ</a:t>
            </a:r>
            <a:r>
              <a:rPr lang="en-US" sz="4400" b="1" cap="none" dirty="0" smtClean="0">
                <a:solidFill>
                  <a:schemeClr val="tx1"/>
                </a:solidFill>
                <a:effectLst/>
              </a:rPr>
              <a:t> 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72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1000"/>
                                        <p:tgtEl>
                                          <p:spTgt spid="72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1000"/>
                                        <p:tgtEl>
                                          <p:spTgt spid="72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1000"/>
                                        <p:tgtEl>
                                          <p:spTgt spid="72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1000"/>
                                        <p:tgtEl>
                                          <p:spTgt spid="72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1000"/>
                                        <p:tgtEl>
                                          <p:spTgt spid="72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13" grpId="0"/>
      <p:bldP spid="72714" grpId="0"/>
      <p:bldP spid="72715" grpId="0" animBg="1"/>
      <p:bldP spid="72716" grpId="0"/>
      <p:bldP spid="72717" grpId="0"/>
      <p:bldP spid="72718" grpId="0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1" name="Rectangle 3"/>
          <p:cNvSpPr>
            <a:spLocks noGrp="1"/>
          </p:cNvSpPr>
          <p:nvPr>
            <p:ph type="ctrTitle"/>
          </p:nvPr>
        </p:nvSpPr>
        <p:spPr bwMode="auto">
          <a:xfrm>
            <a:off x="546100" y="508000"/>
            <a:ext cx="8204200" cy="7366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>
              <a:defRPr/>
            </a:pPr>
            <a:r>
              <a:rPr lang="th-TH" sz="4400" b="1" cap="none" smtClean="0">
                <a:solidFill>
                  <a:schemeClr val="bg1"/>
                </a:solidFill>
                <a:effectLst/>
                <a:latin typeface="Angsana New" pitchFamily="18" charset="-34"/>
                <a:cs typeface="Angsana New" pitchFamily="18" charset="-34"/>
              </a:rPr>
              <a:t>การดำเนินการโดยวิธีตกลงราคา </a:t>
            </a:r>
            <a:r>
              <a:rPr lang="th-TH" sz="2100" b="1" cap="none" smtClean="0">
                <a:solidFill>
                  <a:schemeClr val="bg1"/>
                </a:solidFill>
                <a:effectLst/>
                <a:latin typeface="Angsana New" pitchFamily="18" charset="-34"/>
                <a:cs typeface="Angsana New" pitchFamily="18" charset="-34"/>
              </a:rPr>
              <a:t>(1)</a:t>
            </a:r>
            <a:r>
              <a:rPr lang="th-TH" sz="4400" b="1" cap="none" smtClean="0">
                <a:solidFill>
                  <a:schemeClr val="bg1"/>
                </a:solidFill>
                <a:effectLst/>
                <a:latin typeface="Angsana New" pitchFamily="18" charset="-34"/>
                <a:cs typeface="Angsana New" pitchFamily="18" charset="-34"/>
              </a:rPr>
              <a:t> </a:t>
            </a:r>
          </a:p>
        </p:txBody>
      </p:sp>
      <p:sp>
        <p:nvSpPr>
          <p:cNvPr id="32" name="ตัวยึดหมายเลขภาพนิ่ง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485775-F1D0-4036-BEA5-CC3D5E0E5216}" type="slidenum">
              <a:rPr lang="en-US"/>
              <a:pPr>
                <a:defRPr/>
              </a:pPr>
              <a:t>86</a:t>
            </a:fld>
            <a:endParaRPr lang="en-US"/>
          </a:p>
        </p:txBody>
      </p:sp>
      <p:sp>
        <p:nvSpPr>
          <p:cNvPr id="33795" name="Rectangle 2"/>
          <p:cNvSpPr>
            <a:spLocks noChangeArrowheads="1"/>
          </p:cNvSpPr>
          <p:nvPr/>
        </p:nvSpPr>
        <p:spPr bwMode="auto">
          <a:xfrm>
            <a:off x="762000" y="323850"/>
            <a:ext cx="7581900" cy="990600"/>
          </a:xfrm>
          <a:prstGeom prst="rect">
            <a:avLst/>
          </a:prstGeom>
          <a:solidFill>
            <a:srgbClr val="CC00CC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th-TH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-152400" y="1752600"/>
            <a:ext cx="8991600" cy="4552950"/>
            <a:chOff x="-24" y="1104"/>
            <a:chExt cx="5664" cy="2868"/>
          </a:xfrm>
        </p:grpSpPr>
        <p:sp>
          <p:nvSpPr>
            <p:cNvPr id="33798" name="Rectangle 5"/>
            <p:cNvSpPr>
              <a:spLocks noChangeArrowheads="1"/>
            </p:cNvSpPr>
            <p:nvPr/>
          </p:nvSpPr>
          <p:spPr bwMode="auto">
            <a:xfrm>
              <a:off x="3564" y="2160"/>
              <a:ext cx="1488" cy="576"/>
            </a:xfrm>
            <a:prstGeom prst="rect">
              <a:avLst/>
            </a:prstGeom>
            <a:solidFill>
              <a:srgbClr val="E6CDFF"/>
            </a:solidFill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33799" name="Rectangle 6"/>
            <p:cNvSpPr>
              <a:spLocks noChangeArrowheads="1"/>
            </p:cNvSpPr>
            <p:nvPr/>
          </p:nvSpPr>
          <p:spPr bwMode="auto">
            <a:xfrm>
              <a:off x="2616" y="3252"/>
              <a:ext cx="3024" cy="720"/>
            </a:xfrm>
            <a:prstGeom prst="rect">
              <a:avLst/>
            </a:prstGeom>
            <a:solidFill>
              <a:srgbClr val="FF99CC"/>
            </a:solidFill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endParaRPr lang="th-TH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3800" name="AutoShape 7"/>
            <p:cNvSpPr>
              <a:spLocks noChangeArrowheads="1"/>
            </p:cNvSpPr>
            <p:nvPr/>
          </p:nvSpPr>
          <p:spPr bwMode="auto">
            <a:xfrm>
              <a:off x="2184" y="3000"/>
              <a:ext cx="355" cy="320"/>
            </a:xfrm>
            <a:prstGeom prst="star8">
              <a:avLst>
                <a:gd name="adj" fmla="val 28028"/>
              </a:avLst>
            </a:prstGeom>
            <a:solidFill>
              <a:srgbClr val="CC0000"/>
            </a:solidFill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eaLnBrk="0" hangingPunct="0"/>
              <a:r>
                <a:rPr lang="en-US" sz="2800" b="1">
                  <a:solidFill>
                    <a:schemeClr val="bg1"/>
                  </a:solidFill>
                </a:rPr>
                <a:t>2</a:t>
              </a:r>
              <a:endParaRPr lang="en-US" sz="2000" b="1">
                <a:solidFill>
                  <a:schemeClr val="tx2"/>
                </a:solidFill>
              </a:endParaRPr>
            </a:p>
          </p:txBody>
        </p:sp>
        <p:sp>
          <p:nvSpPr>
            <p:cNvPr id="33801" name="Text Box 8"/>
            <p:cNvSpPr txBox="1">
              <a:spLocks noChangeArrowheads="1"/>
            </p:cNvSpPr>
            <p:nvPr/>
          </p:nvSpPr>
          <p:spPr bwMode="auto">
            <a:xfrm>
              <a:off x="869" y="1104"/>
              <a:ext cx="1291" cy="410"/>
            </a:xfrm>
            <a:prstGeom prst="rect">
              <a:avLst/>
            </a:prstGeom>
            <a:solidFill>
              <a:srgbClr val="9CF2FE"/>
            </a:solidFill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th-TH" sz="3600" b="1">
                  <a:solidFill>
                    <a:srgbClr val="FF0000"/>
                  </a:solidFill>
                </a:rPr>
                <a:t>จนท. พัสดุ</a:t>
              </a:r>
            </a:p>
          </p:txBody>
        </p:sp>
        <p:sp>
          <p:nvSpPr>
            <p:cNvPr id="33802" name="Text Box 9"/>
            <p:cNvSpPr txBox="1">
              <a:spLocks noChangeArrowheads="1"/>
            </p:cNvSpPr>
            <p:nvPr/>
          </p:nvSpPr>
          <p:spPr bwMode="auto">
            <a:xfrm>
              <a:off x="630" y="2237"/>
              <a:ext cx="1731" cy="410"/>
            </a:xfrm>
            <a:prstGeom prst="rect">
              <a:avLst/>
            </a:prstGeom>
            <a:solidFill>
              <a:srgbClr val="FFC000"/>
            </a:solidFill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th-TH" sz="3600" b="1">
                  <a:solidFill>
                    <a:srgbClr val="FF0000"/>
                  </a:solidFill>
                </a:rPr>
                <a:t>หน. จนท.พัสดุ</a:t>
              </a:r>
            </a:p>
          </p:txBody>
        </p:sp>
        <p:sp>
          <p:nvSpPr>
            <p:cNvPr id="33803" name="Text Box 10"/>
            <p:cNvSpPr txBox="1">
              <a:spLocks noChangeArrowheads="1"/>
            </p:cNvSpPr>
            <p:nvPr/>
          </p:nvSpPr>
          <p:spPr bwMode="auto">
            <a:xfrm>
              <a:off x="415" y="3537"/>
              <a:ext cx="2094" cy="410"/>
            </a:xfrm>
            <a:prstGeom prst="rect">
              <a:avLst/>
            </a:prstGeom>
            <a:solidFill>
              <a:srgbClr val="00B0F0"/>
            </a:solidFill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th-TH" sz="3600" b="1">
                  <a:solidFill>
                    <a:sysClr val="windowText" lastClr="000000"/>
                  </a:solidFill>
                </a:rPr>
                <a:t>หน. ส่วนราชการ</a:t>
              </a:r>
            </a:p>
          </p:txBody>
        </p:sp>
        <p:sp>
          <p:nvSpPr>
            <p:cNvPr id="33804" name="Line 11"/>
            <p:cNvSpPr>
              <a:spLocks noChangeShapeType="1"/>
            </p:cNvSpPr>
            <p:nvPr/>
          </p:nvSpPr>
          <p:spPr bwMode="auto">
            <a:xfrm>
              <a:off x="2340" y="1152"/>
              <a:ext cx="2052" cy="8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 wrap="none"/>
            <a:lstStyle/>
            <a:p>
              <a:endParaRPr lang="th-TH"/>
            </a:p>
          </p:txBody>
        </p:sp>
        <p:sp>
          <p:nvSpPr>
            <p:cNvPr id="33805" name="Line 12"/>
            <p:cNvSpPr>
              <a:spLocks noChangeShapeType="1"/>
            </p:cNvSpPr>
            <p:nvPr/>
          </p:nvSpPr>
          <p:spPr bwMode="auto">
            <a:xfrm flipH="1" flipV="1">
              <a:off x="2268" y="1673"/>
              <a:ext cx="1143" cy="4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 wrap="none"/>
            <a:lstStyle/>
            <a:p>
              <a:endParaRPr lang="th-TH"/>
            </a:p>
          </p:txBody>
        </p:sp>
        <p:sp>
          <p:nvSpPr>
            <p:cNvPr id="33806" name="AutoShape 13"/>
            <p:cNvSpPr>
              <a:spLocks noChangeArrowheads="1"/>
            </p:cNvSpPr>
            <p:nvPr/>
          </p:nvSpPr>
          <p:spPr bwMode="auto">
            <a:xfrm>
              <a:off x="2472" y="2328"/>
              <a:ext cx="984" cy="356"/>
            </a:xfrm>
            <a:prstGeom prst="leftRightArrow">
              <a:avLst>
                <a:gd name="adj1" fmla="val 50000"/>
                <a:gd name="adj2" fmla="val 55281"/>
              </a:avLst>
            </a:prstGeom>
            <a:solidFill>
              <a:srgbClr val="FF99CC"/>
            </a:solidFill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33807" name="Text Box 14"/>
            <p:cNvSpPr txBox="1">
              <a:spLocks noChangeArrowheads="1"/>
            </p:cNvSpPr>
            <p:nvPr/>
          </p:nvSpPr>
          <p:spPr bwMode="auto">
            <a:xfrm>
              <a:off x="-24" y="1827"/>
              <a:ext cx="1248" cy="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lnSpc>
                  <a:spcPct val="70000"/>
                </a:lnSpc>
                <a:spcBef>
                  <a:spcPct val="50000"/>
                </a:spcBef>
              </a:pPr>
              <a:r>
                <a:rPr lang="th-TH" sz="2800" b="1"/>
                <a:t>รายงาน (</a:t>
              </a:r>
              <a:r>
                <a:rPr lang="en-US" sz="2800" b="1"/>
                <a:t>27)</a:t>
              </a:r>
              <a:endParaRPr lang="th-TH" sz="2800" b="1"/>
            </a:p>
          </p:txBody>
        </p:sp>
        <p:sp>
          <p:nvSpPr>
            <p:cNvPr id="33808" name="AutoShape 15"/>
            <p:cNvSpPr>
              <a:spLocks noChangeArrowheads="1"/>
            </p:cNvSpPr>
            <p:nvPr/>
          </p:nvSpPr>
          <p:spPr bwMode="auto">
            <a:xfrm>
              <a:off x="312" y="1464"/>
              <a:ext cx="384" cy="379"/>
            </a:xfrm>
            <a:prstGeom prst="star8">
              <a:avLst>
                <a:gd name="adj" fmla="val 28028"/>
              </a:avLst>
            </a:prstGeom>
            <a:solidFill>
              <a:srgbClr val="CC0000"/>
            </a:solidFill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eaLnBrk="0" hangingPunct="0"/>
              <a:r>
                <a:rPr lang="en-US" sz="2800" b="1">
                  <a:solidFill>
                    <a:schemeClr val="bg1"/>
                  </a:solidFill>
                </a:rPr>
                <a:t>1</a:t>
              </a:r>
              <a:endParaRPr lang="en-US" sz="1600" b="1">
                <a:solidFill>
                  <a:srgbClr val="EEE0AE"/>
                </a:solidFill>
              </a:endParaRPr>
            </a:p>
          </p:txBody>
        </p:sp>
        <p:sp>
          <p:nvSpPr>
            <p:cNvPr id="83984" name="AutoShape 16"/>
            <p:cNvSpPr>
              <a:spLocks noChangeArrowheads="1"/>
            </p:cNvSpPr>
            <p:nvPr/>
          </p:nvSpPr>
          <p:spPr bwMode="auto">
            <a:xfrm>
              <a:off x="2374" y="1944"/>
              <a:ext cx="362" cy="350"/>
            </a:xfrm>
            <a:prstGeom prst="star8">
              <a:avLst>
                <a:gd name="adj" fmla="val 29046"/>
              </a:avLst>
            </a:prstGeom>
            <a:solidFill>
              <a:srgbClr val="CC0000"/>
            </a:solidFill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eaLnBrk="0" hangingPunct="0">
                <a:defRPr/>
              </a:pPr>
              <a:r>
                <a:rPr lang="en-US" sz="2800" b="1">
                  <a:solidFill>
                    <a:schemeClr val="bg1"/>
                  </a:solidFill>
                </a:rPr>
                <a:t>5</a:t>
              </a:r>
              <a:endParaRPr lang="en-US" sz="2000" b="1">
                <a:solidFill>
                  <a:srgbClr val="EEE0AE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3810" name="AutoShape 17"/>
            <p:cNvSpPr>
              <a:spLocks noChangeArrowheads="1"/>
            </p:cNvSpPr>
            <p:nvPr/>
          </p:nvSpPr>
          <p:spPr bwMode="auto">
            <a:xfrm>
              <a:off x="2347" y="1349"/>
              <a:ext cx="329" cy="328"/>
            </a:xfrm>
            <a:prstGeom prst="star8">
              <a:avLst>
                <a:gd name="adj" fmla="val 28106"/>
              </a:avLst>
            </a:prstGeom>
            <a:solidFill>
              <a:srgbClr val="CC0000"/>
            </a:solidFill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eaLnBrk="0" hangingPunct="0"/>
              <a:r>
                <a:rPr lang="en-US" sz="2800" b="1">
                  <a:solidFill>
                    <a:schemeClr val="bg1"/>
                  </a:solidFill>
                </a:rPr>
                <a:t>4</a:t>
              </a:r>
              <a:endParaRPr lang="en-US" sz="2800" b="1">
                <a:solidFill>
                  <a:srgbClr val="EEE0AE"/>
                </a:solidFill>
              </a:endParaRPr>
            </a:p>
          </p:txBody>
        </p:sp>
        <p:sp>
          <p:nvSpPr>
            <p:cNvPr id="33811" name="AutoShape 18"/>
            <p:cNvSpPr>
              <a:spLocks noChangeArrowheads="1"/>
            </p:cNvSpPr>
            <p:nvPr/>
          </p:nvSpPr>
          <p:spPr bwMode="auto">
            <a:xfrm rot="1359326">
              <a:off x="3037" y="1116"/>
              <a:ext cx="336" cy="285"/>
            </a:xfrm>
            <a:prstGeom prst="star8">
              <a:avLst>
                <a:gd name="adj" fmla="val 28810"/>
              </a:avLst>
            </a:prstGeom>
            <a:solidFill>
              <a:srgbClr val="CC0000"/>
            </a:solidFill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eaLnBrk="0" hangingPunct="0"/>
              <a:r>
                <a:rPr lang="en-US" sz="2800" b="1">
                  <a:solidFill>
                    <a:schemeClr val="bg1"/>
                  </a:solidFill>
                </a:rPr>
                <a:t>3</a:t>
              </a:r>
              <a:endParaRPr lang="en-US" sz="1600" b="1">
                <a:solidFill>
                  <a:srgbClr val="EEE0AE"/>
                </a:solidFill>
              </a:endParaRPr>
            </a:p>
          </p:txBody>
        </p:sp>
        <p:sp>
          <p:nvSpPr>
            <p:cNvPr id="83987" name="Text Box 19"/>
            <p:cNvSpPr txBox="1">
              <a:spLocks noChangeArrowheads="1"/>
            </p:cNvSpPr>
            <p:nvPr/>
          </p:nvSpPr>
          <p:spPr bwMode="auto">
            <a:xfrm rot="1189918">
              <a:off x="3445" y="1356"/>
              <a:ext cx="83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eaLnBrk="0" hangingPunct="0">
                <a:spcBef>
                  <a:spcPct val="50000"/>
                </a:spcBef>
                <a:defRPr/>
              </a:pPr>
              <a:r>
                <a:rPr lang="th-TH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ติดต่อ</a:t>
              </a:r>
            </a:p>
          </p:txBody>
        </p:sp>
        <p:sp>
          <p:nvSpPr>
            <p:cNvPr id="83988" name="AutoShape 20"/>
            <p:cNvSpPr>
              <a:spLocks noChangeArrowheads="1"/>
            </p:cNvSpPr>
            <p:nvPr/>
          </p:nvSpPr>
          <p:spPr bwMode="auto">
            <a:xfrm>
              <a:off x="3432" y="2820"/>
              <a:ext cx="318" cy="351"/>
            </a:xfrm>
            <a:prstGeom prst="star8">
              <a:avLst>
                <a:gd name="adj" fmla="val 29046"/>
              </a:avLst>
            </a:prstGeom>
            <a:solidFill>
              <a:srgbClr val="CC0000"/>
            </a:solidFill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eaLnBrk="0" hangingPunct="0">
                <a:defRPr/>
              </a:pPr>
              <a:r>
                <a:rPr lang="en-US" sz="2800" b="1">
                  <a:solidFill>
                    <a:schemeClr val="bg1"/>
                  </a:solidFill>
                </a:rPr>
                <a:t>6</a:t>
              </a:r>
              <a:endParaRPr lang="en-US" sz="2000" b="1">
                <a:solidFill>
                  <a:srgbClr val="EEE0AE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83989" name="Text Box 21"/>
            <p:cNvSpPr txBox="1">
              <a:spLocks noChangeArrowheads="1"/>
            </p:cNvSpPr>
            <p:nvPr/>
          </p:nvSpPr>
          <p:spPr bwMode="auto">
            <a:xfrm>
              <a:off x="4137" y="2809"/>
              <a:ext cx="101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eaLnBrk="0" hangingPunct="0">
                <a:spcBef>
                  <a:spcPct val="50000"/>
                </a:spcBef>
                <a:defRPr/>
              </a:pPr>
              <a:r>
                <a:rPr lang="th-TH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ส่งมอบของ/งาน</a:t>
              </a:r>
            </a:p>
          </p:txBody>
        </p:sp>
        <p:sp>
          <p:nvSpPr>
            <p:cNvPr id="83990" name="Text Box 22"/>
            <p:cNvSpPr txBox="1">
              <a:spLocks noChangeArrowheads="1"/>
            </p:cNvSpPr>
            <p:nvPr/>
          </p:nvSpPr>
          <p:spPr bwMode="auto">
            <a:xfrm rot="1465785">
              <a:off x="2635" y="1633"/>
              <a:ext cx="107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eaLnBrk="0" hangingPunct="0">
                <a:spcBef>
                  <a:spcPct val="50000"/>
                </a:spcBef>
                <a:defRPr/>
              </a:pPr>
              <a:r>
                <a:rPr lang="th-TH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เสนอราคา</a:t>
              </a:r>
            </a:p>
          </p:txBody>
        </p:sp>
        <p:sp>
          <p:nvSpPr>
            <p:cNvPr id="83991" name="Text Box 23"/>
            <p:cNvSpPr txBox="1">
              <a:spLocks noChangeArrowheads="1"/>
            </p:cNvSpPr>
            <p:nvPr/>
          </p:nvSpPr>
          <p:spPr bwMode="auto">
            <a:xfrm>
              <a:off x="2741" y="2054"/>
              <a:ext cx="59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eaLnBrk="0" hangingPunct="0">
                <a:spcBef>
                  <a:spcPct val="50000"/>
                </a:spcBef>
                <a:defRPr/>
              </a:pPr>
              <a:r>
                <a:rPr lang="th-TH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ใบสั่ง</a:t>
              </a:r>
            </a:p>
          </p:txBody>
        </p:sp>
        <p:sp>
          <p:nvSpPr>
            <p:cNvPr id="33817" name="Text Box 24"/>
            <p:cNvSpPr txBox="1">
              <a:spLocks noChangeArrowheads="1"/>
            </p:cNvSpPr>
            <p:nvPr/>
          </p:nvSpPr>
          <p:spPr bwMode="auto">
            <a:xfrm>
              <a:off x="1044" y="2868"/>
              <a:ext cx="816" cy="4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lnSpc>
                  <a:spcPct val="70000"/>
                </a:lnSpc>
                <a:spcBef>
                  <a:spcPct val="50000"/>
                </a:spcBef>
              </a:pPr>
              <a:r>
                <a:rPr lang="th-TH" sz="2800" b="1"/>
                <a:t>เห็นชอบ (29)</a:t>
              </a:r>
              <a:endParaRPr lang="en-GB" sz="2800" b="1"/>
            </a:p>
          </p:txBody>
        </p:sp>
        <p:sp>
          <p:nvSpPr>
            <p:cNvPr id="33818" name="AutoShape 25"/>
            <p:cNvSpPr>
              <a:spLocks noChangeArrowheads="1"/>
            </p:cNvSpPr>
            <p:nvPr/>
          </p:nvSpPr>
          <p:spPr bwMode="auto">
            <a:xfrm>
              <a:off x="1140" y="1656"/>
              <a:ext cx="240" cy="468"/>
            </a:xfrm>
            <a:prstGeom prst="downArrow">
              <a:avLst>
                <a:gd name="adj1" fmla="val 50000"/>
                <a:gd name="adj2" fmla="val 48750"/>
              </a:avLst>
            </a:prstGeom>
            <a:solidFill>
              <a:srgbClr val="FF99CC"/>
            </a:solidFill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33819" name="AutoShape 26"/>
            <p:cNvSpPr>
              <a:spLocks noChangeArrowheads="1"/>
            </p:cNvSpPr>
            <p:nvPr/>
          </p:nvSpPr>
          <p:spPr bwMode="auto">
            <a:xfrm rot="10799809">
              <a:off x="1632" y="1632"/>
              <a:ext cx="240" cy="468"/>
            </a:xfrm>
            <a:prstGeom prst="downArrow">
              <a:avLst>
                <a:gd name="adj1" fmla="val 50157"/>
                <a:gd name="adj2" fmla="val 48082"/>
              </a:avLst>
            </a:prstGeom>
            <a:solidFill>
              <a:srgbClr val="FF99CC"/>
            </a:solidFill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33820" name="AutoShape 27"/>
            <p:cNvSpPr>
              <a:spLocks noChangeArrowheads="1"/>
            </p:cNvSpPr>
            <p:nvPr/>
          </p:nvSpPr>
          <p:spPr bwMode="auto">
            <a:xfrm>
              <a:off x="756" y="2856"/>
              <a:ext cx="240" cy="468"/>
            </a:xfrm>
            <a:prstGeom prst="downArrow">
              <a:avLst>
                <a:gd name="adj1" fmla="val 50000"/>
                <a:gd name="adj2" fmla="val 48750"/>
              </a:avLst>
            </a:prstGeom>
            <a:solidFill>
              <a:srgbClr val="FF99CC"/>
            </a:solidFill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33821" name="AutoShape 28"/>
            <p:cNvSpPr>
              <a:spLocks noChangeArrowheads="1"/>
            </p:cNvSpPr>
            <p:nvPr/>
          </p:nvSpPr>
          <p:spPr bwMode="auto">
            <a:xfrm rot="10775905">
              <a:off x="1884" y="2820"/>
              <a:ext cx="240" cy="468"/>
            </a:xfrm>
            <a:prstGeom prst="downArrow">
              <a:avLst>
                <a:gd name="adj1" fmla="val 50000"/>
                <a:gd name="adj2" fmla="val 48750"/>
              </a:avLst>
            </a:prstGeom>
            <a:solidFill>
              <a:srgbClr val="FF99CC"/>
            </a:solidFill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33822" name="Rectangle 29"/>
            <p:cNvSpPr>
              <a:spLocks noChangeArrowheads="1"/>
            </p:cNvSpPr>
            <p:nvPr/>
          </p:nvSpPr>
          <p:spPr bwMode="auto">
            <a:xfrm>
              <a:off x="2793" y="3378"/>
              <a:ext cx="2652" cy="5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lnSpc>
                  <a:spcPct val="60000"/>
                </a:lnSpc>
                <a:spcBef>
                  <a:spcPts val="900"/>
                </a:spcBef>
                <a:spcAft>
                  <a:spcPts val="900"/>
                </a:spcAft>
              </a:pPr>
              <a:r>
                <a:rPr lang="th-TH" sz="2800" b="1" dirty="0">
                  <a:solidFill>
                    <a:srgbClr val="0000FF"/>
                  </a:solidFill>
                </a:rPr>
                <a:t>คณะกรรมการตรวจรับพัสดุ/ ตรวจการจ้าง</a:t>
              </a:r>
            </a:p>
            <a:p>
              <a:pPr eaLnBrk="0" hangingPunct="0">
                <a:lnSpc>
                  <a:spcPct val="60000"/>
                </a:lnSpc>
                <a:spcBef>
                  <a:spcPts val="900"/>
                </a:spcBef>
                <a:spcAft>
                  <a:spcPts val="900"/>
                </a:spcAft>
              </a:pPr>
              <a:r>
                <a:rPr lang="th-TH" sz="2800" b="1" dirty="0">
                  <a:solidFill>
                    <a:srgbClr val="0000FF"/>
                  </a:solidFill>
                </a:rPr>
                <a:t>ผู้ตรวจรับพัสดุ/ผู้ตรวจรับการจ้าง</a:t>
              </a:r>
            </a:p>
          </p:txBody>
        </p:sp>
        <p:sp>
          <p:nvSpPr>
            <p:cNvPr id="33823" name="Rectangle 30"/>
            <p:cNvSpPr>
              <a:spLocks noChangeArrowheads="1"/>
            </p:cNvSpPr>
            <p:nvPr/>
          </p:nvSpPr>
          <p:spPr bwMode="auto">
            <a:xfrm>
              <a:off x="3560" y="2249"/>
              <a:ext cx="1270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th-TH" sz="3200" b="1">
                  <a:solidFill>
                    <a:srgbClr val="0000FF"/>
                  </a:solidFill>
                </a:rPr>
                <a:t> </a:t>
              </a:r>
              <a:r>
                <a:rPr lang="th-TH" sz="3600" b="1">
                  <a:solidFill>
                    <a:srgbClr val="0000FF"/>
                  </a:solidFill>
                </a:rPr>
                <a:t>ผู้ขาย/ผู้รับจ้าง</a:t>
              </a:r>
            </a:p>
          </p:txBody>
        </p:sp>
        <p:sp>
          <p:nvSpPr>
            <p:cNvPr id="33824" name="AutoShape 31"/>
            <p:cNvSpPr>
              <a:spLocks noChangeArrowheads="1"/>
            </p:cNvSpPr>
            <p:nvPr/>
          </p:nvSpPr>
          <p:spPr bwMode="auto">
            <a:xfrm>
              <a:off x="3840" y="2808"/>
              <a:ext cx="240" cy="372"/>
            </a:xfrm>
            <a:prstGeom prst="downArrow">
              <a:avLst>
                <a:gd name="adj1" fmla="val 50000"/>
                <a:gd name="adj2" fmla="val 38750"/>
              </a:avLst>
            </a:prstGeom>
            <a:solidFill>
              <a:srgbClr val="FF99CC"/>
            </a:solidFill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endParaRPr lang="th-TH"/>
            </a:p>
          </p:txBody>
        </p:sp>
      </p:grpSp>
      <p:sp>
        <p:nvSpPr>
          <p:cNvPr id="33" name="Rectangle 7"/>
          <p:cNvSpPr>
            <a:spLocks noChangeArrowheads="1"/>
          </p:cNvSpPr>
          <p:nvPr/>
        </p:nvSpPr>
        <p:spPr bwMode="auto">
          <a:xfrm>
            <a:off x="1333500" y="266700"/>
            <a:ext cx="67437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 eaLnBrk="0" hangingPunct="0"/>
            <a:r>
              <a:rPr lang="th-TH" sz="5400" b="1" dirty="0">
                <a:solidFill>
                  <a:schemeClr val="bg1"/>
                </a:solidFill>
              </a:rPr>
              <a:t>การดำเนินงานโดยวิธีตกลงราคา </a:t>
            </a:r>
            <a:r>
              <a:rPr lang="th-TH" sz="3500" b="1" dirty="0" smtClean="0">
                <a:solidFill>
                  <a:schemeClr val="bg1"/>
                </a:solidFill>
              </a:rPr>
              <a:t>(1)</a:t>
            </a:r>
            <a:endParaRPr lang="th-TH" sz="3500" b="1" dirty="0">
              <a:solidFill>
                <a:schemeClr val="bg1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152400" y="152400"/>
            <a:ext cx="8839200" cy="6629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83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1" grpId="0"/>
      <p:bldP spid="33" grpId="0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ตัวยึดหมายเลขภาพนิ่ง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E04607-A9D2-4BF3-8387-E1C5F3335BB6}" type="slidenum">
              <a:rPr lang="en-US"/>
              <a:pPr>
                <a:defRPr/>
              </a:pPr>
              <a:t>87</a:t>
            </a:fld>
            <a:endParaRPr lang="en-US"/>
          </a:p>
        </p:txBody>
      </p:sp>
      <p:sp>
        <p:nvSpPr>
          <p:cNvPr id="84994" name="Rectangle 2"/>
          <p:cNvSpPr>
            <a:spLocks noChangeArrowheads="1"/>
          </p:cNvSpPr>
          <p:nvPr/>
        </p:nvSpPr>
        <p:spPr bwMode="auto">
          <a:xfrm>
            <a:off x="685800" y="323850"/>
            <a:ext cx="7696200" cy="914400"/>
          </a:xfrm>
          <a:prstGeom prst="rect">
            <a:avLst/>
          </a:prstGeom>
          <a:solidFill>
            <a:srgbClr val="CC00CC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>
              <a:defRPr/>
            </a:pPr>
            <a:endParaRPr lang="th-TH" dirty="0"/>
          </a:p>
        </p:txBody>
      </p:sp>
      <p:sp>
        <p:nvSpPr>
          <p:cNvPr id="84995" name="AutoShape 3"/>
          <p:cNvSpPr>
            <a:spLocks noChangeArrowheads="1"/>
          </p:cNvSpPr>
          <p:nvPr/>
        </p:nvSpPr>
        <p:spPr bwMode="auto">
          <a:xfrm>
            <a:off x="685800" y="1600200"/>
            <a:ext cx="2590800" cy="762000"/>
          </a:xfrm>
          <a:prstGeom prst="roundRect">
            <a:avLst>
              <a:gd name="adj" fmla="val 16667"/>
            </a:avLst>
          </a:prstGeom>
          <a:solidFill>
            <a:srgbClr val="CC0000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eaLnBrk="0" hangingPunct="0"/>
            <a:r>
              <a:rPr lang="th-TH" sz="5400" b="1">
                <a:solidFill>
                  <a:schemeClr val="bg1"/>
                </a:solidFill>
              </a:rPr>
              <a:t>ข้อยกเว้น</a:t>
            </a:r>
          </a:p>
        </p:txBody>
      </p:sp>
      <p:sp>
        <p:nvSpPr>
          <p:cNvPr id="84996" name="AutoShape 4"/>
          <p:cNvSpPr>
            <a:spLocks noChangeArrowheads="1"/>
          </p:cNvSpPr>
          <p:nvPr/>
        </p:nvSpPr>
        <p:spPr bwMode="auto">
          <a:xfrm>
            <a:off x="685800" y="2708275"/>
            <a:ext cx="1981200" cy="762000"/>
          </a:xfrm>
          <a:prstGeom prst="roundRect">
            <a:avLst>
              <a:gd name="adj" fmla="val 16667"/>
            </a:avLst>
          </a:prstGeom>
          <a:solidFill>
            <a:srgbClr val="CC0000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eaLnBrk="0" hangingPunct="0"/>
            <a:r>
              <a:rPr lang="th-TH" sz="5400" b="1">
                <a:solidFill>
                  <a:schemeClr val="bg1"/>
                </a:solidFill>
              </a:rPr>
              <a:t>วิธีการ</a:t>
            </a:r>
            <a:endParaRPr lang="th-TH" sz="4400" b="1"/>
          </a:p>
        </p:txBody>
      </p:sp>
      <p:sp>
        <p:nvSpPr>
          <p:cNvPr id="84997" name="Text Box 5"/>
          <p:cNvSpPr txBox="1">
            <a:spLocks noChangeArrowheads="1"/>
          </p:cNvSpPr>
          <p:nvPr/>
        </p:nvSpPr>
        <p:spPr bwMode="auto">
          <a:xfrm>
            <a:off x="3962400" y="1484313"/>
            <a:ext cx="3886200" cy="196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0" hangingPunct="0"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th-TH" sz="3600" b="1" dirty="0"/>
              <a:t> กรณีจำเป็นเร่งด่วน</a:t>
            </a:r>
          </a:p>
          <a:p>
            <a:pPr algn="l" eaLnBrk="0" hangingPunct="0"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th-TH" sz="3600" b="1" dirty="0"/>
              <a:t> ไม่ได้คาดหมายไว้ก่อน</a:t>
            </a:r>
          </a:p>
          <a:p>
            <a:pPr algn="l" eaLnBrk="0" hangingPunct="0"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th-TH" sz="3600" b="1" dirty="0"/>
              <a:t> ดำเนินการตามปกติไม่ทัน</a:t>
            </a:r>
          </a:p>
        </p:txBody>
      </p:sp>
      <p:sp>
        <p:nvSpPr>
          <p:cNvPr id="84998" name="AutoShape 6"/>
          <p:cNvSpPr>
            <a:spLocks noChangeArrowheads="1"/>
          </p:cNvSpPr>
          <p:nvPr/>
        </p:nvSpPr>
        <p:spPr bwMode="auto">
          <a:xfrm>
            <a:off x="684213" y="3581400"/>
            <a:ext cx="7793037" cy="2743200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marL="533400" indent="-533400" algn="l" eaLnBrk="0" hangingPunct="0"/>
            <a:r>
              <a:rPr lang="th-TH" sz="4000" b="1" dirty="0">
                <a:solidFill>
                  <a:srgbClr val="0000FF"/>
                </a:solidFill>
              </a:rPr>
              <a:t> </a:t>
            </a:r>
          </a:p>
          <a:p>
            <a:pPr marL="533400" indent="-533400" algn="l" eaLnBrk="0" hangingPunct="0"/>
            <a:r>
              <a:rPr lang="th-TH" sz="4000" b="1" dirty="0">
                <a:solidFill>
                  <a:srgbClr val="0000FF"/>
                </a:solidFill>
              </a:rPr>
              <a:t> </a:t>
            </a:r>
            <a:r>
              <a:rPr lang="th-TH" sz="3600" b="1" dirty="0">
                <a:solidFill>
                  <a:srgbClr val="0000FF"/>
                </a:solidFill>
              </a:rPr>
              <a:t>- เจ้าหน้าที่พัสดุ หรือ ผู้รับผิดชอบดำเนินการไปก่อน</a:t>
            </a:r>
          </a:p>
          <a:p>
            <a:pPr marL="533400" indent="-533400" algn="l" eaLnBrk="0" hangingPunct="0"/>
            <a:r>
              <a:rPr lang="th-TH" sz="3600" b="1" dirty="0">
                <a:solidFill>
                  <a:srgbClr val="0000FF"/>
                </a:solidFill>
              </a:rPr>
              <a:t> - รายงานขอความเห็นชอบหัวหน้าส่วนราชการ</a:t>
            </a:r>
          </a:p>
          <a:p>
            <a:pPr marL="533400" indent="-533400" algn="l" eaLnBrk="0" hangingPunct="0"/>
            <a:r>
              <a:rPr lang="th-TH" sz="3600" b="1" dirty="0">
                <a:solidFill>
                  <a:srgbClr val="0000FF"/>
                </a:solidFill>
              </a:rPr>
              <a:t> - ใช้รายงานเป็นหลักฐานการตรวจรับ</a:t>
            </a:r>
            <a:r>
              <a:rPr lang="th-TH" sz="4000" b="1" dirty="0">
                <a:solidFill>
                  <a:srgbClr val="0000FF"/>
                </a:solidFill>
              </a:rPr>
              <a:t> </a:t>
            </a:r>
          </a:p>
          <a:p>
            <a:pPr marL="533400" indent="-533400" algn="l" eaLnBrk="0" hangingPunct="0"/>
            <a:r>
              <a:rPr lang="th-TH" sz="4000" b="1" dirty="0">
                <a:solidFill>
                  <a:srgbClr val="0000FF"/>
                </a:solidFill>
              </a:rPr>
              <a:t>  </a:t>
            </a:r>
          </a:p>
        </p:txBody>
      </p:sp>
      <p:sp>
        <p:nvSpPr>
          <p:cNvPr id="84999" name="Rectangle 7"/>
          <p:cNvSpPr>
            <a:spLocks noChangeArrowheads="1"/>
          </p:cNvSpPr>
          <p:nvPr/>
        </p:nvSpPr>
        <p:spPr bwMode="auto">
          <a:xfrm>
            <a:off x="1333500" y="266700"/>
            <a:ext cx="67437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 eaLnBrk="0" hangingPunct="0"/>
            <a:r>
              <a:rPr lang="th-TH" sz="5400" b="1" dirty="0">
                <a:solidFill>
                  <a:schemeClr val="bg1"/>
                </a:solidFill>
              </a:rPr>
              <a:t>การดำเนินงานโดยวิธีตกลงราคา </a:t>
            </a:r>
            <a:r>
              <a:rPr lang="th-TH" sz="3500" b="1" dirty="0">
                <a:solidFill>
                  <a:schemeClr val="bg1"/>
                </a:solidFill>
              </a:rPr>
              <a:t>(2)</a:t>
            </a:r>
          </a:p>
        </p:txBody>
      </p:sp>
      <p:sp>
        <p:nvSpPr>
          <p:cNvPr id="9" name="Rectangle 8"/>
          <p:cNvSpPr/>
          <p:nvPr/>
        </p:nvSpPr>
        <p:spPr>
          <a:xfrm>
            <a:off x="152400" y="152400"/>
            <a:ext cx="8839200" cy="6629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49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49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49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49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49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49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49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49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49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49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5" grpId="0" animBg="1"/>
      <p:bldP spid="84996" grpId="0" animBg="1"/>
      <p:bldP spid="84997" grpId="0"/>
      <p:bldP spid="84998" grpId="0" animBg="1"/>
      <p:bldP spid="84999" grpId="0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2" name="Straight Connector 9"/>
          <p:cNvCxnSpPr/>
          <p:nvPr/>
        </p:nvCxnSpPr>
        <p:spPr>
          <a:xfrm rot="16200000">
            <a:off x="6687344" y="3302794"/>
            <a:ext cx="2447925" cy="1587"/>
          </a:xfrm>
          <a:prstGeom prst="line">
            <a:avLst/>
          </a:prstGeom>
          <a:ln w="47625">
            <a:solidFill>
              <a:srgbClr val="E4E4E4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34975" y="95250"/>
            <a:ext cx="6651625" cy="735013"/>
          </a:xfrm>
        </p:spPr>
        <p:txBody>
          <a:bodyPr rtlCol="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4000" b="1" dirty="0" smtClean="0">
                <a:latin typeface="Browallia New" pitchFamily="34" charset="-34"/>
                <a:ea typeface="+mn-ea"/>
                <a:cs typeface="Browallia New" pitchFamily="34" charset="-34"/>
              </a:rPr>
              <a:t>วิธีตกลงราคา ในระบบ </a:t>
            </a:r>
            <a:r>
              <a:rPr lang="en-US" sz="4000" b="1" dirty="0" smtClean="0">
                <a:latin typeface="Browallia New" pitchFamily="34" charset="-34"/>
                <a:ea typeface="+mn-ea"/>
                <a:cs typeface="Browallia New" pitchFamily="34" charset="-34"/>
              </a:rPr>
              <a:t>e-GP </a:t>
            </a:r>
            <a:r>
              <a:rPr lang="th-TH" sz="4000" b="1" dirty="0" smtClean="0">
                <a:latin typeface="Browallia New" pitchFamily="34" charset="-34"/>
                <a:ea typeface="+mn-ea"/>
                <a:cs typeface="Browallia New" pitchFamily="34" charset="-34"/>
              </a:rPr>
              <a:t>ระยะที่ </a:t>
            </a:r>
            <a:r>
              <a:rPr lang="en-US" sz="4000" b="1" dirty="0" smtClean="0">
                <a:latin typeface="Browallia New" pitchFamily="34" charset="-34"/>
                <a:ea typeface="+mn-ea"/>
                <a:cs typeface="Browallia New" pitchFamily="34" charset="-34"/>
              </a:rPr>
              <a:t>2 </a:t>
            </a:r>
            <a:endParaRPr lang="en-US" sz="4000" dirty="0">
              <a:latin typeface="Browallia New" pitchFamily="34" charset="-34"/>
              <a:cs typeface="Browallia New" pitchFamily="34" charset="-34"/>
            </a:endParaRPr>
          </a:p>
        </p:txBody>
      </p:sp>
      <p:cxnSp>
        <p:nvCxnSpPr>
          <p:cNvPr id="14" name="Straight Connector 9"/>
          <p:cNvCxnSpPr/>
          <p:nvPr/>
        </p:nvCxnSpPr>
        <p:spPr>
          <a:xfrm>
            <a:off x="1471613" y="4008438"/>
            <a:ext cx="6443662" cy="1587"/>
          </a:xfrm>
          <a:prstGeom prst="line">
            <a:avLst/>
          </a:prstGeom>
          <a:ln w="47625">
            <a:solidFill>
              <a:srgbClr val="E4E4E4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9"/>
          <p:cNvCxnSpPr>
            <a:stCxn id="66" idx="2"/>
          </p:cNvCxnSpPr>
          <p:nvPr/>
        </p:nvCxnSpPr>
        <p:spPr>
          <a:xfrm>
            <a:off x="2106613" y="2262188"/>
            <a:ext cx="5621337" cy="39687"/>
          </a:xfrm>
          <a:prstGeom prst="line">
            <a:avLst/>
          </a:prstGeom>
          <a:ln w="47625">
            <a:solidFill>
              <a:srgbClr val="E4E4E4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7143750" y="1489075"/>
            <a:ext cx="1508125" cy="1506538"/>
            <a:chOff x="3543300" y="1946209"/>
            <a:chExt cx="2057400" cy="2057400"/>
          </a:xfrm>
        </p:grpSpPr>
        <p:sp>
          <p:nvSpPr>
            <p:cNvPr id="18" name="Oval 3"/>
            <p:cNvSpPr/>
            <p:nvPr/>
          </p:nvSpPr>
          <p:spPr>
            <a:xfrm>
              <a:off x="3543300" y="1946209"/>
              <a:ext cx="2057400" cy="2057400"/>
            </a:xfrm>
            <a:prstGeom prst="ellipse">
              <a:avLst/>
            </a:prstGeom>
            <a:gradFill>
              <a:gsLst>
                <a:gs pos="0">
                  <a:srgbClr val="00B0F0"/>
                </a:gs>
                <a:gs pos="50000">
                  <a:srgbClr val="399ECB"/>
                </a:gs>
                <a:gs pos="100000">
                  <a:srgbClr val="0077D0"/>
                </a:gs>
              </a:gsLst>
              <a:path path="circle">
                <a:fillToRect l="50000" t="50000" r="50000" b="50000"/>
              </a:path>
            </a:gradFill>
            <a:ln w="82550">
              <a:noFill/>
            </a:ln>
            <a:effectLst>
              <a:outerShdw blurRad="127000" dist="165100" dir="5400000" sx="90000" sy="-19000" rotWithShape="0">
                <a:prstClr val="black">
                  <a:alpha val="1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/>
                <a:t>             </a:t>
              </a:r>
            </a:p>
          </p:txBody>
        </p:sp>
        <p:sp>
          <p:nvSpPr>
            <p:cNvPr id="22" name="Oval 19"/>
            <p:cNvSpPr/>
            <p:nvPr/>
          </p:nvSpPr>
          <p:spPr>
            <a:xfrm>
              <a:off x="3782124" y="1988634"/>
              <a:ext cx="1583472" cy="1295400"/>
            </a:xfrm>
            <a:prstGeom prst="ellipse">
              <a:avLst/>
            </a:prstGeom>
            <a:gradFill flip="none" rotWithShape="1">
              <a:gsLst>
                <a:gs pos="63000">
                  <a:schemeClr val="bg1">
                    <a:alpha val="7000"/>
                  </a:schemeClr>
                </a:gs>
                <a:gs pos="72000">
                  <a:schemeClr val="bg1">
                    <a:alpha val="15000"/>
                  </a:schemeClr>
                </a:gs>
                <a:gs pos="91000">
                  <a:schemeClr val="bg1">
                    <a:alpha val="28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/>
                <a:t>       </a:t>
              </a:r>
            </a:p>
          </p:txBody>
        </p:sp>
        <p:sp>
          <p:nvSpPr>
            <p:cNvPr id="54354" name="TextBox 22"/>
            <p:cNvSpPr txBox="1">
              <a:spLocks noChangeArrowheads="1"/>
            </p:cNvSpPr>
            <p:nvPr/>
          </p:nvSpPr>
          <p:spPr bwMode="auto">
            <a:xfrm>
              <a:off x="3959968" y="2020886"/>
              <a:ext cx="1219200" cy="546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2000" b="1">
                  <a:solidFill>
                    <a:schemeClr val="bg1"/>
                  </a:solidFill>
                  <a:latin typeface="Browallia New" pitchFamily="34" charset="-34"/>
                  <a:cs typeface="Browallia New" pitchFamily="34" charset="-34"/>
                </a:rPr>
                <a:t>3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601774" y="2514216"/>
              <a:ext cx="1931790" cy="1036288"/>
            </a:xfrm>
            <a:prstGeom prst="rect">
              <a:avLst/>
            </a:prstGeom>
            <a:noFill/>
          </p:spPr>
          <p:txBody>
            <a:bodyPr/>
            <a:lstStyle/>
            <a:p>
              <a:pPr algn="ctr" fontAlgn="auto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h-TH" sz="2000" b="1" spc="60" dirty="0">
                  <a:solidFill>
                    <a:schemeClr val="bg1"/>
                  </a:solidFill>
                  <a:effectLst>
                    <a:outerShdw blurRad="50800" dist="25400" dir="5400000" algn="t" rotWithShape="0">
                      <a:prstClr val="black">
                        <a:alpha val="15000"/>
                      </a:prstClr>
                    </a:outerShdw>
                  </a:effectLst>
                  <a:latin typeface="Browallia New" pitchFamily="34" charset="-34"/>
                  <a:cs typeface="Browallia New" pitchFamily="34" charset="-34"/>
                </a:rPr>
                <a:t>บันทึกราคาของผู้เสนอราคา</a:t>
              </a:r>
              <a:endParaRPr lang="en-US" sz="2000" b="1" dirty="0">
                <a:solidFill>
                  <a:schemeClr val="bg1"/>
                </a:solidFill>
                <a:effectLst>
                  <a:outerShdw blurRad="50800" dist="25400" dir="5400000" algn="t" rotWithShape="0">
                    <a:prstClr val="black">
                      <a:alpha val="15000"/>
                    </a:prstClr>
                  </a:outerShdw>
                </a:effectLst>
                <a:latin typeface="Browallia New" pitchFamily="34" charset="-34"/>
                <a:cs typeface="Browallia New" pitchFamily="34" charset="-34"/>
              </a:endParaRPr>
            </a:p>
          </p:txBody>
        </p:sp>
      </p:grpSp>
      <p:grpSp>
        <p:nvGrpSpPr>
          <p:cNvPr id="3" name="Group 25"/>
          <p:cNvGrpSpPr>
            <a:grpSpLocks/>
          </p:cNvGrpSpPr>
          <p:nvPr/>
        </p:nvGrpSpPr>
        <p:grpSpPr bwMode="auto">
          <a:xfrm>
            <a:off x="3790950" y="1495425"/>
            <a:ext cx="1508125" cy="1508125"/>
            <a:chOff x="762000" y="1946209"/>
            <a:chExt cx="2057400" cy="2057400"/>
          </a:xfrm>
        </p:grpSpPr>
        <p:sp>
          <p:nvSpPr>
            <p:cNvPr id="31" name="Oval 5"/>
            <p:cNvSpPr/>
            <p:nvPr/>
          </p:nvSpPr>
          <p:spPr>
            <a:xfrm>
              <a:off x="762000" y="1946209"/>
              <a:ext cx="2057400" cy="2057400"/>
            </a:xfrm>
            <a:prstGeom prst="ellipse">
              <a:avLst/>
            </a:prstGeom>
            <a:gradFill flip="none" rotWithShape="1">
              <a:gsLst>
                <a:gs pos="0">
                  <a:srgbClr val="F39C29"/>
                </a:gs>
                <a:gs pos="50000">
                  <a:srgbClr val="F7931D"/>
                </a:gs>
                <a:gs pos="100000">
                  <a:srgbClr val="FF6600"/>
                </a:gs>
              </a:gsLst>
              <a:path path="circle">
                <a:fillToRect l="50000" t="50000" r="50000" b="50000"/>
              </a:path>
              <a:tileRect/>
            </a:gradFill>
            <a:ln w="82550">
              <a:noFill/>
            </a:ln>
            <a:effectLst>
              <a:outerShdw blurRad="152400" dist="165100" dir="5400000" sx="90000" sy="-19000" rotWithShape="0">
                <a:prstClr val="black">
                  <a:alpha val="1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/>
                <a:t>             </a:t>
              </a:r>
            </a:p>
          </p:txBody>
        </p:sp>
        <p:sp>
          <p:nvSpPr>
            <p:cNvPr id="32" name="Oval 18"/>
            <p:cNvSpPr/>
            <p:nvPr/>
          </p:nvSpPr>
          <p:spPr>
            <a:xfrm>
              <a:off x="1007328" y="1992354"/>
              <a:ext cx="1583472" cy="1295400"/>
            </a:xfrm>
            <a:prstGeom prst="ellipse">
              <a:avLst/>
            </a:prstGeom>
            <a:gradFill flip="none" rotWithShape="1">
              <a:gsLst>
                <a:gs pos="63000">
                  <a:schemeClr val="bg1">
                    <a:alpha val="7000"/>
                  </a:schemeClr>
                </a:gs>
                <a:gs pos="72000">
                  <a:schemeClr val="bg1">
                    <a:alpha val="15000"/>
                  </a:schemeClr>
                </a:gs>
                <a:gs pos="91000">
                  <a:schemeClr val="bg1">
                    <a:alpha val="28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dirty="0"/>
                <a:t>       </a:t>
              </a:r>
            </a:p>
          </p:txBody>
        </p:sp>
        <p:sp>
          <p:nvSpPr>
            <p:cNvPr id="54346" name="TextBox 32"/>
            <p:cNvSpPr txBox="1">
              <a:spLocks noChangeArrowheads="1"/>
            </p:cNvSpPr>
            <p:nvPr/>
          </p:nvSpPr>
          <p:spPr bwMode="auto">
            <a:xfrm>
              <a:off x="1173359" y="1956425"/>
              <a:ext cx="121920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2000" b="1">
                  <a:solidFill>
                    <a:schemeClr val="bg1"/>
                  </a:solidFill>
                  <a:latin typeface="Browallia New" pitchFamily="34" charset="-34"/>
                  <a:cs typeface="Browallia New" pitchFamily="34" charset="-34"/>
                </a:rPr>
                <a:t>1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822639" y="2381512"/>
              <a:ext cx="1931790" cy="1364381"/>
            </a:xfrm>
            <a:prstGeom prst="rect">
              <a:avLst/>
            </a:prstGeom>
            <a:noFill/>
          </p:spPr>
          <p:txBody>
            <a:bodyPr/>
            <a:lstStyle/>
            <a:p>
              <a:pPr algn="ctr" fontAlgn="auto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h-TH" sz="2000" b="1" spc="60" dirty="0">
                  <a:solidFill>
                    <a:schemeClr val="bg1"/>
                  </a:solidFill>
                  <a:effectLst>
                    <a:outerShdw blurRad="50800" dist="25400" dir="5400000" algn="t" rotWithShape="0">
                      <a:prstClr val="black">
                        <a:alpha val="15000"/>
                      </a:prstClr>
                    </a:outerShdw>
                  </a:effectLst>
                  <a:latin typeface="Browallia New" pitchFamily="34" charset="-34"/>
                  <a:cs typeface="Browallia New" pitchFamily="34" charset="-34"/>
                </a:rPr>
                <a:t>จัดทำรายงานขอซื้อขอจ้างและแต่งตั้งคณะกรรมการ</a:t>
              </a:r>
              <a:endParaRPr lang="en-US" sz="2000" b="1" dirty="0">
                <a:solidFill>
                  <a:schemeClr val="bg1"/>
                </a:solidFill>
                <a:effectLst>
                  <a:outerShdw blurRad="50800" dist="25400" dir="5400000" algn="t" rotWithShape="0">
                    <a:prstClr val="black">
                      <a:alpha val="15000"/>
                    </a:prstClr>
                  </a:outerShdw>
                </a:effectLst>
                <a:latin typeface="Browallia New" pitchFamily="34" charset="-34"/>
                <a:cs typeface="Browallia New" pitchFamily="34" charset="-34"/>
              </a:endParaRPr>
            </a:p>
          </p:txBody>
        </p:sp>
      </p:grpSp>
      <p:grpSp>
        <p:nvGrpSpPr>
          <p:cNvPr id="4" name="Group 25"/>
          <p:cNvGrpSpPr>
            <a:grpSpLocks/>
          </p:cNvGrpSpPr>
          <p:nvPr/>
        </p:nvGrpSpPr>
        <p:grpSpPr bwMode="auto">
          <a:xfrm>
            <a:off x="5481638" y="1495425"/>
            <a:ext cx="1508125" cy="1508125"/>
            <a:chOff x="762000" y="1946209"/>
            <a:chExt cx="2057400" cy="2057400"/>
          </a:xfrm>
        </p:grpSpPr>
        <p:sp>
          <p:nvSpPr>
            <p:cNvPr id="36" name="Oval 5"/>
            <p:cNvSpPr/>
            <p:nvPr/>
          </p:nvSpPr>
          <p:spPr>
            <a:xfrm>
              <a:off x="762000" y="1946209"/>
              <a:ext cx="2057400" cy="2057400"/>
            </a:xfrm>
            <a:prstGeom prst="ellipse">
              <a:avLst/>
            </a:prstGeom>
            <a:gradFill flip="none" rotWithShape="1">
              <a:gsLst>
                <a:gs pos="0">
                  <a:srgbClr val="F39C29"/>
                </a:gs>
                <a:gs pos="50000">
                  <a:srgbClr val="F7931D"/>
                </a:gs>
                <a:gs pos="100000">
                  <a:srgbClr val="FF6600"/>
                </a:gs>
              </a:gsLst>
              <a:path path="circle">
                <a:fillToRect l="50000" t="50000" r="50000" b="50000"/>
              </a:path>
              <a:tileRect/>
            </a:gradFill>
            <a:ln w="82550">
              <a:noFill/>
            </a:ln>
            <a:effectLst>
              <a:outerShdw blurRad="152400" dist="165100" dir="5400000" sx="90000" sy="-19000" rotWithShape="0">
                <a:prstClr val="black">
                  <a:alpha val="1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/>
                <a:t>             </a:t>
              </a:r>
            </a:p>
          </p:txBody>
        </p:sp>
        <p:sp>
          <p:nvSpPr>
            <p:cNvPr id="37" name="Oval 18"/>
            <p:cNvSpPr/>
            <p:nvPr/>
          </p:nvSpPr>
          <p:spPr>
            <a:xfrm>
              <a:off x="1007328" y="1992354"/>
              <a:ext cx="1583472" cy="1295400"/>
            </a:xfrm>
            <a:prstGeom prst="ellipse">
              <a:avLst/>
            </a:prstGeom>
            <a:gradFill flip="none" rotWithShape="1">
              <a:gsLst>
                <a:gs pos="63000">
                  <a:schemeClr val="bg1">
                    <a:alpha val="7000"/>
                  </a:schemeClr>
                </a:gs>
                <a:gs pos="72000">
                  <a:schemeClr val="bg1">
                    <a:alpha val="15000"/>
                  </a:schemeClr>
                </a:gs>
                <a:gs pos="91000">
                  <a:schemeClr val="bg1">
                    <a:alpha val="28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dirty="0"/>
                <a:t>       </a:t>
              </a:r>
            </a:p>
          </p:txBody>
        </p:sp>
        <p:sp>
          <p:nvSpPr>
            <p:cNvPr id="54338" name="TextBox 37"/>
            <p:cNvSpPr txBox="1">
              <a:spLocks noChangeArrowheads="1"/>
            </p:cNvSpPr>
            <p:nvPr/>
          </p:nvSpPr>
          <p:spPr bwMode="auto">
            <a:xfrm>
              <a:off x="1173359" y="1956425"/>
              <a:ext cx="1219200" cy="5457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2000" b="1">
                  <a:solidFill>
                    <a:schemeClr val="bg1"/>
                  </a:solidFill>
                  <a:latin typeface="Browallia New" pitchFamily="34" charset="-34"/>
                  <a:cs typeface="Browallia New" pitchFamily="34" charset="-34"/>
                </a:rPr>
                <a:t>2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822639" y="2433489"/>
              <a:ext cx="1931790" cy="1364381"/>
            </a:xfrm>
            <a:prstGeom prst="rect">
              <a:avLst/>
            </a:prstGeom>
            <a:noFill/>
          </p:spPr>
          <p:txBody>
            <a:bodyPr/>
            <a:lstStyle/>
            <a:p>
              <a:pPr algn="ctr" fontAlgn="auto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h-TH" sz="2000" b="1" spc="60" dirty="0">
                  <a:solidFill>
                    <a:schemeClr val="bg1"/>
                  </a:solidFill>
                  <a:effectLst>
                    <a:outerShdw blurRad="50800" dist="25400" dir="5400000" algn="t" rotWithShape="0">
                      <a:prstClr val="black">
                        <a:alpha val="15000"/>
                      </a:prstClr>
                    </a:outerShdw>
                  </a:effectLst>
                  <a:latin typeface="Browallia New" pitchFamily="34" charset="-34"/>
                  <a:cs typeface="Browallia New" pitchFamily="34" charset="-34"/>
                </a:rPr>
                <a:t>บันทึกเลขที่และวันที่ของเอกสารและคำสั่ง</a:t>
              </a:r>
              <a:endParaRPr lang="en-US" sz="2000" b="1" dirty="0">
                <a:solidFill>
                  <a:schemeClr val="bg1"/>
                </a:solidFill>
                <a:effectLst>
                  <a:outerShdw blurRad="50800" dist="25400" dir="5400000" algn="t" rotWithShape="0">
                    <a:prstClr val="black">
                      <a:alpha val="15000"/>
                    </a:prstClr>
                  </a:outerShdw>
                </a:effectLst>
                <a:latin typeface="Browallia New" pitchFamily="34" charset="-34"/>
                <a:cs typeface="Browallia New" pitchFamily="34" charset="-34"/>
              </a:endParaRPr>
            </a:p>
          </p:txBody>
        </p:sp>
      </p:grpSp>
      <p:grpSp>
        <p:nvGrpSpPr>
          <p:cNvPr id="5" name="Group 25"/>
          <p:cNvGrpSpPr>
            <a:grpSpLocks/>
          </p:cNvGrpSpPr>
          <p:nvPr/>
        </p:nvGrpSpPr>
        <p:grpSpPr bwMode="auto">
          <a:xfrm>
            <a:off x="7173913" y="3275013"/>
            <a:ext cx="1508125" cy="1508125"/>
            <a:chOff x="762000" y="1946209"/>
            <a:chExt cx="2057400" cy="2057400"/>
          </a:xfrm>
        </p:grpSpPr>
        <p:sp>
          <p:nvSpPr>
            <p:cNvPr id="41" name="Oval 5"/>
            <p:cNvSpPr/>
            <p:nvPr/>
          </p:nvSpPr>
          <p:spPr>
            <a:xfrm>
              <a:off x="762000" y="1946209"/>
              <a:ext cx="2057400" cy="2057400"/>
            </a:xfrm>
            <a:prstGeom prst="ellipse">
              <a:avLst/>
            </a:prstGeom>
            <a:gradFill flip="none" rotWithShape="1">
              <a:gsLst>
                <a:gs pos="0">
                  <a:srgbClr val="F39C29"/>
                </a:gs>
                <a:gs pos="50000">
                  <a:srgbClr val="F7931D"/>
                </a:gs>
                <a:gs pos="100000">
                  <a:srgbClr val="FF6600"/>
                </a:gs>
              </a:gsLst>
              <a:path path="circle">
                <a:fillToRect l="50000" t="50000" r="50000" b="50000"/>
              </a:path>
              <a:tileRect/>
            </a:gradFill>
            <a:ln w="82550">
              <a:noFill/>
            </a:ln>
            <a:effectLst>
              <a:outerShdw blurRad="152400" dist="165100" dir="5400000" sx="90000" sy="-19000" rotWithShape="0">
                <a:prstClr val="black">
                  <a:alpha val="1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/>
                <a:t>             </a:t>
              </a:r>
            </a:p>
          </p:txBody>
        </p:sp>
        <p:sp>
          <p:nvSpPr>
            <p:cNvPr id="42" name="Oval 18"/>
            <p:cNvSpPr/>
            <p:nvPr/>
          </p:nvSpPr>
          <p:spPr>
            <a:xfrm>
              <a:off x="1007328" y="1992354"/>
              <a:ext cx="1583472" cy="1295400"/>
            </a:xfrm>
            <a:prstGeom prst="ellipse">
              <a:avLst/>
            </a:prstGeom>
            <a:gradFill flip="none" rotWithShape="1">
              <a:gsLst>
                <a:gs pos="63000">
                  <a:schemeClr val="bg1">
                    <a:alpha val="7000"/>
                  </a:schemeClr>
                </a:gs>
                <a:gs pos="72000">
                  <a:schemeClr val="bg1">
                    <a:alpha val="15000"/>
                  </a:schemeClr>
                </a:gs>
                <a:gs pos="91000">
                  <a:schemeClr val="bg1">
                    <a:alpha val="28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dirty="0"/>
                <a:t>       </a:t>
              </a:r>
            </a:p>
          </p:txBody>
        </p:sp>
        <p:sp>
          <p:nvSpPr>
            <p:cNvPr id="54330" name="TextBox 42"/>
            <p:cNvSpPr txBox="1">
              <a:spLocks noChangeArrowheads="1"/>
            </p:cNvSpPr>
            <p:nvPr/>
          </p:nvSpPr>
          <p:spPr bwMode="auto">
            <a:xfrm>
              <a:off x="1173359" y="1956425"/>
              <a:ext cx="1219200" cy="5457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2000" b="1">
                  <a:solidFill>
                    <a:schemeClr val="bg1"/>
                  </a:solidFill>
                  <a:latin typeface="Browallia New" pitchFamily="34" charset="-34"/>
                  <a:cs typeface="Browallia New" pitchFamily="34" charset="-34"/>
                </a:rPr>
                <a:t>4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822639" y="2433487"/>
              <a:ext cx="1931790" cy="1364381"/>
            </a:xfrm>
            <a:prstGeom prst="rect">
              <a:avLst/>
            </a:prstGeom>
            <a:noFill/>
          </p:spPr>
          <p:txBody>
            <a:bodyPr/>
            <a:lstStyle/>
            <a:p>
              <a:pPr algn="ctr" fontAlgn="auto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h-TH" sz="2000" b="1" spc="60" dirty="0">
                  <a:solidFill>
                    <a:schemeClr val="bg1"/>
                  </a:solidFill>
                  <a:effectLst>
                    <a:outerShdw blurRad="50800" dist="25400" dir="5400000" algn="t" rotWithShape="0">
                      <a:prstClr val="black">
                        <a:alpha val="15000"/>
                      </a:prstClr>
                    </a:outerShdw>
                  </a:effectLst>
                  <a:latin typeface="Browallia New" pitchFamily="34" charset="-34"/>
                  <a:cs typeface="Browallia New" pitchFamily="34" charset="-34"/>
                </a:rPr>
                <a:t>จัดทำหนังสืออนุมัติสั่งซื้อ</a:t>
              </a:r>
            </a:p>
            <a:p>
              <a:pPr algn="ctr" fontAlgn="auto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h-TH" sz="2000" b="1" spc="60" dirty="0">
                  <a:solidFill>
                    <a:schemeClr val="bg1"/>
                  </a:solidFill>
                  <a:effectLst>
                    <a:outerShdw blurRad="50800" dist="25400" dir="5400000" algn="t" rotWithShape="0">
                      <a:prstClr val="black">
                        <a:alpha val="15000"/>
                      </a:prstClr>
                    </a:outerShdw>
                  </a:effectLst>
                  <a:latin typeface="Browallia New" pitchFamily="34" charset="-34"/>
                  <a:cs typeface="Browallia New" pitchFamily="34" charset="-34"/>
                </a:rPr>
                <a:t>สั่งจ้าง</a:t>
              </a:r>
              <a:endParaRPr lang="en-US" sz="2000" b="1" dirty="0">
                <a:solidFill>
                  <a:schemeClr val="bg1"/>
                </a:solidFill>
                <a:effectLst>
                  <a:outerShdw blurRad="50800" dist="25400" dir="5400000" algn="t" rotWithShape="0">
                    <a:prstClr val="black">
                      <a:alpha val="15000"/>
                    </a:prstClr>
                  </a:outerShdw>
                </a:effectLst>
                <a:latin typeface="Browallia New" pitchFamily="34" charset="-34"/>
                <a:cs typeface="Browallia New" pitchFamily="34" charset="-34"/>
              </a:endParaRPr>
            </a:p>
          </p:txBody>
        </p:sp>
      </p:grpSp>
      <p:grpSp>
        <p:nvGrpSpPr>
          <p:cNvPr id="6" name="Group 25"/>
          <p:cNvGrpSpPr>
            <a:grpSpLocks/>
          </p:cNvGrpSpPr>
          <p:nvPr/>
        </p:nvGrpSpPr>
        <p:grpSpPr bwMode="auto">
          <a:xfrm>
            <a:off x="5499100" y="3286125"/>
            <a:ext cx="1508125" cy="1508125"/>
            <a:chOff x="762000" y="1946209"/>
            <a:chExt cx="2057400" cy="2057400"/>
          </a:xfrm>
        </p:grpSpPr>
        <p:sp>
          <p:nvSpPr>
            <p:cNvPr id="46" name="Oval 5"/>
            <p:cNvSpPr/>
            <p:nvPr/>
          </p:nvSpPr>
          <p:spPr>
            <a:xfrm>
              <a:off x="762000" y="1946209"/>
              <a:ext cx="2057400" cy="2057400"/>
            </a:xfrm>
            <a:prstGeom prst="ellipse">
              <a:avLst/>
            </a:prstGeom>
            <a:gradFill flip="none" rotWithShape="1">
              <a:gsLst>
                <a:gs pos="0">
                  <a:srgbClr val="F39C29"/>
                </a:gs>
                <a:gs pos="50000">
                  <a:srgbClr val="F7931D"/>
                </a:gs>
                <a:gs pos="100000">
                  <a:srgbClr val="FF6600"/>
                </a:gs>
              </a:gsLst>
              <a:path path="circle">
                <a:fillToRect l="50000" t="50000" r="50000" b="50000"/>
              </a:path>
              <a:tileRect/>
            </a:gradFill>
            <a:ln w="82550">
              <a:noFill/>
            </a:ln>
            <a:effectLst>
              <a:outerShdw blurRad="152400" dist="165100" dir="5400000" sx="90000" sy="-19000" rotWithShape="0">
                <a:prstClr val="black">
                  <a:alpha val="1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/>
                <a:t>             </a:t>
              </a:r>
            </a:p>
          </p:txBody>
        </p:sp>
        <p:sp>
          <p:nvSpPr>
            <p:cNvPr id="47" name="Oval 18"/>
            <p:cNvSpPr/>
            <p:nvPr/>
          </p:nvSpPr>
          <p:spPr>
            <a:xfrm>
              <a:off x="1007328" y="1992354"/>
              <a:ext cx="1583472" cy="1295400"/>
            </a:xfrm>
            <a:prstGeom prst="ellipse">
              <a:avLst/>
            </a:prstGeom>
            <a:gradFill flip="none" rotWithShape="1">
              <a:gsLst>
                <a:gs pos="63000">
                  <a:schemeClr val="bg1">
                    <a:alpha val="7000"/>
                  </a:schemeClr>
                </a:gs>
                <a:gs pos="72000">
                  <a:schemeClr val="bg1">
                    <a:alpha val="15000"/>
                  </a:schemeClr>
                </a:gs>
                <a:gs pos="91000">
                  <a:schemeClr val="bg1">
                    <a:alpha val="28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dirty="0"/>
                <a:t>       </a:t>
              </a:r>
            </a:p>
          </p:txBody>
        </p:sp>
        <p:sp>
          <p:nvSpPr>
            <p:cNvPr id="54322" name="TextBox 47"/>
            <p:cNvSpPr txBox="1">
              <a:spLocks noChangeArrowheads="1"/>
            </p:cNvSpPr>
            <p:nvPr/>
          </p:nvSpPr>
          <p:spPr bwMode="auto">
            <a:xfrm>
              <a:off x="1173359" y="1956425"/>
              <a:ext cx="1219200" cy="5457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2000" b="1">
                  <a:solidFill>
                    <a:schemeClr val="bg1"/>
                  </a:solidFill>
                  <a:latin typeface="Browallia New" pitchFamily="34" charset="-34"/>
                  <a:cs typeface="Browallia New" pitchFamily="34" charset="-34"/>
                </a:rPr>
                <a:t>5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822639" y="2433489"/>
              <a:ext cx="1931790" cy="1364381"/>
            </a:xfrm>
            <a:prstGeom prst="rect">
              <a:avLst/>
            </a:prstGeom>
            <a:noFill/>
          </p:spPr>
          <p:txBody>
            <a:bodyPr/>
            <a:lstStyle/>
            <a:p>
              <a:pPr algn="ctr" fontAlgn="auto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h-TH" sz="2000" b="1" spc="60" dirty="0">
                  <a:solidFill>
                    <a:schemeClr val="bg1"/>
                  </a:solidFill>
                  <a:effectLst>
                    <a:outerShdw blurRad="50800" dist="25400" dir="5400000" algn="t" rotWithShape="0">
                      <a:prstClr val="black">
                        <a:alpha val="15000"/>
                      </a:prstClr>
                    </a:outerShdw>
                  </a:effectLst>
                  <a:latin typeface="Browallia New" pitchFamily="34" charset="-34"/>
                  <a:cs typeface="Browallia New" pitchFamily="34" charset="-34"/>
                </a:rPr>
                <a:t>จัดทำร่างสัญญา</a:t>
              </a:r>
              <a:endParaRPr lang="en-US" sz="2000" b="1" dirty="0">
                <a:solidFill>
                  <a:schemeClr val="bg1"/>
                </a:solidFill>
                <a:effectLst>
                  <a:outerShdw blurRad="50800" dist="25400" dir="5400000" algn="t" rotWithShape="0">
                    <a:prstClr val="black">
                      <a:alpha val="15000"/>
                    </a:prstClr>
                  </a:outerShdw>
                </a:effectLst>
                <a:latin typeface="Browallia New" pitchFamily="34" charset="-34"/>
                <a:cs typeface="Browallia New" pitchFamily="34" charset="-34"/>
              </a:endParaRPr>
            </a:p>
          </p:txBody>
        </p:sp>
      </p:grpSp>
      <p:grpSp>
        <p:nvGrpSpPr>
          <p:cNvPr id="7" name="Group 25"/>
          <p:cNvGrpSpPr>
            <a:grpSpLocks/>
          </p:cNvGrpSpPr>
          <p:nvPr/>
        </p:nvGrpSpPr>
        <p:grpSpPr bwMode="auto">
          <a:xfrm>
            <a:off x="3806825" y="3286125"/>
            <a:ext cx="1509713" cy="1508125"/>
            <a:chOff x="762000" y="1946209"/>
            <a:chExt cx="2057400" cy="2057400"/>
          </a:xfrm>
        </p:grpSpPr>
        <p:sp>
          <p:nvSpPr>
            <p:cNvPr id="51" name="Oval 5"/>
            <p:cNvSpPr/>
            <p:nvPr/>
          </p:nvSpPr>
          <p:spPr>
            <a:xfrm>
              <a:off x="762000" y="1946209"/>
              <a:ext cx="2057400" cy="2057400"/>
            </a:xfrm>
            <a:prstGeom prst="ellipse">
              <a:avLst/>
            </a:prstGeom>
            <a:gradFill flip="none" rotWithShape="1">
              <a:gsLst>
                <a:gs pos="0">
                  <a:srgbClr val="F39C29"/>
                </a:gs>
                <a:gs pos="50000">
                  <a:srgbClr val="F7931D"/>
                </a:gs>
                <a:gs pos="100000">
                  <a:srgbClr val="FF6600"/>
                </a:gs>
              </a:gsLst>
              <a:path path="circle">
                <a:fillToRect l="50000" t="50000" r="50000" b="50000"/>
              </a:path>
              <a:tileRect/>
            </a:gradFill>
            <a:ln w="82550">
              <a:noFill/>
            </a:ln>
            <a:effectLst>
              <a:outerShdw blurRad="152400" dist="165100" dir="5400000" sx="90000" sy="-19000" rotWithShape="0">
                <a:prstClr val="black">
                  <a:alpha val="1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/>
                <a:t>             </a:t>
              </a:r>
            </a:p>
          </p:txBody>
        </p:sp>
        <p:sp>
          <p:nvSpPr>
            <p:cNvPr id="52" name="Oval 18"/>
            <p:cNvSpPr/>
            <p:nvPr/>
          </p:nvSpPr>
          <p:spPr>
            <a:xfrm>
              <a:off x="1007328" y="1992354"/>
              <a:ext cx="1583472" cy="1295400"/>
            </a:xfrm>
            <a:prstGeom prst="ellipse">
              <a:avLst/>
            </a:prstGeom>
            <a:gradFill flip="none" rotWithShape="1">
              <a:gsLst>
                <a:gs pos="63000">
                  <a:schemeClr val="bg1">
                    <a:alpha val="7000"/>
                  </a:schemeClr>
                </a:gs>
                <a:gs pos="72000">
                  <a:schemeClr val="bg1">
                    <a:alpha val="15000"/>
                  </a:schemeClr>
                </a:gs>
                <a:gs pos="91000">
                  <a:schemeClr val="bg1">
                    <a:alpha val="28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dirty="0"/>
                <a:t>       </a:t>
              </a:r>
            </a:p>
          </p:txBody>
        </p:sp>
        <p:sp>
          <p:nvSpPr>
            <p:cNvPr id="54314" name="TextBox 52"/>
            <p:cNvSpPr txBox="1">
              <a:spLocks noChangeArrowheads="1"/>
            </p:cNvSpPr>
            <p:nvPr/>
          </p:nvSpPr>
          <p:spPr bwMode="auto">
            <a:xfrm>
              <a:off x="1173359" y="1956425"/>
              <a:ext cx="1219200" cy="5457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2000" b="1">
                  <a:solidFill>
                    <a:schemeClr val="bg1"/>
                  </a:solidFill>
                  <a:latin typeface="Browallia New" pitchFamily="34" charset="-34"/>
                  <a:cs typeface="Browallia New" pitchFamily="34" charset="-34"/>
                </a:rPr>
                <a:t>6</a:t>
              </a: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822575" y="2433489"/>
              <a:ext cx="1931922" cy="1364381"/>
            </a:xfrm>
            <a:prstGeom prst="rect">
              <a:avLst/>
            </a:prstGeom>
            <a:noFill/>
          </p:spPr>
          <p:txBody>
            <a:bodyPr/>
            <a:lstStyle/>
            <a:p>
              <a:pPr algn="ctr" fontAlgn="auto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h-TH" sz="2000" b="1" spc="60" dirty="0">
                  <a:solidFill>
                    <a:schemeClr val="bg1"/>
                  </a:solidFill>
                  <a:effectLst>
                    <a:outerShdw blurRad="50800" dist="25400" dir="5400000" algn="t" rotWithShape="0">
                      <a:prstClr val="black">
                        <a:alpha val="15000"/>
                      </a:prstClr>
                    </a:outerShdw>
                  </a:effectLst>
                  <a:latin typeface="Browallia New" pitchFamily="34" charset="-34"/>
                  <a:cs typeface="Browallia New" pitchFamily="34" charset="-34"/>
                </a:rPr>
                <a:t>ตรวจสอบหลักประกันสัญญาและจัดทำสัญญา</a:t>
              </a:r>
              <a:endParaRPr lang="en-US" sz="2000" b="1" dirty="0">
                <a:solidFill>
                  <a:schemeClr val="bg1"/>
                </a:solidFill>
                <a:effectLst>
                  <a:outerShdw blurRad="50800" dist="25400" dir="5400000" algn="t" rotWithShape="0">
                    <a:prstClr val="black">
                      <a:alpha val="15000"/>
                    </a:prstClr>
                  </a:outerShdw>
                </a:effectLst>
                <a:latin typeface="Browallia New" pitchFamily="34" charset="-34"/>
                <a:cs typeface="Browallia New" pitchFamily="34" charset="-34"/>
              </a:endParaRPr>
            </a:p>
          </p:txBody>
        </p:sp>
      </p:grpSp>
      <p:grpSp>
        <p:nvGrpSpPr>
          <p:cNvPr id="8" name="Group 22"/>
          <p:cNvGrpSpPr>
            <a:grpSpLocks/>
          </p:cNvGrpSpPr>
          <p:nvPr/>
        </p:nvGrpSpPr>
        <p:grpSpPr bwMode="auto">
          <a:xfrm>
            <a:off x="2127250" y="3286125"/>
            <a:ext cx="1508125" cy="1506538"/>
            <a:chOff x="3543300" y="1946209"/>
            <a:chExt cx="2057400" cy="2057400"/>
          </a:xfrm>
        </p:grpSpPr>
        <p:sp>
          <p:nvSpPr>
            <p:cNvPr id="56" name="Oval 3"/>
            <p:cNvSpPr/>
            <p:nvPr/>
          </p:nvSpPr>
          <p:spPr>
            <a:xfrm>
              <a:off x="3543300" y="1946209"/>
              <a:ext cx="2057400" cy="2057400"/>
            </a:xfrm>
            <a:prstGeom prst="ellipse">
              <a:avLst/>
            </a:prstGeom>
            <a:gradFill>
              <a:gsLst>
                <a:gs pos="0">
                  <a:srgbClr val="00B0F0"/>
                </a:gs>
                <a:gs pos="50000">
                  <a:srgbClr val="399ECB"/>
                </a:gs>
                <a:gs pos="100000">
                  <a:srgbClr val="0077D0"/>
                </a:gs>
              </a:gsLst>
              <a:path path="circle">
                <a:fillToRect l="50000" t="50000" r="50000" b="50000"/>
              </a:path>
            </a:gradFill>
            <a:ln w="82550">
              <a:noFill/>
            </a:ln>
            <a:effectLst>
              <a:outerShdw blurRad="127000" dist="165100" dir="5400000" sx="90000" sy="-19000" rotWithShape="0">
                <a:prstClr val="black">
                  <a:alpha val="1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/>
                <a:t>             </a:t>
              </a:r>
            </a:p>
          </p:txBody>
        </p:sp>
        <p:sp>
          <p:nvSpPr>
            <p:cNvPr id="57" name="Oval 19"/>
            <p:cNvSpPr/>
            <p:nvPr/>
          </p:nvSpPr>
          <p:spPr>
            <a:xfrm>
              <a:off x="3782124" y="1988634"/>
              <a:ext cx="1583472" cy="1295400"/>
            </a:xfrm>
            <a:prstGeom prst="ellipse">
              <a:avLst/>
            </a:prstGeom>
            <a:gradFill flip="none" rotWithShape="1">
              <a:gsLst>
                <a:gs pos="63000">
                  <a:schemeClr val="bg1">
                    <a:alpha val="7000"/>
                  </a:schemeClr>
                </a:gs>
                <a:gs pos="72000">
                  <a:schemeClr val="bg1">
                    <a:alpha val="15000"/>
                  </a:schemeClr>
                </a:gs>
                <a:gs pos="91000">
                  <a:schemeClr val="bg1">
                    <a:alpha val="28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/>
                <a:t>       </a:t>
              </a:r>
            </a:p>
          </p:txBody>
        </p:sp>
        <p:sp>
          <p:nvSpPr>
            <p:cNvPr id="54306" name="TextBox 57"/>
            <p:cNvSpPr txBox="1">
              <a:spLocks noChangeArrowheads="1"/>
            </p:cNvSpPr>
            <p:nvPr/>
          </p:nvSpPr>
          <p:spPr bwMode="auto">
            <a:xfrm>
              <a:off x="3959968" y="2020886"/>
              <a:ext cx="1219200" cy="546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2000" b="1">
                  <a:solidFill>
                    <a:schemeClr val="bg1"/>
                  </a:solidFill>
                  <a:latin typeface="Browallia New" pitchFamily="34" charset="-34"/>
                  <a:cs typeface="Browallia New" pitchFamily="34" charset="-34"/>
                </a:rPr>
                <a:t>7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3601774" y="2514216"/>
              <a:ext cx="1931790" cy="1285604"/>
            </a:xfrm>
            <a:prstGeom prst="rect">
              <a:avLst/>
            </a:prstGeom>
            <a:noFill/>
          </p:spPr>
          <p:txBody>
            <a:bodyPr/>
            <a:lstStyle/>
            <a:p>
              <a:pPr algn="ctr" fontAlgn="auto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h-TH" sz="2000" b="1" spc="60" dirty="0">
                  <a:solidFill>
                    <a:schemeClr val="bg1"/>
                  </a:solidFill>
                  <a:effectLst>
                    <a:outerShdw blurRad="50800" dist="25400" dir="5400000" algn="t" rotWithShape="0">
                      <a:prstClr val="black">
                        <a:alpha val="15000"/>
                      </a:prstClr>
                    </a:outerShdw>
                  </a:effectLst>
                  <a:latin typeface="Browallia New" pitchFamily="34" charset="-34"/>
                  <a:cs typeface="Browallia New" pitchFamily="34" charset="-34"/>
                </a:rPr>
                <a:t>ข้อมูลสาระสำคัญในสัญญา</a:t>
              </a:r>
              <a:endParaRPr lang="en-US" sz="2000" b="1" dirty="0">
                <a:solidFill>
                  <a:schemeClr val="bg1"/>
                </a:solidFill>
                <a:effectLst>
                  <a:outerShdw blurRad="50800" dist="25400" dir="5400000" algn="t" rotWithShape="0">
                    <a:prstClr val="black">
                      <a:alpha val="15000"/>
                    </a:prstClr>
                  </a:outerShdw>
                </a:effectLst>
                <a:latin typeface="Browallia New" pitchFamily="34" charset="-34"/>
                <a:cs typeface="Browallia New" pitchFamily="34" charset="-34"/>
              </a:endParaRPr>
            </a:p>
          </p:txBody>
        </p:sp>
      </p:grpSp>
      <p:grpSp>
        <p:nvGrpSpPr>
          <p:cNvPr id="10" name="Group 25"/>
          <p:cNvGrpSpPr>
            <a:grpSpLocks/>
          </p:cNvGrpSpPr>
          <p:nvPr/>
        </p:nvGrpSpPr>
        <p:grpSpPr bwMode="auto">
          <a:xfrm>
            <a:off x="452438" y="3289300"/>
            <a:ext cx="1508125" cy="1508125"/>
            <a:chOff x="762000" y="1946209"/>
            <a:chExt cx="2057400" cy="2057400"/>
          </a:xfrm>
        </p:grpSpPr>
        <p:sp>
          <p:nvSpPr>
            <p:cNvPr id="61" name="Oval 5"/>
            <p:cNvSpPr/>
            <p:nvPr/>
          </p:nvSpPr>
          <p:spPr>
            <a:xfrm>
              <a:off x="762000" y="1946209"/>
              <a:ext cx="2057400" cy="2057400"/>
            </a:xfrm>
            <a:prstGeom prst="ellipse">
              <a:avLst/>
            </a:prstGeom>
            <a:gradFill flip="none" rotWithShape="1">
              <a:gsLst>
                <a:gs pos="0">
                  <a:srgbClr val="F39C29"/>
                </a:gs>
                <a:gs pos="50000">
                  <a:srgbClr val="F7931D"/>
                </a:gs>
                <a:gs pos="100000">
                  <a:srgbClr val="FF6600"/>
                </a:gs>
              </a:gsLst>
              <a:path path="circle">
                <a:fillToRect l="50000" t="50000" r="50000" b="50000"/>
              </a:path>
              <a:tileRect/>
            </a:gradFill>
            <a:ln w="82550">
              <a:noFill/>
            </a:ln>
            <a:effectLst>
              <a:outerShdw blurRad="152400" dist="165100" dir="5400000" sx="90000" sy="-19000" rotWithShape="0">
                <a:prstClr val="black">
                  <a:alpha val="1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/>
                <a:t>             </a:t>
              </a:r>
            </a:p>
          </p:txBody>
        </p:sp>
        <p:sp>
          <p:nvSpPr>
            <p:cNvPr id="62" name="Oval 18"/>
            <p:cNvSpPr/>
            <p:nvPr/>
          </p:nvSpPr>
          <p:spPr>
            <a:xfrm>
              <a:off x="1007328" y="1992354"/>
              <a:ext cx="1583472" cy="1295400"/>
            </a:xfrm>
            <a:prstGeom prst="ellipse">
              <a:avLst/>
            </a:prstGeom>
            <a:gradFill flip="none" rotWithShape="1">
              <a:gsLst>
                <a:gs pos="63000">
                  <a:schemeClr val="bg1">
                    <a:alpha val="7000"/>
                  </a:schemeClr>
                </a:gs>
                <a:gs pos="72000">
                  <a:schemeClr val="bg1">
                    <a:alpha val="15000"/>
                  </a:schemeClr>
                </a:gs>
                <a:gs pos="91000">
                  <a:schemeClr val="bg1">
                    <a:alpha val="28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dirty="0"/>
                <a:t>       </a:t>
              </a:r>
            </a:p>
          </p:txBody>
        </p:sp>
        <p:sp>
          <p:nvSpPr>
            <p:cNvPr id="54298" name="TextBox 62"/>
            <p:cNvSpPr txBox="1">
              <a:spLocks noChangeArrowheads="1"/>
            </p:cNvSpPr>
            <p:nvPr/>
          </p:nvSpPr>
          <p:spPr bwMode="auto">
            <a:xfrm>
              <a:off x="1173359" y="1956425"/>
              <a:ext cx="1219200" cy="5457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2000" b="1">
                  <a:solidFill>
                    <a:schemeClr val="bg1"/>
                  </a:solidFill>
                  <a:latin typeface="Browallia New" pitchFamily="34" charset="-34"/>
                  <a:cs typeface="Browallia New" pitchFamily="34" charset="-34"/>
                </a:rPr>
                <a:t>8</a:t>
              </a: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822639" y="2673879"/>
              <a:ext cx="1931790" cy="974558"/>
            </a:xfrm>
            <a:prstGeom prst="rect">
              <a:avLst/>
            </a:prstGeom>
            <a:noFill/>
          </p:spPr>
          <p:txBody>
            <a:bodyPr/>
            <a:lstStyle/>
            <a:p>
              <a:pPr algn="ctr" fontAlgn="auto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h-TH" sz="2000" b="1" spc="60" dirty="0">
                  <a:solidFill>
                    <a:schemeClr val="bg1"/>
                  </a:solidFill>
                  <a:effectLst>
                    <a:outerShdw blurRad="50800" dist="25400" dir="5400000" algn="t" rotWithShape="0">
                      <a:prstClr val="black">
                        <a:alpha val="15000"/>
                      </a:prstClr>
                    </a:outerShdw>
                  </a:effectLst>
                  <a:latin typeface="Browallia New" pitchFamily="34" charset="-34"/>
                  <a:cs typeface="Browallia New" pitchFamily="34" charset="-34"/>
                </a:rPr>
                <a:t>การบริหารสัญญา</a:t>
              </a:r>
              <a:endParaRPr lang="en-US" sz="2000" b="1" dirty="0">
                <a:solidFill>
                  <a:schemeClr val="bg1"/>
                </a:solidFill>
                <a:effectLst>
                  <a:outerShdw blurRad="50800" dist="25400" dir="5400000" algn="t" rotWithShape="0">
                    <a:prstClr val="black">
                      <a:alpha val="15000"/>
                    </a:prstClr>
                  </a:outerShdw>
                </a:effectLst>
                <a:latin typeface="Browallia New" pitchFamily="34" charset="-34"/>
                <a:cs typeface="Browallia New" pitchFamily="34" charset="-34"/>
              </a:endParaRPr>
            </a:p>
          </p:txBody>
        </p:sp>
      </p:grpSp>
      <p:grpSp>
        <p:nvGrpSpPr>
          <p:cNvPr id="11" name="Group 25"/>
          <p:cNvGrpSpPr>
            <a:grpSpLocks/>
          </p:cNvGrpSpPr>
          <p:nvPr/>
        </p:nvGrpSpPr>
        <p:grpSpPr bwMode="auto">
          <a:xfrm>
            <a:off x="2106613" y="1508125"/>
            <a:ext cx="1508125" cy="1508125"/>
            <a:chOff x="762000" y="1946209"/>
            <a:chExt cx="2057400" cy="2057400"/>
          </a:xfrm>
        </p:grpSpPr>
        <p:sp>
          <p:nvSpPr>
            <p:cNvPr id="66" name="Oval 5"/>
            <p:cNvSpPr/>
            <p:nvPr/>
          </p:nvSpPr>
          <p:spPr>
            <a:xfrm>
              <a:off x="762000" y="1946209"/>
              <a:ext cx="2057400" cy="20574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82550">
              <a:noFill/>
            </a:ln>
            <a:effectLst>
              <a:outerShdw blurRad="152400" dist="165100" dir="5400000" sx="90000" sy="-19000" rotWithShape="0">
                <a:prstClr val="black">
                  <a:alpha val="1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/>
                <a:t>             </a:t>
              </a:r>
            </a:p>
          </p:txBody>
        </p:sp>
        <p:sp>
          <p:nvSpPr>
            <p:cNvPr id="67" name="Oval 18"/>
            <p:cNvSpPr/>
            <p:nvPr/>
          </p:nvSpPr>
          <p:spPr>
            <a:xfrm>
              <a:off x="1007328" y="1992354"/>
              <a:ext cx="1583472" cy="1295400"/>
            </a:xfrm>
            <a:prstGeom prst="ellipse">
              <a:avLst/>
            </a:prstGeom>
            <a:gradFill flip="none" rotWithShape="1">
              <a:gsLst>
                <a:gs pos="63000">
                  <a:schemeClr val="bg1">
                    <a:alpha val="7000"/>
                  </a:schemeClr>
                </a:gs>
                <a:gs pos="72000">
                  <a:schemeClr val="bg1">
                    <a:alpha val="15000"/>
                  </a:schemeClr>
                </a:gs>
                <a:gs pos="91000">
                  <a:schemeClr val="bg1">
                    <a:alpha val="28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dirty="0"/>
                <a:t>       </a:t>
              </a: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822639" y="2784329"/>
              <a:ext cx="1931790" cy="779646"/>
            </a:xfrm>
            <a:prstGeom prst="rect">
              <a:avLst/>
            </a:prstGeom>
            <a:noFill/>
          </p:spPr>
          <p:txBody>
            <a:bodyPr/>
            <a:lstStyle/>
            <a:p>
              <a:pPr algn="ctr" fontAlgn="auto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h-TH" sz="2000" b="1" spc="60" dirty="0">
                  <a:solidFill>
                    <a:schemeClr val="bg1"/>
                  </a:solidFill>
                  <a:effectLst>
                    <a:outerShdw blurRad="50800" dist="25400" dir="5400000" algn="t" rotWithShape="0">
                      <a:prstClr val="black">
                        <a:alpha val="15000"/>
                      </a:prstClr>
                    </a:outerShdw>
                  </a:effectLst>
                  <a:latin typeface="Browallia New" pitchFamily="34" charset="-34"/>
                  <a:cs typeface="Browallia New" pitchFamily="34" charset="-34"/>
                </a:rPr>
                <a:t>สร้างโครงการ</a:t>
              </a:r>
              <a:endParaRPr lang="en-US" sz="2000" b="1" dirty="0">
                <a:solidFill>
                  <a:schemeClr val="bg1"/>
                </a:solidFill>
                <a:effectLst>
                  <a:outerShdw blurRad="50800" dist="25400" dir="5400000" algn="t" rotWithShape="0">
                    <a:prstClr val="black">
                      <a:alpha val="15000"/>
                    </a:prstClr>
                  </a:outerShdw>
                </a:effectLst>
                <a:latin typeface="Browallia New" pitchFamily="34" charset="-34"/>
                <a:cs typeface="Browallia New" pitchFamily="34" charset="-34"/>
              </a:endParaRPr>
            </a:p>
          </p:txBody>
        </p:sp>
      </p:grpSp>
      <p:sp>
        <p:nvSpPr>
          <p:cNvPr id="50" name="Rectangle 49"/>
          <p:cNvSpPr/>
          <p:nvPr/>
        </p:nvSpPr>
        <p:spPr>
          <a:xfrm>
            <a:off x="152400" y="152400"/>
            <a:ext cx="8839200" cy="6629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ตัวยึดหมายเลขภาพนิ่ง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73B3B3-E51E-4FCD-B97A-1A30005F2362}" type="slidenum">
              <a:rPr lang="en-US"/>
              <a:pPr>
                <a:defRPr/>
              </a:pPr>
              <a:t>89</a:t>
            </a:fld>
            <a:endParaRPr lang="en-US"/>
          </a:p>
        </p:txBody>
      </p:sp>
      <p:sp>
        <p:nvSpPr>
          <p:cNvPr id="40963" name="Rectangle 5"/>
          <p:cNvSpPr>
            <a:spLocks noChangeArrowheads="1"/>
          </p:cNvSpPr>
          <p:nvPr/>
        </p:nvSpPr>
        <p:spPr bwMode="auto">
          <a:xfrm>
            <a:off x="788988" y="4276725"/>
            <a:ext cx="2411412" cy="752475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eaLnBrk="0" hangingPunct="0"/>
            <a:r>
              <a:rPr lang="th-TH" sz="3500" b="1">
                <a:solidFill>
                  <a:srgbClr val="EF0B05"/>
                </a:solidFill>
              </a:rPr>
              <a:t>เผยแพร่เอกสาร</a:t>
            </a:r>
            <a:endParaRPr lang="th-TH" sz="2800" b="1">
              <a:solidFill>
                <a:srgbClr val="EF0B05"/>
              </a:solidFill>
            </a:endParaRPr>
          </a:p>
        </p:txBody>
      </p:sp>
      <p:sp>
        <p:nvSpPr>
          <p:cNvPr id="40964" name="Text Box 6"/>
          <p:cNvSpPr txBox="1">
            <a:spLocks noChangeArrowheads="1"/>
          </p:cNvSpPr>
          <p:nvPr/>
        </p:nvSpPr>
        <p:spPr bwMode="auto">
          <a:xfrm>
            <a:off x="-685800" y="533400"/>
            <a:ext cx="5562600" cy="80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0" hangingPunct="0">
              <a:lnSpc>
                <a:spcPct val="90000"/>
              </a:lnSpc>
            </a:pPr>
            <a:endParaRPr lang="th-TH" sz="2600" b="1">
              <a:solidFill>
                <a:srgbClr val="0000CC"/>
              </a:solidFill>
            </a:endParaRPr>
          </a:p>
          <a:p>
            <a:pPr algn="l" eaLnBrk="0" hangingPunct="0">
              <a:lnSpc>
                <a:spcPct val="90000"/>
              </a:lnSpc>
            </a:pPr>
            <a:endParaRPr lang="th-TH" sz="2600" b="1">
              <a:solidFill>
                <a:srgbClr val="0000CC"/>
              </a:solidFill>
            </a:endParaRPr>
          </a:p>
        </p:txBody>
      </p:sp>
      <p:sp>
        <p:nvSpPr>
          <p:cNvPr id="40965" name="Rectangle 8"/>
          <p:cNvSpPr>
            <a:spLocks noChangeArrowheads="1"/>
          </p:cNvSpPr>
          <p:nvPr/>
        </p:nvSpPr>
        <p:spPr bwMode="auto">
          <a:xfrm>
            <a:off x="979488" y="1295400"/>
            <a:ext cx="2220912" cy="760413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eaLnBrk="0" hangingPunct="0"/>
            <a:r>
              <a:rPr lang="th-TH" sz="3500" b="1">
                <a:solidFill>
                  <a:srgbClr val="EF0B05"/>
                </a:solidFill>
              </a:rPr>
              <a:t>เจ้าหน้าที่พัสดุ</a:t>
            </a:r>
            <a:endParaRPr lang="th-TH" sz="2800" b="1">
              <a:solidFill>
                <a:srgbClr val="EF0B05"/>
              </a:solidFill>
            </a:endParaRPr>
          </a:p>
        </p:txBody>
      </p:sp>
      <p:sp>
        <p:nvSpPr>
          <p:cNvPr id="40966" name="Rectangle 9"/>
          <p:cNvSpPr>
            <a:spLocks noChangeArrowheads="1"/>
          </p:cNvSpPr>
          <p:nvPr/>
        </p:nvSpPr>
        <p:spPr bwMode="auto">
          <a:xfrm>
            <a:off x="5600700" y="1316038"/>
            <a:ext cx="3130550" cy="855662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eaLnBrk="0" hangingPunct="0"/>
            <a:r>
              <a:rPr lang="th-TH" sz="3900" b="1">
                <a:solidFill>
                  <a:srgbClr val="EF0B05"/>
                </a:solidFill>
              </a:rPr>
              <a:t>หัวหน้าส่วนราชการ</a:t>
            </a:r>
            <a:endParaRPr lang="th-TH" sz="3200" b="1">
              <a:solidFill>
                <a:srgbClr val="EF0B05"/>
              </a:solidFill>
            </a:endParaRPr>
          </a:p>
        </p:txBody>
      </p:sp>
      <p:sp>
        <p:nvSpPr>
          <p:cNvPr id="40967" name="AutoShape 10"/>
          <p:cNvSpPr>
            <a:spLocks noChangeArrowheads="1"/>
          </p:cNvSpPr>
          <p:nvPr/>
        </p:nvSpPr>
        <p:spPr bwMode="auto">
          <a:xfrm>
            <a:off x="3638550" y="1066800"/>
            <a:ext cx="1428750" cy="666750"/>
          </a:xfrm>
          <a:prstGeom prst="rightArrow">
            <a:avLst>
              <a:gd name="adj1" fmla="val 56019"/>
              <a:gd name="adj2" fmla="val 77837"/>
            </a:avLst>
          </a:prstGeom>
          <a:solidFill>
            <a:srgbClr val="FF99CC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eaLnBrk="0" hangingPunct="0"/>
            <a:r>
              <a:rPr lang="th-TH" sz="2800" b="1"/>
              <a:t>     ข้อ 27</a:t>
            </a:r>
          </a:p>
        </p:txBody>
      </p:sp>
      <p:sp>
        <p:nvSpPr>
          <p:cNvPr id="40968" name="AutoShape 11"/>
          <p:cNvSpPr>
            <a:spLocks noChangeArrowheads="1"/>
          </p:cNvSpPr>
          <p:nvPr/>
        </p:nvSpPr>
        <p:spPr bwMode="auto">
          <a:xfrm>
            <a:off x="3581400" y="1771650"/>
            <a:ext cx="1447800" cy="742950"/>
          </a:xfrm>
          <a:prstGeom prst="leftArrow">
            <a:avLst>
              <a:gd name="adj1" fmla="val 50000"/>
              <a:gd name="adj2" fmla="val 48718"/>
            </a:avLst>
          </a:prstGeom>
          <a:solidFill>
            <a:srgbClr val="FF99CC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eaLnBrk="0" hangingPunct="0"/>
            <a:r>
              <a:rPr lang="th-TH" sz="2800" b="1"/>
              <a:t>ข้อ 29</a:t>
            </a:r>
          </a:p>
        </p:txBody>
      </p:sp>
      <p:sp>
        <p:nvSpPr>
          <p:cNvPr id="40969" name="AutoShape 12"/>
          <p:cNvSpPr>
            <a:spLocks noChangeArrowheads="1"/>
          </p:cNvSpPr>
          <p:nvPr/>
        </p:nvSpPr>
        <p:spPr bwMode="auto">
          <a:xfrm>
            <a:off x="1676400" y="2209800"/>
            <a:ext cx="381000" cy="457200"/>
          </a:xfrm>
          <a:prstGeom prst="downArrow">
            <a:avLst>
              <a:gd name="adj1" fmla="val 50000"/>
              <a:gd name="adj2" fmla="val 30000"/>
            </a:avLst>
          </a:prstGeom>
          <a:solidFill>
            <a:srgbClr val="FF99CC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th-TH"/>
          </a:p>
        </p:txBody>
      </p:sp>
      <p:sp>
        <p:nvSpPr>
          <p:cNvPr id="40970" name="Rectangle 14"/>
          <p:cNvSpPr>
            <a:spLocks noChangeArrowheads="1"/>
          </p:cNvSpPr>
          <p:nvPr/>
        </p:nvSpPr>
        <p:spPr bwMode="auto">
          <a:xfrm>
            <a:off x="228600" y="2743200"/>
            <a:ext cx="2819400" cy="703263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eaLnBrk="0" hangingPunct="0"/>
            <a:r>
              <a:rPr lang="th-TH" sz="3500" b="1">
                <a:solidFill>
                  <a:srgbClr val="EF0B05"/>
                </a:solidFill>
              </a:rPr>
              <a:t>จัดทำประกาศ (ข้อ 40)</a:t>
            </a:r>
            <a:endParaRPr lang="th-TH" sz="2800" b="1">
              <a:solidFill>
                <a:srgbClr val="EF0B05"/>
              </a:solidFill>
            </a:endParaRPr>
          </a:p>
        </p:txBody>
      </p:sp>
      <p:sp>
        <p:nvSpPr>
          <p:cNvPr id="40971" name="AutoShape 15"/>
          <p:cNvSpPr>
            <a:spLocks noChangeArrowheads="1"/>
          </p:cNvSpPr>
          <p:nvPr/>
        </p:nvSpPr>
        <p:spPr bwMode="auto">
          <a:xfrm>
            <a:off x="1676400" y="3657600"/>
            <a:ext cx="381000" cy="457200"/>
          </a:xfrm>
          <a:prstGeom prst="downArrow">
            <a:avLst>
              <a:gd name="adj1" fmla="val 50000"/>
              <a:gd name="adj2" fmla="val 30000"/>
            </a:avLst>
          </a:prstGeom>
          <a:solidFill>
            <a:srgbClr val="FF99CC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th-TH"/>
          </a:p>
        </p:txBody>
      </p:sp>
      <p:sp>
        <p:nvSpPr>
          <p:cNvPr id="91153" name="Rectangle 17"/>
          <p:cNvSpPr>
            <a:spLocks noChangeArrowheads="1"/>
          </p:cNvSpPr>
          <p:nvPr/>
        </p:nvSpPr>
        <p:spPr bwMode="auto">
          <a:xfrm>
            <a:off x="1409700" y="152400"/>
            <a:ext cx="6667500" cy="8382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/>
          <a:p>
            <a:pPr algn="l" eaLnBrk="0" hangingPunct="0"/>
            <a:r>
              <a:rPr lang="th-TH" sz="5800" b="1">
                <a:solidFill>
                  <a:srgbClr val="1902C2"/>
                </a:solidFill>
              </a:rPr>
              <a:t>การดำเนินการโดยวิธีสอบราคา</a:t>
            </a:r>
            <a:r>
              <a:rPr lang="th-TH" sz="6000" b="1">
                <a:solidFill>
                  <a:srgbClr val="1902C2"/>
                </a:solidFill>
              </a:rPr>
              <a:t> </a:t>
            </a:r>
            <a:r>
              <a:rPr lang="en-US" b="1">
                <a:solidFill>
                  <a:srgbClr val="1902C2"/>
                </a:solidFill>
              </a:rPr>
              <a:t>(1)</a:t>
            </a:r>
            <a:endParaRPr lang="th-TH" sz="3600" b="1">
              <a:solidFill>
                <a:srgbClr val="1902C2"/>
              </a:solidFill>
            </a:endParaRPr>
          </a:p>
        </p:txBody>
      </p:sp>
      <p:sp>
        <p:nvSpPr>
          <p:cNvPr id="40973" name="AutoShape 18"/>
          <p:cNvSpPr>
            <a:spLocks noChangeArrowheads="1"/>
          </p:cNvSpPr>
          <p:nvPr/>
        </p:nvSpPr>
        <p:spPr bwMode="auto">
          <a:xfrm>
            <a:off x="3200400" y="2514600"/>
            <a:ext cx="5715000" cy="1828800"/>
          </a:xfrm>
          <a:prstGeom prst="wedgeRoundRectCallout">
            <a:avLst>
              <a:gd name="adj1" fmla="val -43500"/>
              <a:gd name="adj2" fmla="val 69968"/>
              <a:gd name="adj3" fmla="val 16667"/>
            </a:avLst>
          </a:prstGeom>
          <a:solidFill>
            <a:srgbClr val="CCFF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algn="l">
              <a:buFontTx/>
              <a:buChar char="-"/>
            </a:pPr>
            <a:r>
              <a:rPr lang="th-TH" b="1" dirty="0" smtClean="0">
                <a:solidFill>
                  <a:srgbClr val="0000CC"/>
                </a:solidFill>
              </a:rPr>
              <a:t> ก่อน</a:t>
            </a:r>
            <a:r>
              <a:rPr lang="th-TH" b="1" dirty="0">
                <a:solidFill>
                  <a:srgbClr val="0000CC"/>
                </a:solidFill>
              </a:rPr>
              <a:t>วันเปิดซองสอบราคาไม่น้อยกว่า </a:t>
            </a:r>
            <a:r>
              <a:rPr lang="en-US" b="1" dirty="0">
                <a:solidFill>
                  <a:srgbClr val="0000CC"/>
                </a:solidFill>
              </a:rPr>
              <a:t>10 </a:t>
            </a:r>
            <a:r>
              <a:rPr lang="th-TH" b="1" dirty="0">
                <a:solidFill>
                  <a:srgbClr val="0000CC"/>
                </a:solidFill>
              </a:rPr>
              <a:t>วัน </a:t>
            </a:r>
            <a:r>
              <a:rPr lang="en-US" b="1" dirty="0">
                <a:solidFill>
                  <a:srgbClr val="0000CC"/>
                </a:solidFill>
              </a:rPr>
              <a:t>/</a:t>
            </a:r>
            <a:r>
              <a:rPr lang="th-TH" b="1" dirty="0">
                <a:solidFill>
                  <a:srgbClr val="0000CC"/>
                </a:solidFill>
              </a:rPr>
              <a:t> นานาชาติ  </a:t>
            </a:r>
            <a:endParaRPr lang="th-TH" b="1" dirty="0" smtClean="0">
              <a:solidFill>
                <a:srgbClr val="0000CC"/>
              </a:solidFill>
            </a:endParaRPr>
          </a:p>
          <a:p>
            <a:pPr algn="l"/>
            <a:r>
              <a:rPr lang="th-TH" b="1" dirty="0" smtClean="0">
                <a:solidFill>
                  <a:srgbClr val="0000CC"/>
                </a:solidFill>
              </a:rPr>
              <a:t> ไม่</a:t>
            </a:r>
            <a:r>
              <a:rPr lang="th-TH" b="1" dirty="0">
                <a:solidFill>
                  <a:srgbClr val="0000CC"/>
                </a:solidFill>
              </a:rPr>
              <a:t>น้อยกว่า </a:t>
            </a:r>
            <a:r>
              <a:rPr lang="en-US" b="1" dirty="0">
                <a:solidFill>
                  <a:srgbClr val="0000CC"/>
                </a:solidFill>
              </a:rPr>
              <a:t>45</a:t>
            </a:r>
            <a:r>
              <a:rPr lang="th-TH" b="1" dirty="0">
                <a:solidFill>
                  <a:srgbClr val="0000CC"/>
                </a:solidFill>
              </a:rPr>
              <a:t> วัน</a:t>
            </a:r>
          </a:p>
          <a:p>
            <a:pPr algn="l" eaLnBrk="0" hangingPunct="0">
              <a:lnSpc>
                <a:spcPct val="90000"/>
              </a:lnSpc>
            </a:pPr>
            <a:r>
              <a:rPr lang="th-TH" b="1" dirty="0">
                <a:solidFill>
                  <a:srgbClr val="0000CC"/>
                </a:solidFill>
              </a:rPr>
              <a:t>- ส่งประกาศ + เอกสารสอบราคา ให้ผู้มีอาชีพขายหรือรับจ้างโดยตรง หรือทางไปรษณีย์ลงทะเบียนให้มากที่สุด</a:t>
            </a:r>
          </a:p>
          <a:p>
            <a:pPr algn="l" eaLnBrk="0" hangingPunct="0">
              <a:lnSpc>
                <a:spcPct val="90000"/>
              </a:lnSpc>
            </a:pPr>
            <a:r>
              <a:rPr lang="th-TH" b="1" dirty="0">
                <a:solidFill>
                  <a:srgbClr val="0000CC"/>
                </a:solidFill>
              </a:rPr>
              <a:t>- ปิดประกาศเผยแพร่ ณ ที่ทำการโดยเปิดเผย</a:t>
            </a:r>
          </a:p>
          <a:p>
            <a:pPr algn="l"/>
            <a:endParaRPr lang="th-TH" b="1" dirty="0">
              <a:solidFill>
                <a:srgbClr val="0000CC"/>
              </a:solidFill>
            </a:endParaRPr>
          </a:p>
        </p:txBody>
      </p:sp>
      <p:grpSp>
        <p:nvGrpSpPr>
          <p:cNvPr id="40974" name="Group 35"/>
          <p:cNvGrpSpPr>
            <a:grpSpLocks/>
          </p:cNvGrpSpPr>
          <p:nvPr/>
        </p:nvGrpSpPr>
        <p:grpSpPr bwMode="auto">
          <a:xfrm>
            <a:off x="3048000" y="4495800"/>
            <a:ext cx="6019800" cy="1219200"/>
            <a:chOff x="1920" y="2832"/>
            <a:chExt cx="3792" cy="768"/>
          </a:xfrm>
        </p:grpSpPr>
        <p:sp>
          <p:nvSpPr>
            <p:cNvPr id="40987" name="Rectangle 19"/>
            <p:cNvSpPr>
              <a:spLocks noChangeArrowheads="1"/>
            </p:cNvSpPr>
            <p:nvPr/>
          </p:nvSpPr>
          <p:spPr bwMode="auto">
            <a:xfrm>
              <a:off x="2592" y="2832"/>
              <a:ext cx="312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l" eaLnBrk="0" hangingPunct="0">
                <a:buFont typeface="Wingdings" pitchFamily="2" charset="2"/>
                <a:buNone/>
              </a:pPr>
              <a:r>
                <a:rPr lang="th-TH" sz="2600" b="1"/>
                <a:t> วันประกาศห่างจากวันปิดรับซอง ไม่น้อยกว่า ๑๐ วัน</a:t>
              </a:r>
            </a:p>
          </p:txBody>
        </p:sp>
        <p:sp>
          <p:nvSpPr>
            <p:cNvPr id="40988" name="Rectangle 21"/>
            <p:cNvSpPr>
              <a:spLocks noChangeArrowheads="1"/>
            </p:cNvSpPr>
            <p:nvPr/>
          </p:nvSpPr>
          <p:spPr bwMode="auto">
            <a:xfrm>
              <a:off x="1920" y="3312"/>
              <a:ext cx="374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l" eaLnBrk="0" hangingPunct="0">
                <a:buFont typeface="Wingdings" pitchFamily="2" charset="2"/>
                <a:buNone/>
              </a:pPr>
              <a:r>
                <a:rPr lang="th-TH" sz="2600" b="1"/>
                <a:t>วันปิดรับซอง จะต้องห่างจากวันเริ่มต้นรับซองไม่น้อยกว่า ๑๐ วัน</a:t>
              </a:r>
            </a:p>
          </p:txBody>
        </p:sp>
        <p:sp>
          <p:nvSpPr>
            <p:cNvPr id="40989" name="Rectangle 22"/>
            <p:cNvSpPr>
              <a:spLocks noChangeArrowheads="1"/>
            </p:cNvSpPr>
            <p:nvPr/>
          </p:nvSpPr>
          <p:spPr bwMode="auto">
            <a:xfrm>
              <a:off x="3264" y="3072"/>
              <a:ext cx="21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l" eaLnBrk="0" hangingPunct="0">
                <a:buFont typeface="Wingdings" pitchFamily="2" charset="2"/>
                <a:buNone/>
              </a:pPr>
              <a:r>
                <a:rPr lang="th-TH" sz="2600" b="1"/>
                <a:t>เริ่มต้นรับซองนับตั้งแต่วันประกาศ</a:t>
              </a:r>
            </a:p>
          </p:txBody>
        </p:sp>
      </p:grpSp>
      <p:grpSp>
        <p:nvGrpSpPr>
          <p:cNvPr id="40975" name="Group 23"/>
          <p:cNvGrpSpPr>
            <a:grpSpLocks/>
          </p:cNvGrpSpPr>
          <p:nvPr/>
        </p:nvGrpSpPr>
        <p:grpSpPr bwMode="auto">
          <a:xfrm>
            <a:off x="990600" y="5715000"/>
            <a:ext cx="7924800" cy="1066800"/>
            <a:chOff x="624" y="3504"/>
            <a:chExt cx="4992" cy="672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40976" name="Oval 24"/>
            <p:cNvSpPr>
              <a:spLocks noChangeArrowheads="1"/>
            </p:cNvSpPr>
            <p:nvPr/>
          </p:nvSpPr>
          <p:spPr bwMode="auto">
            <a:xfrm>
              <a:off x="912" y="3744"/>
              <a:ext cx="144" cy="144"/>
            </a:xfrm>
            <a:prstGeom prst="ellipse">
              <a:avLst/>
            </a:prstGeom>
            <a:solidFill>
              <a:srgbClr val="6600CC"/>
            </a:solidFill>
            <a:ln w="9525">
              <a:noFill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40977" name="Rectangle 25"/>
            <p:cNvSpPr>
              <a:spLocks noChangeArrowheads="1"/>
            </p:cNvSpPr>
            <p:nvPr/>
          </p:nvSpPr>
          <p:spPr bwMode="auto">
            <a:xfrm>
              <a:off x="1104" y="3792"/>
              <a:ext cx="2400" cy="48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40978" name="Rectangle 26"/>
            <p:cNvSpPr>
              <a:spLocks noChangeArrowheads="1"/>
            </p:cNvSpPr>
            <p:nvPr/>
          </p:nvSpPr>
          <p:spPr bwMode="auto">
            <a:xfrm>
              <a:off x="3552" y="3648"/>
              <a:ext cx="48" cy="336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40979" name="Rectangle 27"/>
            <p:cNvSpPr>
              <a:spLocks noChangeArrowheads="1"/>
            </p:cNvSpPr>
            <p:nvPr/>
          </p:nvSpPr>
          <p:spPr bwMode="auto">
            <a:xfrm>
              <a:off x="3648" y="3792"/>
              <a:ext cx="1248" cy="48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40980" name="Rectangle 28"/>
            <p:cNvSpPr>
              <a:spLocks noChangeArrowheads="1"/>
            </p:cNvSpPr>
            <p:nvPr/>
          </p:nvSpPr>
          <p:spPr bwMode="auto">
            <a:xfrm>
              <a:off x="4944" y="3648"/>
              <a:ext cx="48" cy="336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40981" name="Rectangle 29"/>
            <p:cNvSpPr>
              <a:spLocks noChangeArrowheads="1"/>
            </p:cNvSpPr>
            <p:nvPr/>
          </p:nvSpPr>
          <p:spPr bwMode="auto">
            <a:xfrm>
              <a:off x="624" y="3504"/>
              <a:ext cx="76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none" anchor="ctr"/>
            <a:lstStyle/>
            <a:p>
              <a:pPr eaLnBrk="0" hangingPunct="0">
                <a:buFont typeface="Wingdings" pitchFamily="2" charset="2"/>
                <a:buNone/>
              </a:pPr>
              <a:r>
                <a:rPr lang="th-TH" sz="2500" b="1">
                  <a:solidFill>
                    <a:srgbClr val="CC0000"/>
                  </a:solidFill>
                </a:rPr>
                <a:t>วันประกาศ</a:t>
              </a:r>
            </a:p>
          </p:txBody>
        </p:sp>
        <p:sp>
          <p:nvSpPr>
            <p:cNvPr id="40982" name="Rectangle 30"/>
            <p:cNvSpPr>
              <a:spLocks noChangeArrowheads="1"/>
            </p:cNvSpPr>
            <p:nvPr/>
          </p:nvSpPr>
          <p:spPr bwMode="auto">
            <a:xfrm>
              <a:off x="624" y="3936"/>
              <a:ext cx="76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none" anchor="ctr"/>
            <a:lstStyle/>
            <a:p>
              <a:pPr eaLnBrk="0" hangingPunct="0">
                <a:buFont typeface="Wingdings" pitchFamily="2" charset="2"/>
                <a:buNone/>
              </a:pPr>
              <a:r>
                <a:rPr lang="th-TH" sz="2500" b="1">
                  <a:solidFill>
                    <a:srgbClr val="0000FF"/>
                  </a:solidFill>
                </a:rPr>
                <a:t>วันรับซอง</a:t>
              </a:r>
            </a:p>
          </p:txBody>
        </p:sp>
        <p:sp>
          <p:nvSpPr>
            <p:cNvPr id="40983" name="Rectangle 31"/>
            <p:cNvSpPr>
              <a:spLocks noChangeArrowheads="1"/>
            </p:cNvSpPr>
            <p:nvPr/>
          </p:nvSpPr>
          <p:spPr bwMode="auto">
            <a:xfrm>
              <a:off x="1872" y="3888"/>
              <a:ext cx="105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none" anchor="ctr"/>
            <a:lstStyle/>
            <a:p>
              <a:pPr eaLnBrk="0" hangingPunct="0">
                <a:buFont typeface="Wingdings" pitchFamily="2" charset="2"/>
                <a:buNone/>
              </a:pPr>
              <a:r>
                <a:rPr lang="th-TH" sz="2500" b="1">
                  <a:solidFill>
                    <a:srgbClr val="CC0000"/>
                  </a:solidFill>
                </a:rPr>
                <a:t>รับซองอย่างน้อย ๑๐ วัน</a:t>
              </a:r>
            </a:p>
          </p:txBody>
        </p:sp>
        <p:sp>
          <p:nvSpPr>
            <p:cNvPr id="40984" name="Rectangle 32"/>
            <p:cNvSpPr>
              <a:spLocks noChangeArrowheads="1"/>
            </p:cNvSpPr>
            <p:nvPr/>
          </p:nvSpPr>
          <p:spPr bwMode="auto">
            <a:xfrm>
              <a:off x="4848" y="3888"/>
              <a:ext cx="76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none" anchor="ctr"/>
            <a:lstStyle/>
            <a:p>
              <a:pPr eaLnBrk="0" hangingPunct="0">
                <a:buFont typeface="Wingdings" pitchFamily="2" charset="2"/>
                <a:buNone/>
              </a:pPr>
              <a:r>
                <a:rPr lang="th-TH" sz="2500" b="1">
                  <a:solidFill>
                    <a:srgbClr val="0000FF"/>
                  </a:solidFill>
                </a:rPr>
                <a:t>เปิดซอง</a:t>
              </a:r>
            </a:p>
          </p:txBody>
        </p:sp>
        <p:sp>
          <p:nvSpPr>
            <p:cNvPr id="40985" name="Rectangle 33"/>
            <p:cNvSpPr>
              <a:spLocks noChangeArrowheads="1"/>
            </p:cNvSpPr>
            <p:nvPr/>
          </p:nvSpPr>
          <p:spPr bwMode="auto">
            <a:xfrm>
              <a:off x="3840" y="3552"/>
              <a:ext cx="768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none" anchor="ctr"/>
            <a:lstStyle/>
            <a:p>
              <a:pPr eaLnBrk="0" hangingPunct="0">
                <a:buFont typeface="Wingdings" pitchFamily="2" charset="2"/>
                <a:buNone/>
              </a:pPr>
              <a:r>
                <a:rPr lang="en-US" sz="2200" b="1">
                  <a:solidFill>
                    <a:srgbClr val="CC0000"/>
                  </a:solidFill>
                </a:rPr>
                <a:t>  .</a:t>
              </a:r>
              <a:r>
                <a:rPr lang="th-TH" sz="2200" b="1">
                  <a:solidFill>
                    <a:srgbClr val="CC0000"/>
                  </a:solidFill>
                </a:rPr>
                <a:t>..</a:t>
              </a:r>
              <a:r>
                <a:rPr lang="en-US" sz="2200" b="1">
                  <a:solidFill>
                    <a:srgbClr val="CC0000"/>
                  </a:solidFill>
                </a:rPr>
                <a:t> ?</a:t>
              </a:r>
              <a:r>
                <a:rPr lang="th-TH" sz="2200" b="1">
                  <a:solidFill>
                    <a:srgbClr val="CC0000"/>
                  </a:solidFill>
                </a:rPr>
                <a:t>... วัน คำนึงถึงตรวจฮั้ว</a:t>
              </a:r>
            </a:p>
          </p:txBody>
        </p:sp>
        <p:sp>
          <p:nvSpPr>
            <p:cNvPr id="40986" name="Rectangle 34"/>
            <p:cNvSpPr>
              <a:spLocks noChangeArrowheads="1"/>
            </p:cNvSpPr>
            <p:nvPr/>
          </p:nvSpPr>
          <p:spPr bwMode="auto">
            <a:xfrm>
              <a:off x="3264" y="3984"/>
              <a:ext cx="76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none" anchor="ctr"/>
            <a:lstStyle/>
            <a:p>
              <a:pPr eaLnBrk="0" hangingPunct="0">
                <a:buFont typeface="Wingdings" pitchFamily="2" charset="2"/>
                <a:buNone/>
              </a:pPr>
              <a:r>
                <a:rPr lang="th-TH" sz="2500" b="1">
                  <a:solidFill>
                    <a:srgbClr val="0000FF"/>
                  </a:solidFill>
                </a:rPr>
                <a:t>ปิดรับซอง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1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1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5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7E894-719A-4EC9-86AC-98AF6D0270A8}" type="slidenum">
              <a:rPr lang="en-US"/>
              <a:pPr/>
              <a:t>9</a:t>
            </a:fld>
            <a:endParaRPr lang="th-TH"/>
          </a:p>
        </p:txBody>
      </p:sp>
      <p:sp>
        <p:nvSpPr>
          <p:cNvPr id="10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1341438"/>
            <a:ext cx="7620000" cy="1401762"/>
          </a:xfrm>
        </p:spPr>
        <p:txBody>
          <a:bodyPr anchor="b">
            <a:normAutofit fontScale="90000"/>
          </a:bodyPr>
          <a:lstStyle/>
          <a:p>
            <a:r>
              <a:rPr lang="th-TH" sz="4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00FF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rowallia New" pitchFamily="34" charset="-34"/>
                <a:cs typeface="JasmineUPC" pitchFamily="18" charset="-34"/>
              </a:rPr>
              <a:t>การจัดซื้อจัดจ้างและการบริหารพัสดุ</a:t>
            </a:r>
            <a:r>
              <a:rPr lang="th-TH" sz="7600" b="1" dirty="0">
                <a:solidFill>
                  <a:schemeClr val="tx1"/>
                </a:solidFill>
                <a:latin typeface="Browallia New" pitchFamily="34" charset="-34"/>
                <a:cs typeface="JasmineUPC" pitchFamily="18" charset="-34"/>
              </a:rPr>
              <a:t/>
            </a:r>
            <a:br>
              <a:rPr lang="th-TH" sz="7600" b="1" dirty="0">
                <a:solidFill>
                  <a:schemeClr val="tx1"/>
                </a:solidFill>
                <a:latin typeface="Browallia New" pitchFamily="34" charset="-34"/>
                <a:cs typeface="JasmineUPC" pitchFamily="18" charset="-34"/>
              </a:rPr>
            </a:br>
            <a:r>
              <a:rPr lang="th-TH" sz="4500" b="1" dirty="0">
                <a:solidFill>
                  <a:srgbClr val="EF0B05"/>
                </a:solidFill>
                <a:latin typeface="Browallia New" pitchFamily="34" charset="-34"/>
                <a:cs typeface="JasmineUPC" pitchFamily="18" charset="-34"/>
              </a:rPr>
              <a:t>แบ่งออกเป็น 5 ระยะ คือ</a:t>
            </a:r>
            <a:endParaRPr lang="en-US" sz="4500" b="1" dirty="0">
              <a:solidFill>
                <a:srgbClr val="EF0B05"/>
              </a:solidFill>
              <a:latin typeface="Browallia New" pitchFamily="34" charset="-34"/>
              <a:cs typeface="JasmineUPC" pitchFamily="18" charset="-34"/>
            </a:endParaRPr>
          </a:p>
        </p:txBody>
      </p:sp>
      <p:sp>
        <p:nvSpPr>
          <p:cNvPr id="17413" name="AutoShape 5"/>
          <p:cNvSpPr>
            <a:spLocks noChangeArrowheads="1"/>
          </p:cNvSpPr>
          <p:nvPr/>
        </p:nvSpPr>
        <p:spPr bwMode="gray">
          <a:xfrm>
            <a:off x="3581400" y="4114800"/>
            <a:ext cx="1919287" cy="1323439"/>
          </a:xfrm>
          <a:prstGeom prst="chevron">
            <a:avLst>
              <a:gd name="adj" fmla="val 16468"/>
            </a:avLst>
          </a:prstGeom>
          <a:solidFill>
            <a:srgbClr val="FF9900"/>
          </a:solidFill>
          <a:ln>
            <a:headEnd/>
            <a:tailEnd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>
              <a:defRPr/>
            </a:pPr>
            <a:endParaRPr lang="th-TH" sz="2000" b="1" dirty="0" smtClean="0">
              <a:solidFill>
                <a:schemeClr val="tx1"/>
              </a:solidFill>
              <a:latin typeface="Browallia New" pitchFamily="34" charset="-34"/>
              <a:cs typeface="Browallia New" pitchFamily="34" charset="-34"/>
            </a:endParaRPr>
          </a:p>
          <a:p>
            <a:pPr algn="ctr">
              <a:defRPr/>
            </a:pPr>
            <a:r>
              <a:rPr lang="th-TH" sz="2000" b="1" dirty="0" smtClean="0">
                <a:solidFill>
                  <a:schemeClr val="tx1"/>
                </a:solidFill>
                <a:latin typeface="Browallia New" pitchFamily="34" charset="-34"/>
                <a:cs typeface="Browallia New" pitchFamily="34" charset="-34"/>
              </a:rPr>
              <a:t>การจัดซื้อ</a:t>
            </a:r>
          </a:p>
          <a:p>
            <a:pPr algn="ctr">
              <a:defRPr/>
            </a:pPr>
            <a:r>
              <a:rPr lang="th-TH" sz="2000" b="1" dirty="0" smtClean="0">
                <a:solidFill>
                  <a:schemeClr val="tx1"/>
                </a:solidFill>
                <a:latin typeface="Browallia New" pitchFamily="34" charset="-34"/>
                <a:cs typeface="Browallia New" pitchFamily="34" charset="-34"/>
              </a:rPr>
              <a:t>จัดจ้าง</a:t>
            </a:r>
          </a:p>
          <a:p>
            <a:pPr algn="ctr">
              <a:defRPr/>
            </a:pPr>
            <a:endParaRPr lang="en-US" sz="2000" b="1" dirty="0">
              <a:solidFill>
                <a:schemeClr val="tx1"/>
              </a:solidFill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17414" name="AutoShape 6"/>
          <p:cNvSpPr>
            <a:spLocks noChangeArrowheads="1"/>
          </p:cNvSpPr>
          <p:nvPr/>
        </p:nvSpPr>
        <p:spPr bwMode="gray">
          <a:xfrm>
            <a:off x="1787525" y="4125913"/>
            <a:ext cx="1920875" cy="1319212"/>
          </a:xfrm>
          <a:prstGeom prst="chevron">
            <a:avLst>
              <a:gd name="adj" fmla="val 18552"/>
            </a:avLst>
          </a:prstGeom>
          <a:solidFill>
            <a:srgbClr val="008000"/>
          </a:solidFill>
          <a:ln w="38100">
            <a:solidFill>
              <a:srgbClr val="EAEAEA"/>
            </a:solidFill>
            <a:miter lim="800000"/>
            <a:headEnd/>
            <a:tailEnd/>
          </a:ln>
          <a:effectLst>
            <a:outerShdw dist="109250" dir="3267739" algn="ctr" rotWithShape="0">
              <a:srgbClr val="333333">
                <a:alpha val="50000"/>
              </a:srgbClr>
            </a:out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anchor="ctr">
            <a:spAutoFit/>
          </a:bodyPr>
          <a:lstStyle/>
          <a:p>
            <a:pPr algn="ctr"/>
            <a:endParaRPr lang="th-TH" sz="1800" b="1" dirty="0">
              <a:latin typeface="Browallia New" pitchFamily="34" charset="-34"/>
              <a:cs typeface="Browallia New" pitchFamily="34" charset="-34"/>
            </a:endParaRPr>
          </a:p>
          <a:p>
            <a:pPr algn="ctr"/>
            <a:r>
              <a:rPr lang="th-TH" sz="2000" b="1" dirty="0">
                <a:latin typeface="Browallia New" pitchFamily="34" charset="-34"/>
                <a:cs typeface="Browallia New" pitchFamily="34" charset="-34"/>
              </a:rPr>
              <a:t>การเตรียมการ</a:t>
            </a:r>
          </a:p>
          <a:p>
            <a:pPr algn="ctr"/>
            <a:r>
              <a:rPr lang="th-TH" sz="2000" b="1" dirty="0">
                <a:latin typeface="Browallia New" pitchFamily="34" charset="-34"/>
                <a:cs typeface="Browallia New" pitchFamily="34" charset="-34"/>
              </a:rPr>
              <a:t>จัดซื้อจัดจ้าง</a:t>
            </a:r>
            <a:endParaRPr lang="en-US" sz="2000" b="1" dirty="0">
              <a:latin typeface="Browallia New" pitchFamily="34" charset="-34"/>
              <a:cs typeface="Browallia New" pitchFamily="34" charset="-34"/>
            </a:endParaRPr>
          </a:p>
          <a:p>
            <a:pPr algn="ctr"/>
            <a:endParaRPr lang="en-US" sz="2000" b="1" dirty="0"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17415" name="AutoShape 7"/>
          <p:cNvSpPr>
            <a:spLocks noChangeArrowheads="1"/>
          </p:cNvSpPr>
          <p:nvPr/>
        </p:nvSpPr>
        <p:spPr bwMode="gray">
          <a:xfrm>
            <a:off x="49213" y="4124325"/>
            <a:ext cx="1920875" cy="1371600"/>
          </a:xfrm>
          <a:prstGeom prst="chevron">
            <a:avLst>
              <a:gd name="adj" fmla="val 17842"/>
            </a:avLst>
          </a:prstGeom>
          <a:solidFill>
            <a:srgbClr val="FF5050"/>
          </a:solidFill>
          <a:ln>
            <a:headEnd/>
            <a:tailEnd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>
              <a:defRPr/>
            </a:pPr>
            <a:r>
              <a:rPr lang="th-TH" sz="2000" b="1" dirty="0">
                <a:solidFill>
                  <a:schemeClr val="tx1"/>
                </a:solidFill>
                <a:latin typeface="Browallia New" pitchFamily="34" charset="-34"/>
                <a:cs typeface="Browallia New" pitchFamily="34" charset="-34"/>
              </a:rPr>
              <a:t>การกำหนดความต้องการและการของบประมาณ</a:t>
            </a:r>
            <a:endParaRPr lang="en-US" sz="2000" b="1" dirty="0">
              <a:solidFill>
                <a:schemeClr val="tx1"/>
              </a:solidFill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17416" name="AutoShape 8"/>
          <p:cNvSpPr>
            <a:spLocks noChangeArrowheads="1"/>
          </p:cNvSpPr>
          <p:nvPr/>
        </p:nvSpPr>
        <p:spPr bwMode="gray">
          <a:xfrm>
            <a:off x="152400" y="3276600"/>
            <a:ext cx="1554163" cy="609600"/>
          </a:xfrm>
          <a:prstGeom prst="roundRect">
            <a:avLst>
              <a:gd name="adj" fmla="val 50000"/>
            </a:avLst>
          </a:prstGeom>
          <a:solidFill>
            <a:srgbClr val="FF0000"/>
          </a:solidFill>
          <a:ln>
            <a:headEnd/>
            <a:tailEnd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>
              <a:defRPr/>
            </a:pPr>
            <a:r>
              <a:rPr lang="th-TH" sz="2400" b="1" dirty="0">
                <a:solidFill>
                  <a:schemeClr val="bg1"/>
                </a:solidFill>
                <a:latin typeface="Browallia New" pitchFamily="34" charset="-34"/>
                <a:cs typeface="Browallia New" pitchFamily="34" charset="-34"/>
              </a:rPr>
              <a:t>ระยะที่ 1</a:t>
            </a:r>
            <a:endParaRPr lang="en-US" sz="2400" b="1" dirty="0">
              <a:solidFill>
                <a:schemeClr val="bg1"/>
              </a:solidFill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17417" name="AutoShape 9"/>
          <p:cNvSpPr>
            <a:spLocks noChangeArrowheads="1"/>
          </p:cNvSpPr>
          <p:nvPr/>
        </p:nvSpPr>
        <p:spPr bwMode="gray">
          <a:xfrm>
            <a:off x="1905000" y="3276600"/>
            <a:ext cx="1554163" cy="574675"/>
          </a:xfrm>
          <a:prstGeom prst="roundRect">
            <a:avLst>
              <a:gd name="adj" fmla="val 50000"/>
            </a:avLst>
          </a:prstGeom>
          <a:solidFill>
            <a:srgbClr val="003300"/>
          </a:soli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wrap="none" anchor="ctr"/>
          <a:lstStyle/>
          <a:p>
            <a:pPr algn="ctr" eaLnBrk="0" hangingPunct="0">
              <a:defRPr/>
            </a:pPr>
            <a:r>
              <a:rPr lang="th-TH" sz="2400" b="1" dirty="0">
                <a:solidFill>
                  <a:schemeClr val="bg1"/>
                </a:solidFill>
                <a:latin typeface="Browallia New" pitchFamily="34" charset="-34"/>
                <a:cs typeface="Browallia New" pitchFamily="34" charset="-34"/>
              </a:rPr>
              <a:t>ระยะที่ 2</a:t>
            </a:r>
            <a:endParaRPr lang="en-US" sz="2400" b="1" dirty="0">
              <a:solidFill>
                <a:schemeClr val="bg1"/>
              </a:solidFill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17418" name="AutoShape 10"/>
          <p:cNvSpPr>
            <a:spLocks noChangeArrowheads="1"/>
          </p:cNvSpPr>
          <p:nvPr/>
        </p:nvSpPr>
        <p:spPr bwMode="gray">
          <a:xfrm>
            <a:off x="3667125" y="3286125"/>
            <a:ext cx="1590675" cy="574675"/>
          </a:xfrm>
          <a:prstGeom prst="roundRect">
            <a:avLst>
              <a:gd name="adj" fmla="val 50000"/>
            </a:avLst>
          </a:prstGeom>
          <a:solidFill>
            <a:srgbClr val="CC6600"/>
          </a:solidFill>
          <a:ln>
            <a:headEnd/>
            <a:tailEnd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>
              <a:defRPr/>
            </a:pPr>
            <a:r>
              <a:rPr lang="th-TH" sz="2400" b="1" dirty="0">
                <a:solidFill>
                  <a:schemeClr val="bg1"/>
                </a:solidFill>
                <a:latin typeface="Browallia New" pitchFamily="34" charset="-34"/>
                <a:cs typeface="Browallia New" pitchFamily="34" charset="-34"/>
              </a:rPr>
              <a:t>ระยะที่ 3</a:t>
            </a:r>
            <a:endParaRPr lang="en-US" sz="2400" b="1" dirty="0">
              <a:solidFill>
                <a:schemeClr val="bg1"/>
              </a:solidFill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11" name="AutoShape 5"/>
          <p:cNvSpPr>
            <a:spLocks noChangeArrowheads="1"/>
          </p:cNvSpPr>
          <p:nvPr/>
        </p:nvSpPr>
        <p:spPr bwMode="gray">
          <a:xfrm>
            <a:off x="5386388" y="4124325"/>
            <a:ext cx="1919287" cy="1323439"/>
          </a:xfrm>
          <a:prstGeom prst="chevron">
            <a:avLst>
              <a:gd name="adj" fmla="val 16468"/>
            </a:avLst>
          </a:prstGeom>
          <a:solidFill>
            <a:schemeClr val="accent2"/>
          </a:solidFill>
          <a:ln>
            <a:headEnd/>
            <a:tailEnd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>
              <a:defRPr/>
            </a:pPr>
            <a:endParaRPr lang="th-TH" sz="2000" b="1" dirty="0" smtClean="0">
              <a:solidFill>
                <a:schemeClr val="tx1"/>
              </a:solidFill>
              <a:latin typeface="Browallia New" pitchFamily="34" charset="-34"/>
              <a:cs typeface="Browallia New" pitchFamily="34" charset="-34"/>
            </a:endParaRPr>
          </a:p>
          <a:p>
            <a:pPr algn="ctr">
              <a:defRPr/>
            </a:pPr>
            <a:r>
              <a:rPr lang="th-TH" sz="2000" b="1" dirty="0" smtClean="0">
                <a:solidFill>
                  <a:schemeClr val="tx1"/>
                </a:solidFill>
                <a:latin typeface="Browallia New" pitchFamily="34" charset="-34"/>
                <a:cs typeface="Browallia New" pitchFamily="34" charset="-34"/>
              </a:rPr>
              <a:t>การ</a:t>
            </a:r>
            <a:r>
              <a:rPr lang="th-TH" sz="2000" b="1" dirty="0">
                <a:solidFill>
                  <a:schemeClr val="tx1"/>
                </a:solidFill>
                <a:latin typeface="Browallia New" pitchFamily="34" charset="-34"/>
                <a:cs typeface="Browallia New" pitchFamily="34" charset="-34"/>
              </a:rPr>
              <a:t>บริหาร</a:t>
            </a:r>
            <a:r>
              <a:rPr lang="th-TH" sz="2000" b="1" dirty="0" smtClean="0">
                <a:solidFill>
                  <a:schemeClr val="tx1"/>
                </a:solidFill>
                <a:latin typeface="Browallia New" pitchFamily="34" charset="-34"/>
                <a:cs typeface="Browallia New" pitchFamily="34" charset="-34"/>
              </a:rPr>
              <a:t>สัญญา</a:t>
            </a:r>
          </a:p>
          <a:p>
            <a:pPr algn="ctr">
              <a:defRPr/>
            </a:pPr>
            <a:endParaRPr lang="en-US" sz="2000" b="1" dirty="0">
              <a:solidFill>
                <a:schemeClr val="tx1"/>
              </a:solidFill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13" name="AutoShape 10"/>
          <p:cNvSpPr>
            <a:spLocks noChangeArrowheads="1"/>
          </p:cNvSpPr>
          <p:nvPr/>
        </p:nvSpPr>
        <p:spPr bwMode="gray">
          <a:xfrm>
            <a:off x="5456238" y="3286125"/>
            <a:ext cx="1630362" cy="574675"/>
          </a:xfrm>
          <a:prstGeom prst="roundRect">
            <a:avLst>
              <a:gd name="adj" fmla="val 50000"/>
            </a:avLst>
          </a:prstGeom>
          <a:solidFill>
            <a:schemeClr val="accent1">
              <a:lumMod val="75000"/>
            </a:schemeClr>
          </a:solidFill>
          <a:ln>
            <a:headEnd/>
            <a:tailEnd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>
              <a:defRPr/>
            </a:pPr>
            <a:r>
              <a:rPr lang="th-TH" sz="2400" b="1" dirty="0">
                <a:solidFill>
                  <a:schemeClr val="bg1"/>
                </a:solidFill>
                <a:latin typeface="Browallia New" pitchFamily="34" charset="-34"/>
                <a:cs typeface="Browallia New" pitchFamily="34" charset="-34"/>
              </a:rPr>
              <a:t>ระยะที่ 4</a:t>
            </a:r>
            <a:endParaRPr lang="en-US" sz="2400" b="1" dirty="0">
              <a:solidFill>
                <a:schemeClr val="bg1"/>
              </a:solidFill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14" name="AutoShape 10"/>
          <p:cNvSpPr>
            <a:spLocks noChangeArrowheads="1"/>
          </p:cNvSpPr>
          <p:nvPr/>
        </p:nvSpPr>
        <p:spPr bwMode="gray">
          <a:xfrm>
            <a:off x="7285038" y="3286125"/>
            <a:ext cx="1554162" cy="574675"/>
          </a:xfrm>
          <a:prstGeom prst="roundRect">
            <a:avLst>
              <a:gd name="adj" fmla="val 50000"/>
            </a:avLst>
          </a:prstGeom>
          <a:solidFill>
            <a:srgbClr val="9933FF"/>
          </a:soli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wrap="none" anchor="ctr"/>
          <a:lstStyle/>
          <a:p>
            <a:pPr algn="ctr" eaLnBrk="0" hangingPunct="0">
              <a:defRPr/>
            </a:pPr>
            <a:r>
              <a:rPr lang="th-TH" sz="2400" b="1" dirty="0">
                <a:solidFill>
                  <a:srgbClr val="FFCCFF"/>
                </a:solidFill>
                <a:latin typeface="Browallia New" pitchFamily="34" charset="-34"/>
                <a:cs typeface="Browallia New" pitchFamily="34" charset="-34"/>
              </a:rPr>
              <a:t>ระยะที่ 5</a:t>
            </a:r>
            <a:endParaRPr lang="en-US" sz="2400" b="1" dirty="0">
              <a:solidFill>
                <a:srgbClr val="FFCCFF"/>
              </a:solidFill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12" name="AutoShape 5"/>
          <p:cNvSpPr>
            <a:spLocks noChangeArrowheads="1"/>
          </p:cNvSpPr>
          <p:nvPr/>
        </p:nvSpPr>
        <p:spPr bwMode="gray">
          <a:xfrm>
            <a:off x="7173913" y="4125913"/>
            <a:ext cx="1920875" cy="1319212"/>
          </a:xfrm>
          <a:prstGeom prst="chevron">
            <a:avLst>
              <a:gd name="adj" fmla="val 17122"/>
            </a:avLst>
          </a:prstGeom>
          <a:solidFill>
            <a:srgbClr val="FF66CC"/>
          </a:solidFill>
          <a:ln w="38100">
            <a:solidFill>
              <a:srgbClr val="EAEAEA"/>
            </a:solidFill>
            <a:miter lim="800000"/>
            <a:headEnd/>
            <a:tailEnd/>
          </a:ln>
          <a:effectLst>
            <a:outerShdw dist="109250" dir="3267739" algn="ctr" rotWithShape="0">
              <a:srgbClr val="333333">
                <a:alpha val="50000"/>
              </a:srgbClr>
            </a:out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anchor="ctr">
            <a:spAutoFit/>
          </a:bodyPr>
          <a:lstStyle/>
          <a:p>
            <a:pPr algn="ctr"/>
            <a:endParaRPr lang="th-TH" sz="1800" b="1" dirty="0">
              <a:latin typeface="Browallia New" pitchFamily="34" charset="-34"/>
              <a:cs typeface="Browallia New" pitchFamily="34" charset="-34"/>
            </a:endParaRPr>
          </a:p>
          <a:p>
            <a:pPr algn="ctr"/>
            <a:r>
              <a:rPr lang="th-TH" sz="2000" b="1" dirty="0">
                <a:latin typeface="Browallia New" pitchFamily="34" charset="-34"/>
                <a:cs typeface="Browallia New" pitchFamily="34" charset="-34"/>
              </a:rPr>
              <a:t>การควบคุมและจำหน่ายพัสดุ</a:t>
            </a:r>
          </a:p>
          <a:p>
            <a:pPr algn="ctr"/>
            <a:endParaRPr lang="en-US" sz="2000" b="1" dirty="0">
              <a:latin typeface="Browallia New" pitchFamily="34" charset="-34"/>
              <a:cs typeface="Browallia New" pitchFamily="34" charset="-34"/>
            </a:endParaRPr>
          </a:p>
        </p:txBody>
      </p:sp>
      <p:grpSp>
        <p:nvGrpSpPr>
          <p:cNvPr id="2" name="กลุ่ม 78"/>
          <p:cNvGrpSpPr>
            <a:grpSpLocks/>
          </p:cNvGrpSpPr>
          <p:nvPr/>
        </p:nvGrpSpPr>
        <p:grpSpPr bwMode="auto">
          <a:xfrm rot="10800000">
            <a:off x="0" y="6072188"/>
            <a:ext cx="9072563" cy="715962"/>
            <a:chOff x="-32" y="6000768"/>
            <a:chExt cx="9072626" cy="715968"/>
          </a:xfrm>
        </p:grpSpPr>
        <p:grpSp>
          <p:nvGrpSpPr>
            <p:cNvPr id="3" name="กลุ่ม 60"/>
            <p:cNvGrpSpPr>
              <a:grpSpLocks/>
            </p:cNvGrpSpPr>
            <p:nvPr/>
          </p:nvGrpSpPr>
          <p:grpSpPr bwMode="auto">
            <a:xfrm>
              <a:off x="0" y="6000768"/>
              <a:ext cx="9072594" cy="714380"/>
              <a:chOff x="0" y="6000768"/>
              <a:chExt cx="9072594" cy="714380"/>
            </a:xfrm>
          </p:grpSpPr>
          <p:sp>
            <p:nvSpPr>
              <p:cNvPr id="42" name="เครื่องหมายบั้ง 41"/>
              <p:cNvSpPr/>
              <p:nvPr/>
            </p:nvSpPr>
            <p:spPr>
              <a:xfrm>
                <a:off x="8293126" y="5997593"/>
                <a:ext cx="785818" cy="714381"/>
              </a:xfrm>
              <a:prstGeom prst="chevron">
                <a:avLst/>
              </a:prstGeom>
              <a:gradFill flip="none" rotWithShape="1">
                <a:gsLst>
                  <a:gs pos="0">
                    <a:srgbClr val="FF99CC">
                      <a:shade val="30000"/>
                      <a:satMod val="115000"/>
                    </a:srgbClr>
                  </a:gs>
                  <a:gs pos="50000">
                    <a:srgbClr val="FF99CC">
                      <a:shade val="67500"/>
                      <a:satMod val="115000"/>
                    </a:srgbClr>
                  </a:gs>
                  <a:gs pos="100000">
                    <a:srgbClr val="FF99CC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635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>
                  <a:solidFill>
                    <a:schemeClr val="tx1"/>
                  </a:solidFill>
                </a:endParaRPr>
              </a:p>
            </p:txBody>
          </p:sp>
          <p:sp>
            <p:nvSpPr>
              <p:cNvPr id="45" name="เครื่องหมายบั้ง 44"/>
              <p:cNvSpPr/>
              <p:nvPr/>
            </p:nvSpPr>
            <p:spPr>
              <a:xfrm>
                <a:off x="7793060" y="5997593"/>
                <a:ext cx="785817" cy="714381"/>
              </a:xfrm>
              <a:prstGeom prst="chevron">
                <a:avLst/>
              </a:prstGeom>
              <a:gradFill flip="none" rotWithShape="1">
                <a:gsLst>
                  <a:gs pos="0">
                    <a:srgbClr val="00B050">
                      <a:shade val="30000"/>
                      <a:satMod val="115000"/>
                    </a:srgbClr>
                  </a:gs>
                  <a:gs pos="50000">
                    <a:srgbClr val="00B050">
                      <a:shade val="67500"/>
                      <a:satMod val="115000"/>
                    </a:srgbClr>
                  </a:gs>
                  <a:gs pos="100000">
                    <a:srgbClr val="00B050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635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>
                  <a:solidFill>
                    <a:schemeClr val="tx1"/>
                  </a:solidFill>
                </a:endParaRPr>
              </a:p>
            </p:txBody>
          </p:sp>
          <p:sp>
            <p:nvSpPr>
              <p:cNvPr id="46" name="เครื่องหมายบั้ง 45"/>
              <p:cNvSpPr/>
              <p:nvPr/>
            </p:nvSpPr>
            <p:spPr>
              <a:xfrm>
                <a:off x="7292994" y="5997593"/>
                <a:ext cx="785818" cy="714381"/>
              </a:xfrm>
              <a:prstGeom prst="chevron">
                <a:avLst/>
              </a:prstGeom>
              <a:gradFill flip="none" rotWithShape="1">
                <a:gsLst>
                  <a:gs pos="0">
                    <a:srgbClr val="FFC000">
                      <a:shade val="30000"/>
                      <a:satMod val="115000"/>
                    </a:srgbClr>
                  </a:gs>
                  <a:gs pos="50000">
                    <a:srgbClr val="FFC000">
                      <a:shade val="67500"/>
                      <a:satMod val="115000"/>
                    </a:srgbClr>
                  </a:gs>
                  <a:gs pos="100000">
                    <a:srgbClr val="FFC000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635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48" name="ตัวเชื่อมต่อตรง 47"/>
              <p:cNvCxnSpPr>
                <a:stCxn id="42" idx="3"/>
              </p:cNvCxnSpPr>
              <p:nvPr/>
            </p:nvCxnSpPr>
            <p:spPr>
              <a:xfrm flipH="1">
                <a:off x="6318" y="6357958"/>
                <a:ext cx="9072626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2" name="ตัวเชื่อมต่อตรง 61"/>
            <p:cNvCxnSpPr/>
            <p:nvPr/>
          </p:nvCxnSpPr>
          <p:spPr>
            <a:xfrm rot="10800000" flipV="1">
              <a:off x="-32" y="6427809"/>
              <a:ext cx="9001188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ตัวเชื่อมต่อตรง 62"/>
            <p:cNvCxnSpPr/>
            <p:nvPr/>
          </p:nvCxnSpPr>
          <p:spPr>
            <a:xfrm rot="10800000">
              <a:off x="-32" y="6286520"/>
              <a:ext cx="9001188" cy="158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ตัวเชื่อมต่อตรง 65"/>
            <p:cNvCxnSpPr/>
            <p:nvPr/>
          </p:nvCxnSpPr>
          <p:spPr>
            <a:xfrm rot="10800000">
              <a:off x="3143" y="6215082"/>
              <a:ext cx="892975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ตัวเชื่อมต่อตรง 67"/>
            <p:cNvCxnSpPr/>
            <p:nvPr/>
          </p:nvCxnSpPr>
          <p:spPr>
            <a:xfrm rot="10800000" flipV="1">
              <a:off x="3143" y="6497659"/>
              <a:ext cx="892975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ตัวเชื่อมต่อตรง 69"/>
            <p:cNvCxnSpPr/>
            <p:nvPr/>
          </p:nvCxnSpPr>
          <p:spPr>
            <a:xfrm rot="10800000">
              <a:off x="-32" y="6572273"/>
              <a:ext cx="8858312" cy="158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ตัวเชื่อมต่อตรง 71"/>
            <p:cNvCxnSpPr/>
            <p:nvPr/>
          </p:nvCxnSpPr>
          <p:spPr>
            <a:xfrm rot="10800000">
              <a:off x="-32" y="6142056"/>
              <a:ext cx="8858312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ตัวเชื่อมต่อตรง 72"/>
            <p:cNvCxnSpPr/>
            <p:nvPr/>
          </p:nvCxnSpPr>
          <p:spPr>
            <a:xfrm rot="10800000">
              <a:off x="3143" y="6643710"/>
              <a:ext cx="8786874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ตัวเชื่อมต่อตรง 74"/>
            <p:cNvCxnSpPr/>
            <p:nvPr/>
          </p:nvCxnSpPr>
          <p:spPr>
            <a:xfrm rot="10800000">
              <a:off x="3143" y="6070619"/>
              <a:ext cx="8786874" cy="158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ตัวเชื่อมต่อตรง 75"/>
            <p:cNvCxnSpPr/>
            <p:nvPr/>
          </p:nvCxnSpPr>
          <p:spPr>
            <a:xfrm rot="10800000">
              <a:off x="-32" y="6000768"/>
              <a:ext cx="8715436" cy="158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ตัวเชื่อมต่อตรง 77"/>
            <p:cNvCxnSpPr/>
            <p:nvPr/>
          </p:nvCxnSpPr>
          <p:spPr>
            <a:xfrm rot="10800000">
              <a:off x="-32" y="6715149"/>
              <a:ext cx="8715436" cy="158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" name="สี่เหลี่ยมผืนผ้า 46"/>
          <p:cNvSpPr/>
          <p:nvPr/>
        </p:nvSpPr>
        <p:spPr>
          <a:xfrm>
            <a:off x="2528854" y="6243935"/>
            <a:ext cx="4786346" cy="430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th-TH" sz="2200" dirty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DSN SuKumWit" pitchFamily="2" charset="-34"/>
                <a:cs typeface="DSN SuKumWit" pitchFamily="2" charset="-34"/>
              </a:rPr>
              <a:t>สำนักมาตรฐานการจัดซื้อจัดจ้างภาครัฐ</a:t>
            </a:r>
          </a:p>
        </p:txBody>
      </p:sp>
      <p:pic>
        <p:nvPicPr>
          <p:cNvPr id="471091" name="Picture 3" descr="logo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72375" y="6027738"/>
            <a:ext cx="157162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" name="แผนผังลำดับงาน: ตัวเชื่อมต่อ 52">
            <a:hlinkClick r:id="rId3" action="ppaction://hlinksldjump"/>
          </p:cNvPr>
          <p:cNvSpPr/>
          <p:nvPr/>
        </p:nvSpPr>
        <p:spPr>
          <a:xfrm>
            <a:off x="304800" y="3505200"/>
            <a:ext cx="152400" cy="152400"/>
          </a:xfrm>
          <a:prstGeom prst="flowChartConnector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4" name="แผนผังลำดับงาน: ตัวเชื่อมต่อ 53">
            <a:hlinkClick r:id="rId4" action="ppaction://hlinksldjump"/>
          </p:cNvPr>
          <p:cNvSpPr/>
          <p:nvPr/>
        </p:nvSpPr>
        <p:spPr>
          <a:xfrm>
            <a:off x="2057400" y="3505200"/>
            <a:ext cx="152400" cy="152400"/>
          </a:xfrm>
          <a:prstGeom prst="flowChartConnector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5" name="แผนผังลำดับงาน: ตัวเชื่อมต่อ 54">
            <a:hlinkClick r:id="rId5" action="ppaction://hlinksldjump"/>
          </p:cNvPr>
          <p:cNvSpPr/>
          <p:nvPr/>
        </p:nvSpPr>
        <p:spPr>
          <a:xfrm>
            <a:off x="3886200" y="3505200"/>
            <a:ext cx="152400" cy="152400"/>
          </a:xfrm>
          <a:prstGeom prst="flowChartConnector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6" name="แผนผังลำดับงาน: ตัวเชื่อมต่อ 55">
            <a:hlinkClick r:id="rId6" action="ppaction://hlinksldjump"/>
          </p:cNvPr>
          <p:cNvSpPr/>
          <p:nvPr/>
        </p:nvSpPr>
        <p:spPr>
          <a:xfrm>
            <a:off x="5638800" y="3505200"/>
            <a:ext cx="152400" cy="152400"/>
          </a:xfrm>
          <a:prstGeom prst="flowChartConnector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7" name="แผนผังลำดับงาน: ตัวเชื่อมต่อ 56">
            <a:hlinkClick r:id="rId7" action="ppaction://hlinksldjump"/>
          </p:cNvPr>
          <p:cNvSpPr/>
          <p:nvPr/>
        </p:nvSpPr>
        <p:spPr>
          <a:xfrm>
            <a:off x="7467600" y="3505200"/>
            <a:ext cx="152400" cy="152400"/>
          </a:xfrm>
          <a:prstGeom prst="flowChartConnector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pSp>
        <p:nvGrpSpPr>
          <p:cNvPr id="4" name="Group 48"/>
          <p:cNvGrpSpPr/>
          <p:nvPr/>
        </p:nvGrpSpPr>
        <p:grpSpPr>
          <a:xfrm>
            <a:off x="0" y="0"/>
            <a:ext cx="9144000" cy="857250"/>
            <a:chOff x="0" y="0"/>
            <a:chExt cx="9144000" cy="857250"/>
          </a:xfrm>
        </p:grpSpPr>
        <p:sp>
          <p:nvSpPr>
            <p:cNvPr id="50" name="สี่เหลี่ยมผืนผ้า 28"/>
            <p:cNvSpPr/>
            <p:nvPr/>
          </p:nvSpPr>
          <p:spPr>
            <a:xfrm>
              <a:off x="0" y="0"/>
              <a:ext cx="9144000" cy="857250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grpSp>
          <p:nvGrpSpPr>
            <p:cNvPr id="5" name="กลุ่ม 38"/>
            <p:cNvGrpSpPr>
              <a:grpSpLocks/>
            </p:cNvGrpSpPr>
            <p:nvPr/>
          </p:nvGrpSpPr>
          <p:grpSpPr bwMode="auto">
            <a:xfrm>
              <a:off x="3500438" y="55602"/>
              <a:ext cx="5643562" cy="763817"/>
              <a:chOff x="3500430" y="-177026"/>
              <a:chExt cx="5643602" cy="908576"/>
            </a:xfrm>
          </p:grpSpPr>
          <p:sp>
            <p:nvSpPr>
              <p:cNvPr id="65" name="สี่เหลี่ยมผืนผ้า 33"/>
              <p:cNvSpPr/>
              <p:nvPr/>
            </p:nvSpPr>
            <p:spPr>
              <a:xfrm>
                <a:off x="3500430" y="292222"/>
                <a:ext cx="5643570" cy="439328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r">
                  <a:defRPr/>
                </a:pPr>
                <a:r>
                  <a:rPr lang="en-US" sz="1800" b="1" dirty="0">
                    <a:ln w="900" cmpd="sng">
                      <a:solidFill>
                        <a:schemeClr val="accent1">
                          <a:satMod val="190000"/>
                          <a:alpha val="55000"/>
                        </a:schemeClr>
                      </a:solidFill>
                      <a:prstDash val="solid"/>
                    </a:ln>
                    <a:solidFill>
                      <a:schemeClr val="accent1">
                        <a:satMod val="200000"/>
                        <a:tint val="3000"/>
                      </a:schemeClr>
                    </a:solidFill>
                    <a:effectLst>
                      <a:innerShdw blurRad="101600" dist="76200" dir="5400000">
                        <a:schemeClr val="accent1">
                          <a:satMod val="190000"/>
                          <a:tint val="100000"/>
                          <a:alpha val="74000"/>
                        </a:schemeClr>
                      </a:innerShdw>
                    </a:effectLst>
                    <a:latin typeface="DSN Katreeya" pitchFamily="2" charset="-34"/>
                    <a:cs typeface="JasmineUPC" pitchFamily="18" charset="-34"/>
                  </a:rPr>
                  <a:t>The comptroller general’s Department</a:t>
                </a:r>
              </a:p>
            </p:txBody>
          </p:sp>
          <p:sp>
            <p:nvSpPr>
              <p:cNvPr id="67" name="สี่เหลี่ยมผืนผ้า 35"/>
              <p:cNvSpPr/>
              <p:nvPr/>
            </p:nvSpPr>
            <p:spPr bwMode="auto">
              <a:xfrm>
                <a:off x="5643570" y="-177026"/>
                <a:ext cx="3500462" cy="549160"/>
              </a:xfrm>
              <a:prstGeom prst="rect">
                <a:avLst/>
              </a:prstGeom>
              <a:noFill/>
            </p:spPr>
            <p:txBody>
              <a:bodyPr>
                <a:spAutoFit/>
                <a:scene3d>
                  <a:camera prst="orthographicFront">
                    <a:rot lat="0" lon="0" rev="0"/>
                  </a:camera>
                  <a:lightRig rig="glow" dir="t">
                    <a:rot lat="0" lon="0" rev="3600000"/>
                  </a:lightRig>
                </a:scene3d>
                <a:sp3d prstMaterial="softEdge">
                  <a:bevelT w="29210" h="16510"/>
                  <a:contourClr>
                    <a:schemeClr val="accent4">
                      <a:alpha val="95000"/>
                    </a:schemeClr>
                  </a:contourClr>
                </a:sp3d>
              </a:bodyPr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th-TH" b="1" dirty="0">
                    <a:ln w="3175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</a:ln>
                    <a:solidFill>
                      <a:srgbClr val="89C7ED"/>
                    </a:solidFill>
                    <a:effectLst>
                      <a:glow rad="63500">
                        <a:schemeClr val="accent5">
                          <a:satMod val="175000"/>
                          <a:alpha val="40000"/>
                        </a:schemeClr>
                      </a:glow>
                      <a:outerShdw blurRad="88000" dist="50800" dir="5040000" algn="tl">
                        <a:schemeClr val="accent4">
                          <a:tint val="80000"/>
                          <a:satMod val="250000"/>
                          <a:alpha val="45000"/>
                        </a:schemeClr>
                      </a:outerShdw>
                    </a:effectLst>
                    <a:latin typeface="DSN Erawan" pitchFamily="2" charset="-34"/>
                    <a:cs typeface="DSN Erawan" pitchFamily="2" charset="-34"/>
                  </a:rPr>
                  <a:t>กรมบัญชีกลาง</a:t>
                </a:r>
              </a:p>
            </p:txBody>
          </p:sp>
        </p:grpSp>
        <p:pic>
          <p:nvPicPr>
            <p:cNvPr id="52" name="Picture 14" descr="logo1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427787" y="0"/>
              <a:ext cx="582613" cy="574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6" name="กลุ่ม 36"/>
            <p:cNvGrpSpPr>
              <a:grpSpLocks/>
            </p:cNvGrpSpPr>
            <p:nvPr/>
          </p:nvGrpSpPr>
          <p:grpSpPr bwMode="auto">
            <a:xfrm>
              <a:off x="0" y="0"/>
              <a:ext cx="1990726" cy="785813"/>
              <a:chOff x="-1" y="0"/>
              <a:chExt cx="1990726" cy="785817"/>
            </a:xfrm>
          </p:grpSpPr>
          <p:sp>
            <p:nvSpPr>
              <p:cNvPr id="59" name="วงรี 29"/>
              <p:cNvSpPr/>
              <p:nvPr/>
            </p:nvSpPr>
            <p:spPr>
              <a:xfrm>
                <a:off x="-1" y="0"/>
                <a:ext cx="785813" cy="785817"/>
              </a:xfrm>
              <a:prstGeom prst="ellipse">
                <a:avLst/>
              </a:prstGeom>
              <a:gradFill flip="none" rotWithShape="1">
                <a:gsLst>
                  <a:gs pos="0">
                    <a:srgbClr val="FFC000">
                      <a:shade val="30000"/>
                      <a:satMod val="115000"/>
                    </a:srgbClr>
                  </a:gs>
                  <a:gs pos="50000">
                    <a:srgbClr val="FFC000">
                      <a:shade val="67500"/>
                      <a:satMod val="115000"/>
                    </a:srgbClr>
                  </a:gs>
                  <a:gs pos="100000">
                    <a:srgbClr val="FFC000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63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/>
              </a:p>
            </p:txBody>
          </p:sp>
          <p:sp>
            <p:nvSpPr>
              <p:cNvPr id="60" name="วงรี 31"/>
              <p:cNvSpPr/>
              <p:nvPr/>
            </p:nvSpPr>
            <p:spPr>
              <a:xfrm>
                <a:off x="1571625" y="188914"/>
                <a:ext cx="419100" cy="438152"/>
              </a:xfrm>
              <a:prstGeom prst="ellipse">
                <a:avLst/>
              </a:prstGeom>
              <a:gradFill flip="none" rotWithShape="1">
                <a:gsLst>
                  <a:gs pos="0">
                    <a:srgbClr val="FF99CC">
                      <a:shade val="30000"/>
                      <a:satMod val="115000"/>
                    </a:srgbClr>
                  </a:gs>
                  <a:gs pos="50000">
                    <a:srgbClr val="FF99CC">
                      <a:shade val="67500"/>
                      <a:satMod val="115000"/>
                    </a:srgbClr>
                  </a:gs>
                  <a:gs pos="100000">
                    <a:srgbClr val="FF99CC">
                      <a:shade val="100000"/>
                      <a:satMod val="115000"/>
                    </a:srgbClr>
                  </a:gs>
                </a:gsLst>
                <a:lin ang="13500000" scaled="1"/>
                <a:tileRect/>
              </a:gra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/>
              </a:p>
            </p:txBody>
          </p:sp>
          <p:sp>
            <p:nvSpPr>
              <p:cNvPr id="61" name="วงรี 32"/>
              <p:cNvSpPr/>
              <p:nvPr/>
            </p:nvSpPr>
            <p:spPr>
              <a:xfrm>
                <a:off x="857249" y="61913"/>
                <a:ext cx="633413" cy="652465"/>
              </a:xfrm>
              <a:prstGeom prst="ellipse">
                <a:avLst/>
              </a:prstGeom>
              <a:gradFill flip="none" rotWithShape="1">
                <a:gsLst>
                  <a:gs pos="0">
                    <a:srgbClr val="92D050">
                      <a:shade val="30000"/>
                      <a:satMod val="115000"/>
                    </a:srgbClr>
                  </a:gs>
                  <a:gs pos="50000">
                    <a:srgbClr val="92D050">
                      <a:shade val="67500"/>
                      <a:satMod val="115000"/>
                    </a:srgbClr>
                  </a:gs>
                  <a:gs pos="100000">
                    <a:srgbClr val="92D050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63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/>
              </a:p>
            </p:txBody>
          </p:sp>
          <p:cxnSp>
            <p:nvCxnSpPr>
              <p:cNvPr id="64" name="ตัวเชื่อมต่อตรง 34"/>
              <p:cNvCxnSpPr>
                <a:stCxn id="59" idx="2"/>
                <a:endCxn id="60" idx="6"/>
              </p:cNvCxnSpPr>
              <p:nvPr/>
            </p:nvCxnSpPr>
            <p:spPr>
              <a:xfrm rot="10800000" flipH="1" flipV="1">
                <a:off x="-1" y="392115"/>
                <a:ext cx="1990726" cy="1587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9" name="สามเหลี่ยมหน้าจั่ว 68">
            <a:hlinkClick r:id="rId6" action="ppaction://hlinksldjump"/>
          </p:cNvPr>
          <p:cNvSpPr/>
          <p:nvPr/>
        </p:nvSpPr>
        <p:spPr>
          <a:xfrm rot="5400000">
            <a:off x="6362700" y="1638300"/>
            <a:ext cx="381000" cy="304800"/>
          </a:xfrm>
          <a:prstGeom prst="triangle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7413" grpId="0" animBg="1"/>
      <p:bldP spid="17414" grpId="0" animBg="1"/>
      <p:bldP spid="17415" grpId="0" animBg="1"/>
      <p:bldP spid="17416" grpId="0" animBg="1"/>
      <p:bldP spid="17417" grpId="0" animBg="1"/>
      <p:bldP spid="17418" grpId="0" animBg="1"/>
      <p:bldP spid="11" grpId="0" animBg="1"/>
      <p:bldP spid="13" grpId="0" animBg="1"/>
      <p:bldP spid="14" grpId="0" animBg="1"/>
      <p:bldP spid="1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69" grpId="0" animBg="1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2"/>
          <p:cNvSpPr>
            <a:spLocks noGrp="1"/>
          </p:cNvSpPr>
          <p:nvPr>
            <p:ph type="ctrTitle"/>
          </p:nvPr>
        </p:nvSpPr>
        <p:spPr bwMode="auto">
          <a:xfrm>
            <a:off x="606552" y="838200"/>
            <a:ext cx="7851648" cy="762000"/>
          </a:xfrm>
          <a:solidFill>
            <a:srgbClr val="99CC00">
              <a:alpha val="56862"/>
            </a:srgbClr>
          </a:solidFill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th-TH" sz="4400" b="1" cap="none" dirty="0" smtClean="0">
                <a:solidFill>
                  <a:srgbClr val="0033CC"/>
                </a:solidFill>
                <a:effectLst/>
                <a:cs typeface="Angsana New" pitchFamily="18" charset="-34"/>
              </a:rPr>
              <a:t>การปิดประกาศการสอบราคา และ ประกวดราคา</a:t>
            </a:r>
          </a:p>
        </p:txBody>
      </p:sp>
      <p:sp>
        <p:nvSpPr>
          <p:cNvPr id="41988" name="Rectangle 3"/>
          <p:cNvSpPr>
            <a:spLocks noGrp="1"/>
          </p:cNvSpPr>
          <p:nvPr>
            <p:ph type="subTitle" idx="1"/>
          </p:nvPr>
        </p:nvSpPr>
        <p:spPr>
          <a:xfrm>
            <a:off x="533400" y="1828800"/>
            <a:ext cx="7854696" cy="4419600"/>
          </a:xfrm>
        </p:spPr>
        <p:txBody>
          <a:bodyPr>
            <a:normAutofit/>
          </a:bodyPr>
          <a:lstStyle/>
          <a:p>
            <a:pPr algn="ctr"/>
            <a:r>
              <a:rPr lang="th-TH" sz="3200" b="1" dirty="0" smtClean="0">
                <a:solidFill>
                  <a:srgbClr val="336600"/>
                </a:solidFill>
                <a:cs typeface="Angsana New" pitchFamily="18" charset="-34"/>
              </a:rPr>
              <a:t>หนังสือสำนักนายกรัฐมนตรี ที่ </a:t>
            </a:r>
            <a:r>
              <a:rPr lang="th-TH" sz="3200" b="1" dirty="0" err="1" smtClean="0">
                <a:solidFill>
                  <a:srgbClr val="336600"/>
                </a:solidFill>
                <a:cs typeface="Angsana New" pitchFamily="18" charset="-34"/>
              </a:rPr>
              <a:t>นร</a:t>
            </a:r>
            <a:r>
              <a:rPr lang="th-TH" sz="3200" b="1" dirty="0" smtClean="0">
                <a:solidFill>
                  <a:srgbClr val="336600"/>
                </a:solidFill>
                <a:cs typeface="Angsana New" pitchFamily="18" charset="-34"/>
              </a:rPr>
              <a:t> (</a:t>
            </a:r>
            <a:r>
              <a:rPr lang="th-TH" sz="3200" b="1" dirty="0" err="1" smtClean="0">
                <a:solidFill>
                  <a:srgbClr val="336600"/>
                </a:solidFill>
                <a:cs typeface="Angsana New" pitchFamily="18" charset="-34"/>
              </a:rPr>
              <a:t>กวพ</a:t>
            </a:r>
            <a:r>
              <a:rPr lang="th-TH" sz="3200" b="1" dirty="0" smtClean="0">
                <a:solidFill>
                  <a:srgbClr val="336600"/>
                </a:solidFill>
                <a:cs typeface="Angsana New" pitchFamily="18" charset="-34"/>
              </a:rPr>
              <a:t>) 1204/ว 3987 </a:t>
            </a:r>
            <a:r>
              <a:rPr lang="th-TH" sz="3200" b="1" dirty="0" err="1" smtClean="0">
                <a:solidFill>
                  <a:srgbClr val="336600"/>
                </a:solidFill>
                <a:cs typeface="Angsana New" pitchFamily="18" charset="-34"/>
              </a:rPr>
              <a:t>ลว</a:t>
            </a:r>
            <a:r>
              <a:rPr lang="th-TH" sz="3200" b="1" dirty="0" smtClean="0">
                <a:solidFill>
                  <a:srgbClr val="336600"/>
                </a:solidFill>
                <a:cs typeface="Angsana New" pitchFamily="18" charset="-34"/>
              </a:rPr>
              <a:t>. 29 เม.ย. 39</a:t>
            </a:r>
          </a:p>
          <a:p>
            <a:pPr algn="l"/>
            <a:r>
              <a:rPr lang="th-TH" sz="3200" b="1" dirty="0" smtClean="0">
                <a:solidFill>
                  <a:schemeClr val="tx1"/>
                </a:solidFill>
                <a:cs typeface="Angsana New" pitchFamily="18" charset="-34"/>
              </a:rPr>
              <a:t>- กำหนดให้ </a:t>
            </a:r>
            <a:r>
              <a:rPr lang="th-TH" sz="3200" b="1" dirty="0" smtClean="0">
                <a:solidFill>
                  <a:srgbClr val="EF0B05"/>
                </a:solidFill>
                <a:cs typeface="Angsana New" pitchFamily="18" charset="-34"/>
              </a:rPr>
              <a:t>หัวหน้าเจ้าหน้าที่พัสดุ</a:t>
            </a:r>
            <a:r>
              <a:rPr lang="th-TH" sz="3200" b="1" dirty="0" smtClean="0">
                <a:solidFill>
                  <a:schemeClr val="tx1"/>
                </a:solidFill>
                <a:cs typeface="Angsana New" pitchFamily="18" charset="-34"/>
              </a:rPr>
              <a:t> มีหน้าที่รับผิดชอบในการควบคุมดูแล และจัดให้มีการจัดทำหลักฐานการเผยแพร่ข่าวการสอบราคา และการประกวดราคา</a:t>
            </a:r>
          </a:p>
          <a:p>
            <a:pPr algn="l"/>
            <a:r>
              <a:rPr lang="th-TH" sz="3200" b="1" dirty="0" smtClean="0">
                <a:solidFill>
                  <a:srgbClr val="0033CC"/>
                </a:solidFill>
                <a:cs typeface="Angsana New" pitchFamily="18" charset="-34"/>
              </a:rPr>
              <a:t>เช่น จัดทำหลักฐานการปิดประกาศในที่เปิดเผยตลอดเวลาที่กำหนดไว้ในประกาศ เป็นต้น</a:t>
            </a:r>
          </a:p>
        </p:txBody>
      </p:sp>
      <p:sp>
        <p:nvSpPr>
          <p:cNvPr id="4" name="ตัวยึดหมายเลขภาพนิ่ง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BDB929-C419-42E0-AB79-98CCF13A2BCA}" type="slidenum">
              <a:rPr lang="en-US"/>
              <a:pPr>
                <a:defRPr/>
              </a:pPr>
              <a:t>90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52400" y="152400"/>
            <a:ext cx="8839200" cy="6629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2"/>
          <p:cNvSpPr>
            <a:spLocks noGrp="1"/>
          </p:cNvSpPr>
          <p:nvPr>
            <p:ph type="ctrTitle"/>
          </p:nvPr>
        </p:nvSpPr>
        <p:spPr bwMode="auto">
          <a:xfrm>
            <a:off x="533400" y="609600"/>
            <a:ext cx="7851648" cy="762000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/>
            <a:r>
              <a:rPr lang="th-TH" sz="4500" b="1" cap="none" dirty="0" smtClean="0">
                <a:effectLst/>
                <a:cs typeface="Angsana New" pitchFamily="18" charset="-34"/>
              </a:rPr>
              <a:t>การเผยแพร่เอกสารสอบราคา</a:t>
            </a:r>
          </a:p>
        </p:txBody>
      </p:sp>
      <p:sp>
        <p:nvSpPr>
          <p:cNvPr id="13" name="ตัวยึดหมายเลขภาพนิ่ง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2B54DF-DB38-4E5B-A104-824F3CBA1C43}" type="slidenum">
              <a:rPr lang="en-US"/>
              <a:pPr>
                <a:defRPr/>
              </a:pPr>
              <a:t>91</a:t>
            </a:fld>
            <a:endParaRPr lang="en-US"/>
          </a:p>
        </p:txBody>
      </p:sp>
      <p:sp>
        <p:nvSpPr>
          <p:cNvPr id="43012" name="Rectangle 3"/>
          <p:cNvSpPr>
            <a:spLocks noChangeArrowheads="1"/>
          </p:cNvSpPr>
          <p:nvPr/>
        </p:nvSpPr>
        <p:spPr bwMode="auto">
          <a:xfrm>
            <a:off x="838200" y="1447800"/>
            <a:ext cx="2514600" cy="12192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r>
              <a:rPr lang="th-TH" sz="4000" b="1"/>
              <a:t>ระเบียบ 35</a:t>
            </a:r>
          </a:p>
          <a:p>
            <a:r>
              <a:rPr lang="th-TH" sz="4000" b="1"/>
              <a:t>ข้อ 41 (1)</a:t>
            </a:r>
          </a:p>
        </p:txBody>
      </p:sp>
      <p:sp>
        <p:nvSpPr>
          <p:cNvPr id="43013" name="Rectangle 4"/>
          <p:cNvSpPr>
            <a:spLocks noChangeArrowheads="1"/>
          </p:cNvSpPr>
          <p:nvPr/>
        </p:nvSpPr>
        <p:spPr bwMode="auto">
          <a:xfrm>
            <a:off x="4343400" y="1447800"/>
            <a:ext cx="4419600" cy="1219200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r>
              <a:rPr lang="th-TH" sz="4000" b="1"/>
              <a:t>หนังสือเวียน</a:t>
            </a:r>
          </a:p>
          <a:p>
            <a:r>
              <a:rPr lang="th-TH" sz="4000" b="1"/>
              <a:t>นร 0506/ว.78 ลว. 12 เม.ย. 53</a:t>
            </a:r>
          </a:p>
        </p:txBody>
      </p:sp>
      <p:sp>
        <p:nvSpPr>
          <p:cNvPr id="43014" name="Rectangle 5"/>
          <p:cNvSpPr>
            <a:spLocks noChangeArrowheads="1"/>
          </p:cNvSpPr>
          <p:nvPr/>
        </p:nvSpPr>
        <p:spPr bwMode="auto">
          <a:xfrm>
            <a:off x="838200" y="3429000"/>
            <a:ext cx="2743200" cy="12192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r>
              <a:rPr lang="th-TH" sz="3000" b="1"/>
              <a:t>ส่งประกาศ+เอกสารสอบฯ</a:t>
            </a:r>
          </a:p>
          <a:p>
            <a:r>
              <a:rPr lang="th-TH" sz="3000" b="1"/>
              <a:t>ไปยังผู้มีอาชีพ</a:t>
            </a:r>
          </a:p>
        </p:txBody>
      </p:sp>
      <p:sp>
        <p:nvSpPr>
          <p:cNvPr id="43015" name="Rectangle 6"/>
          <p:cNvSpPr>
            <a:spLocks noChangeArrowheads="1"/>
          </p:cNvSpPr>
          <p:nvPr/>
        </p:nvSpPr>
        <p:spPr bwMode="auto">
          <a:xfrm>
            <a:off x="914400" y="5410200"/>
            <a:ext cx="2667000" cy="1066800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r>
              <a:rPr lang="th-TH" sz="3000" b="1"/>
              <a:t>ปิดประกาศ</a:t>
            </a:r>
          </a:p>
        </p:txBody>
      </p:sp>
      <p:sp>
        <p:nvSpPr>
          <p:cNvPr id="43016" name="Rectangle 7"/>
          <p:cNvSpPr>
            <a:spLocks noChangeArrowheads="1"/>
          </p:cNvSpPr>
          <p:nvPr/>
        </p:nvSpPr>
        <p:spPr bwMode="auto">
          <a:xfrm>
            <a:off x="4419600" y="3352800"/>
            <a:ext cx="4267200" cy="1371600"/>
          </a:xfrm>
          <a:prstGeom prst="rect">
            <a:avLst/>
          </a:prstGeom>
          <a:solidFill>
            <a:srgbClr val="FF99CC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r>
              <a:rPr lang="th-TH" sz="3000" b="1"/>
              <a:t>ลงประกาศสอบราคาซื้อ/จ้าง</a:t>
            </a:r>
          </a:p>
          <a:p>
            <a:r>
              <a:rPr lang="th-TH" sz="3000" b="1"/>
              <a:t>เว็บไซต์ </a:t>
            </a:r>
            <a:r>
              <a:rPr lang="en-US" sz="3000" b="1">
                <a:hlinkClick r:id="rId2"/>
              </a:rPr>
              <a:t>www.gprocurement.go.th</a:t>
            </a:r>
            <a:r>
              <a:rPr lang="en-US" sz="3000" b="1"/>
              <a:t> </a:t>
            </a:r>
            <a:r>
              <a:rPr lang="th-TH" sz="3000" b="1"/>
              <a:t>และ </a:t>
            </a:r>
          </a:p>
          <a:p>
            <a:r>
              <a:rPr lang="th-TH" sz="3000" b="1"/>
              <a:t>เว็บไซต์ของหน่วยงาน</a:t>
            </a:r>
          </a:p>
        </p:txBody>
      </p:sp>
      <p:sp>
        <p:nvSpPr>
          <p:cNvPr id="43017" name="Rectangle 8"/>
          <p:cNvSpPr>
            <a:spLocks noChangeArrowheads="1"/>
          </p:cNvSpPr>
          <p:nvPr/>
        </p:nvSpPr>
        <p:spPr bwMode="auto">
          <a:xfrm>
            <a:off x="4419600" y="5410200"/>
            <a:ext cx="4267200" cy="1066800"/>
          </a:xfrm>
          <a:prstGeom prst="rect">
            <a:avLst/>
          </a:prstGeom>
          <a:solidFill>
            <a:srgbClr val="CC99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r>
              <a:rPr lang="th-TH" sz="3000" b="1"/>
              <a:t>ปฏิบัติงานในระบบ </a:t>
            </a:r>
            <a:r>
              <a:rPr lang="en-US" sz="3000" b="1"/>
              <a:t>e-GP</a:t>
            </a:r>
          </a:p>
          <a:p>
            <a:r>
              <a:rPr lang="th-TH" sz="3000" b="1">
                <a:solidFill>
                  <a:srgbClr val="EF0B05"/>
                </a:solidFill>
              </a:rPr>
              <a:t>ตั้งแต่ 1 เม.ย. 53</a:t>
            </a:r>
          </a:p>
        </p:txBody>
      </p:sp>
      <p:sp>
        <p:nvSpPr>
          <p:cNvPr id="43018" name="AutoShape 9"/>
          <p:cNvSpPr>
            <a:spLocks noChangeArrowheads="1"/>
          </p:cNvSpPr>
          <p:nvPr/>
        </p:nvSpPr>
        <p:spPr bwMode="auto">
          <a:xfrm>
            <a:off x="1905000" y="2743200"/>
            <a:ext cx="609600" cy="5334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99CC00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th-TH"/>
          </a:p>
        </p:txBody>
      </p:sp>
      <p:sp>
        <p:nvSpPr>
          <p:cNvPr id="43019" name="AutoShape 10"/>
          <p:cNvSpPr>
            <a:spLocks noChangeArrowheads="1"/>
          </p:cNvSpPr>
          <p:nvPr/>
        </p:nvSpPr>
        <p:spPr bwMode="auto">
          <a:xfrm>
            <a:off x="1905000" y="4800600"/>
            <a:ext cx="609600" cy="5334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99CC00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th-TH"/>
          </a:p>
        </p:txBody>
      </p:sp>
      <p:sp>
        <p:nvSpPr>
          <p:cNvPr id="43020" name="AutoShape 11"/>
          <p:cNvSpPr>
            <a:spLocks noChangeArrowheads="1"/>
          </p:cNvSpPr>
          <p:nvPr/>
        </p:nvSpPr>
        <p:spPr bwMode="auto">
          <a:xfrm>
            <a:off x="6400800" y="4800600"/>
            <a:ext cx="609600" cy="5334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99CC00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th-TH"/>
          </a:p>
        </p:txBody>
      </p:sp>
      <p:sp>
        <p:nvSpPr>
          <p:cNvPr id="43021" name="AutoShape 12"/>
          <p:cNvSpPr>
            <a:spLocks noChangeArrowheads="1"/>
          </p:cNvSpPr>
          <p:nvPr/>
        </p:nvSpPr>
        <p:spPr bwMode="auto">
          <a:xfrm>
            <a:off x="6400800" y="2743200"/>
            <a:ext cx="609600" cy="5334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99CC00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th-TH"/>
          </a:p>
        </p:txBody>
      </p:sp>
      <p:sp>
        <p:nvSpPr>
          <p:cNvPr id="14" name="Rectangle 13"/>
          <p:cNvSpPr/>
          <p:nvPr/>
        </p:nvSpPr>
        <p:spPr>
          <a:xfrm>
            <a:off x="152400" y="152400"/>
            <a:ext cx="8839200" cy="6629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ตัวยึดหมายเลขภาพนิ่ง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54900F-31E4-4331-88C6-09F3CC59FFFD}" type="slidenum">
              <a:rPr lang="en-US"/>
              <a:pPr>
                <a:defRPr/>
              </a:pPr>
              <a:t>92</a:t>
            </a:fld>
            <a:endParaRPr lang="en-US"/>
          </a:p>
        </p:txBody>
      </p:sp>
      <p:sp>
        <p:nvSpPr>
          <p:cNvPr id="92164" name="Rectangle 4"/>
          <p:cNvSpPr>
            <a:spLocks noChangeArrowheads="1"/>
          </p:cNvSpPr>
          <p:nvPr/>
        </p:nvSpPr>
        <p:spPr bwMode="auto">
          <a:xfrm>
            <a:off x="1409700" y="76200"/>
            <a:ext cx="6667500" cy="1006475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 eaLnBrk="0" hangingPunct="0"/>
            <a:r>
              <a:rPr lang="th-TH" sz="5800" b="1">
                <a:solidFill>
                  <a:srgbClr val="1902C2"/>
                </a:solidFill>
              </a:rPr>
              <a:t>การดำเนินการโดยวิธีสอบราคา</a:t>
            </a:r>
            <a:r>
              <a:rPr lang="th-TH" sz="6000" b="1">
                <a:solidFill>
                  <a:srgbClr val="1902C2"/>
                </a:solidFill>
              </a:rPr>
              <a:t> </a:t>
            </a:r>
            <a:r>
              <a:rPr lang="en-US" b="1">
                <a:solidFill>
                  <a:srgbClr val="1902C2"/>
                </a:solidFill>
              </a:rPr>
              <a:t>(2)</a:t>
            </a:r>
            <a:endParaRPr lang="th-TH" sz="3600" b="1">
              <a:solidFill>
                <a:srgbClr val="1902C2"/>
              </a:solidFill>
            </a:endParaRPr>
          </a:p>
        </p:txBody>
      </p:sp>
      <p:grpSp>
        <p:nvGrpSpPr>
          <p:cNvPr id="52228" name="Group 24"/>
          <p:cNvGrpSpPr>
            <a:grpSpLocks/>
          </p:cNvGrpSpPr>
          <p:nvPr/>
        </p:nvGrpSpPr>
        <p:grpSpPr bwMode="auto">
          <a:xfrm>
            <a:off x="503238" y="1219200"/>
            <a:ext cx="2381250" cy="762000"/>
            <a:chOff x="317" y="1068"/>
            <a:chExt cx="1500" cy="480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52246" name="Oval 8"/>
            <p:cNvSpPr>
              <a:spLocks noChangeArrowheads="1"/>
            </p:cNvSpPr>
            <p:nvPr/>
          </p:nvSpPr>
          <p:spPr bwMode="auto">
            <a:xfrm>
              <a:off x="401" y="1068"/>
              <a:ext cx="1344" cy="480"/>
            </a:xfrm>
            <a:prstGeom prst="ellipse">
              <a:avLst/>
            </a:prstGeom>
            <a:solidFill>
              <a:srgbClr val="CCFFCC"/>
            </a:solidFill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52247" name="Rectangle 9"/>
            <p:cNvSpPr>
              <a:spLocks noChangeArrowheads="1"/>
            </p:cNvSpPr>
            <p:nvPr/>
          </p:nvSpPr>
          <p:spPr bwMode="auto">
            <a:xfrm>
              <a:off x="317" y="1106"/>
              <a:ext cx="1500" cy="4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none" anchor="ctr"/>
            <a:lstStyle/>
            <a:p>
              <a:pPr eaLnBrk="0" hangingPunct="0"/>
              <a:r>
                <a:rPr lang="th-TH" sz="3600" b="1">
                  <a:solidFill>
                    <a:srgbClr val="FF0000"/>
                  </a:solidFill>
                </a:rPr>
                <a:t>การยื่นซอง</a:t>
              </a:r>
              <a:endParaRPr lang="th-TH" sz="3200" b="1">
                <a:solidFill>
                  <a:srgbClr val="FF0000"/>
                </a:solidFill>
              </a:endParaRPr>
            </a:p>
          </p:txBody>
        </p:sp>
      </p:grpSp>
      <p:grpSp>
        <p:nvGrpSpPr>
          <p:cNvPr id="52229" name="Group 37"/>
          <p:cNvGrpSpPr>
            <a:grpSpLocks/>
          </p:cNvGrpSpPr>
          <p:nvPr/>
        </p:nvGrpSpPr>
        <p:grpSpPr bwMode="auto">
          <a:xfrm>
            <a:off x="3189288" y="1066800"/>
            <a:ext cx="5360987" cy="2057400"/>
            <a:chOff x="2009" y="768"/>
            <a:chExt cx="3377" cy="1296"/>
          </a:xfrm>
        </p:grpSpPr>
        <p:sp>
          <p:nvSpPr>
            <p:cNvPr id="52244" name="Rectangle 10"/>
            <p:cNvSpPr>
              <a:spLocks noChangeArrowheads="1"/>
            </p:cNvSpPr>
            <p:nvPr/>
          </p:nvSpPr>
          <p:spPr bwMode="auto">
            <a:xfrm>
              <a:off x="2009" y="768"/>
              <a:ext cx="3377" cy="6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th-TH" sz="3200" b="1">
                  <a:solidFill>
                    <a:srgbClr val="EF0B05"/>
                  </a:solidFill>
                </a:rPr>
                <a:t>- ผู้เสนอราคาจะต้องผนึกซองจ่าหน้าถึง              </a:t>
              </a:r>
            </a:p>
            <a:p>
              <a:pPr algn="l" eaLnBrk="0" hangingPunct="0"/>
              <a:r>
                <a:rPr lang="th-TH" sz="3200" b="1">
                  <a:solidFill>
                    <a:srgbClr val="EF0B05"/>
                  </a:solidFill>
                </a:rPr>
                <a:t>  ประธานกรรมการ</a:t>
              </a:r>
            </a:p>
          </p:txBody>
        </p:sp>
        <p:sp>
          <p:nvSpPr>
            <p:cNvPr id="52245" name="Rectangle 11"/>
            <p:cNvSpPr>
              <a:spLocks noChangeArrowheads="1"/>
            </p:cNvSpPr>
            <p:nvPr/>
          </p:nvSpPr>
          <p:spPr bwMode="auto">
            <a:xfrm>
              <a:off x="2021" y="1392"/>
              <a:ext cx="2539" cy="6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th-TH" sz="3200" b="1">
                  <a:solidFill>
                    <a:srgbClr val="EF0B05"/>
                  </a:solidFill>
                </a:rPr>
                <a:t>- ยื่นซองด้วยตนเอง / ทางไปรษณีย์</a:t>
              </a:r>
              <a:r>
                <a:rPr lang="en-US" sz="3200" b="1">
                  <a:solidFill>
                    <a:srgbClr val="EF0B05"/>
                  </a:solidFill>
                </a:rPr>
                <a:t> </a:t>
              </a:r>
              <a:br>
                <a:rPr lang="en-US" sz="3200" b="1">
                  <a:solidFill>
                    <a:srgbClr val="EF0B05"/>
                  </a:solidFill>
                </a:rPr>
              </a:br>
              <a:r>
                <a:rPr lang="en-US" sz="3200" b="1">
                  <a:solidFill>
                    <a:srgbClr val="EF0B05"/>
                  </a:solidFill>
                </a:rPr>
                <a:t>  (</a:t>
              </a:r>
              <a:r>
                <a:rPr lang="th-TH" sz="3200" b="1">
                  <a:solidFill>
                    <a:srgbClr val="EF0B05"/>
                  </a:solidFill>
                </a:rPr>
                <a:t>กรณีที่กำหนดไว้)</a:t>
              </a:r>
            </a:p>
          </p:txBody>
        </p:sp>
      </p:grpSp>
      <p:sp>
        <p:nvSpPr>
          <p:cNvPr id="52230" name="Oval 14"/>
          <p:cNvSpPr>
            <a:spLocks noChangeArrowheads="1"/>
          </p:cNvSpPr>
          <p:nvPr/>
        </p:nvSpPr>
        <p:spPr bwMode="auto">
          <a:xfrm>
            <a:off x="228600" y="4724400"/>
            <a:ext cx="2952750" cy="762000"/>
          </a:xfrm>
          <a:prstGeom prst="ellipse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th-TH" sz="2800">
              <a:solidFill>
                <a:srgbClr val="FF0000"/>
              </a:solidFill>
            </a:endParaRPr>
          </a:p>
        </p:txBody>
      </p:sp>
      <p:grpSp>
        <p:nvGrpSpPr>
          <p:cNvPr id="52231" name="Group 29"/>
          <p:cNvGrpSpPr>
            <a:grpSpLocks/>
          </p:cNvGrpSpPr>
          <p:nvPr/>
        </p:nvGrpSpPr>
        <p:grpSpPr bwMode="auto">
          <a:xfrm>
            <a:off x="528638" y="3200400"/>
            <a:ext cx="2366962" cy="762000"/>
            <a:chOff x="432" y="2304"/>
            <a:chExt cx="1491" cy="480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52242" name="Oval 19"/>
            <p:cNvSpPr>
              <a:spLocks noChangeArrowheads="1"/>
            </p:cNvSpPr>
            <p:nvPr/>
          </p:nvSpPr>
          <p:spPr bwMode="auto">
            <a:xfrm>
              <a:off x="516" y="2304"/>
              <a:ext cx="1344" cy="480"/>
            </a:xfrm>
            <a:prstGeom prst="ellipse">
              <a:avLst/>
            </a:prstGeom>
            <a:solidFill>
              <a:srgbClr val="CCFFCC"/>
            </a:solidFill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none" anchor="ctr"/>
            <a:lstStyle/>
            <a:p>
              <a:endParaRPr lang="th-TH" sz="3600" b="1">
                <a:solidFill>
                  <a:srgbClr val="CC3399"/>
                </a:solidFill>
              </a:endParaRPr>
            </a:p>
          </p:txBody>
        </p:sp>
        <p:sp>
          <p:nvSpPr>
            <p:cNvPr id="52243" name="Rectangle 20"/>
            <p:cNvSpPr>
              <a:spLocks noChangeArrowheads="1"/>
            </p:cNvSpPr>
            <p:nvPr/>
          </p:nvSpPr>
          <p:spPr bwMode="auto">
            <a:xfrm>
              <a:off x="432" y="2400"/>
              <a:ext cx="1491" cy="2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none" anchor="ctr"/>
            <a:lstStyle/>
            <a:p>
              <a:pPr eaLnBrk="0" hangingPunct="0"/>
              <a:r>
                <a:rPr lang="th-TH" sz="3600" b="1">
                  <a:solidFill>
                    <a:srgbClr val="1902C2"/>
                  </a:solidFill>
                </a:rPr>
                <a:t>การรับซอง</a:t>
              </a:r>
            </a:p>
          </p:txBody>
        </p:sp>
      </p:grpSp>
      <p:grpSp>
        <p:nvGrpSpPr>
          <p:cNvPr id="52232" name="Group 32"/>
          <p:cNvGrpSpPr>
            <a:grpSpLocks/>
          </p:cNvGrpSpPr>
          <p:nvPr/>
        </p:nvGrpSpPr>
        <p:grpSpPr bwMode="auto">
          <a:xfrm>
            <a:off x="3151188" y="3200400"/>
            <a:ext cx="5203825" cy="1516063"/>
            <a:chOff x="1985" y="2146"/>
            <a:chExt cx="3278" cy="955"/>
          </a:xfrm>
        </p:grpSpPr>
        <p:sp>
          <p:nvSpPr>
            <p:cNvPr id="52239" name="Rectangle 12"/>
            <p:cNvSpPr>
              <a:spLocks noChangeArrowheads="1"/>
            </p:cNvSpPr>
            <p:nvPr/>
          </p:nvSpPr>
          <p:spPr bwMode="auto">
            <a:xfrm>
              <a:off x="2027" y="2146"/>
              <a:ext cx="2069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th-TH" sz="3200" b="1">
                  <a:solidFill>
                    <a:srgbClr val="0000CC"/>
                  </a:solidFill>
                </a:rPr>
                <a:t>- เจ้าหน้าที่รับโดยไม่เปิดซอง</a:t>
              </a:r>
            </a:p>
          </p:txBody>
        </p:sp>
        <p:sp>
          <p:nvSpPr>
            <p:cNvPr id="52240" name="Rectangle 21"/>
            <p:cNvSpPr>
              <a:spLocks noChangeArrowheads="1"/>
            </p:cNvSpPr>
            <p:nvPr/>
          </p:nvSpPr>
          <p:spPr bwMode="auto">
            <a:xfrm>
              <a:off x="2034" y="2448"/>
              <a:ext cx="1806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th-TH" sz="3200" b="1">
                  <a:solidFill>
                    <a:srgbClr val="0000CC"/>
                  </a:solidFill>
                </a:rPr>
                <a:t>- ระบุวันและเวลารับซอง</a:t>
              </a:r>
            </a:p>
          </p:txBody>
        </p:sp>
        <p:sp>
          <p:nvSpPr>
            <p:cNvPr id="52241" name="Rectangle 22"/>
            <p:cNvSpPr>
              <a:spLocks noChangeArrowheads="1"/>
            </p:cNvSpPr>
            <p:nvPr/>
          </p:nvSpPr>
          <p:spPr bwMode="auto">
            <a:xfrm>
              <a:off x="1985" y="2736"/>
              <a:ext cx="3278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>
                <a:spcBef>
                  <a:spcPct val="50000"/>
                </a:spcBef>
              </a:pPr>
              <a:r>
                <a:rPr lang="th-TH" sz="3200" b="1"/>
                <a:t> </a:t>
              </a:r>
              <a:r>
                <a:rPr lang="th-TH" sz="3200" b="1">
                  <a:solidFill>
                    <a:srgbClr val="0000CC"/>
                  </a:solidFill>
                </a:rPr>
                <a:t>- ส่งมอบซองให้แก่หัวหน้าเจ้าหน้าที่พัสดุทันที</a:t>
              </a:r>
            </a:p>
          </p:txBody>
        </p:sp>
      </p:grpSp>
      <p:pic>
        <p:nvPicPr>
          <p:cNvPr id="52233" name="Picture 2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86600" y="2590800"/>
            <a:ext cx="1371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34" name="Rectangle 33"/>
          <p:cNvSpPr>
            <a:spLocks noChangeArrowheads="1"/>
          </p:cNvSpPr>
          <p:nvPr/>
        </p:nvSpPr>
        <p:spPr bwMode="auto">
          <a:xfrm>
            <a:off x="609600" y="5867400"/>
            <a:ext cx="7543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50000"/>
              </a:spcBef>
            </a:pPr>
            <a:endParaRPr lang="th-TH" b="1" u="sng">
              <a:solidFill>
                <a:srgbClr val="008000"/>
              </a:solidFill>
            </a:endParaRPr>
          </a:p>
          <a:p>
            <a:endParaRPr lang="th-TH"/>
          </a:p>
        </p:txBody>
      </p:sp>
      <p:grpSp>
        <p:nvGrpSpPr>
          <p:cNvPr id="52235" name="Group 35"/>
          <p:cNvGrpSpPr>
            <a:grpSpLocks/>
          </p:cNvGrpSpPr>
          <p:nvPr/>
        </p:nvGrpSpPr>
        <p:grpSpPr bwMode="auto">
          <a:xfrm>
            <a:off x="514350" y="4800600"/>
            <a:ext cx="8629650" cy="1919288"/>
            <a:chOff x="324" y="3024"/>
            <a:chExt cx="5436" cy="1209"/>
          </a:xfrm>
        </p:grpSpPr>
        <p:sp>
          <p:nvSpPr>
            <p:cNvPr id="52236" name="Text Box 15"/>
            <p:cNvSpPr txBox="1">
              <a:spLocks noChangeArrowheads="1"/>
            </p:cNvSpPr>
            <p:nvPr/>
          </p:nvSpPr>
          <p:spPr bwMode="auto">
            <a:xfrm>
              <a:off x="2064" y="3024"/>
              <a:ext cx="3696" cy="6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0" hangingPunct="0">
                <a:spcBef>
                  <a:spcPct val="50000"/>
                </a:spcBef>
                <a:buFontTx/>
                <a:buChar char="-"/>
              </a:pPr>
              <a:r>
                <a:rPr lang="th-TH" sz="3200" b="1"/>
                <a:t> หัวหน้าเจ้าหน้าที่พัสดุส่งให้ คกก.เปิดซองสอบราคาในวันเปิดซอง</a:t>
              </a:r>
            </a:p>
          </p:txBody>
        </p:sp>
        <p:sp>
          <p:nvSpPr>
            <p:cNvPr id="52237" name="Rectangle 16"/>
            <p:cNvSpPr>
              <a:spLocks noChangeArrowheads="1"/>
            </p:cNvSpPr>
            <p:nvPr/>
          </p:nvSpPr>
          <p:spPr bwMode="auto">
            <a:xfrm>
              <a:off x="324" y="3065"/>
              <a:ext cx="1491" cy="2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r>
                <a:rPr lang="th-TH" sz="3600" b="1"/>
                <a:t>การเก็บรักษาซอง</a:t>
              </a:r>
            </a:p>
          </p:txBody>
        </p:sp>
        <p:sp>
          <p:nvSpPr>
            <p:cNvPr id="52238" name="Rectangle 34"/>
            <p:cNvSpPr>
              <a:spLocks noChangeArrowheads="1"/>
            </p:cNvSpPr>
            <p:nvPr/>
          </p:nvSpPr>
          <p:spPr bwMode="auto">
            <a:xfrm rot="10800000" flipV="1">
              <a:off x="2063" y="3599"/>
              <a:ext cx="3697" cy="6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th-TH" sz="3000" b="1" i="1" dirty="0">
                  <a:solidFill>
                    <a:srgbClr val="C00000"/>
                  </a:solidFill>
                </a:rPr>
                <a:t>- หนังสือเวียน ด่วนมาก ที่ </a:t>
              </a:r>
              <a:r>
                <a:rPr lang="th-TH" sz="3000" b="1" i="1" dirty="0" err="1">
                  <a:solidFill>
                    <a:srgbClr val="C00000"/>
                  </a:solidFill>
                </a:rPr>
                <a:t>นร</a:t>
              </a:r>
              <a:r>
                <a:rPr lang="th-TH" sz="3000" b="1" i="1" dirty="0">
                  <a:solidFill>
                    <a:srgbClr val="C00000"/>
                  </a:solidFill>
                </a:rPr>
                <a:t> (</a:t>
              </a:r>
              <a:r>
                <a:rPr lang="th-TH" sz="3000" b="1" i="1" dirty="0" err="1">
                  <a:solidFill>
                    <a:srgbClr val="C00000"/>
                  </a:solidFill>
                </a:rPr>
                <a:t>กวพ</a:t>
              </a:r>
              <a:r>
                <a:rPr lang="th-TH" sz="3000" b="1" i="1" dirty="0">
                  <a:solidFill>
                    <a:srgbClr val="C00000"/>
                  </a:solidFill>
                </a:rPr>
                <a:t>) 1305/ว 7286 </a:t>
              </a:r>
              <a:r>
                <a:rPr lang="th-TH" sz="3000" b="1" i="1" dirty="0" err="1">
                  <a:solidFill>
                    <a:srgbClr val="C00000"/>
                  </a:solidFill>
                </a:rPr>
                <a:t>ลว.</a:t>
              </a:r>
              <a:r>
                <a:rPr lang="th-TH" sz="3000" b="1" i="1" dirty="0">
                  <a:solidFill>
                    <a:srgbClr val="C00000"/>
                  </a:solidFill>
                </a:rPr>
                <a:t> 20 ส.ค. 42 ให้ส่งมอบ</a:t>
              </a:r>
              <a:r>
                <a:rPr lang="th-TH" sz="3000" b="1" i="1" u="sng" dirty="0">
                  <a:solidFill>
                    <a:srgbClr val="C00000"/>
                  </a:solidFill>
                </a:rPr>
                <a:t>โดยพลัน</a:t>
              </a:r>
              <a:r>
                <a:rPr lang="th-TH" sz="3000" b="1" i="1" dirty="0">
                  <a:solidFill>
                    <a:srgbClr val="C00000"/>
                  </a:solidFill>
                </a:rPr>
                <a:t> หลังครบกำหนดรับซอง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4" grpId="0" animBg="1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0415CA-29A4-4C98-B90F-74BD1F0ADB50}" type="slidenum">
              <a:rPr lang="en-US"/>
              <a:pPr>
                <a:defRPr/>
              </a:pPr>
              <a:t>93</a:t>
            </a:fld>
            <a:endParaRPr lang="th-TH"/>
          </a:p>
        </p:txBody>
      </p:sp>
      <p:pic>
        <p:nvPicPr>
          <p:cNvPr id="143364" name="Picture 10" descr="ล้อมวง"/>
          <p:cNvPicPr>
            <a:picLocks noChangeAspect="1" noChangeArrowheads="1"/>
          </p:cNvPicPr>
          <p:nvPr/>
        </p:nvPicPr>
        <p:blipFill>
          <a:blip r:embed="rId3" cstate="print">
            <a:lum/>
          </a:blip>
          <a:srcRect/>
          <a:stretch>
            <a:fillRect/>
          </a:stretch>
        </p:blipFill>
        <p:spPr bwMode="auto">
          <a:xfrm>
            <a:off x="3733800" y="2667000"/>
            <a:ext cx="4876800" cy="3733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2" name="Group 25"/>
          <p:cNvGrpSpPr>
            <a:grpSpLocks/>
          </p:cNvGrpSpPr>
          <p:nvPr/>
        </p:nvGrpSpPr>
        <p:grpSpPr bwMode="auto">
          <a:xfrm>
            <a:off x="6019800" y="769937"/>
            <a:ext cx="2057400" cy="2049463"/>
            <a:chOff x="4073" y="1966"/>
            <a:chExt cx="428" cy="436"/>
          </a:xfrm>
        </p:grpSpPr>
        <p:grpSp>
          <p:nvGrpSpPr>
            <p:cNvPr id="3" name="Group 26"/>
            <p:cNvGrpSpPr>
              <a:grpSpLocks/>
            </p:cNvGrpSpPr>
            <p:nvPr/>
          </p:nvGrpSpPr>
          <p:grpSpPr bwMode="auto">
            <a:xfrm>
              <a:off x="4073" y="1966"/>
              <a:ext cx="428" cy="436"/>
              <a:chOff x="2539" y="1936"/>
              <a:chExt cx="1675" cy="1690"/>
            </a:xfrm>
          </p:grpSpPr>
          <p:sp>
            <p:nvSpPr>
              <p:cNvPr id="136219" name="Oval 27"/>
              <p:cNvSpPr>
                <a:spLocks noChangeArrowheads="1"/>
              </p:cNvSpPr>
              <p:nvPr/>
            </p:nvSpPr>
            <p:spPr bwMode="gray">
              <a:xfrm>
                <a:off x="2539" y="1936"/>
                <a:ext cx="1675" cy="1690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hlink">
                      <a:gamma/>
                      <a:shade val="6235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1800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143380" name="Freeform 28"/>
              <p:cNvSpPr>
                <a:spLocks/>
              </p:cNvSpPr>
              <p:nvPr/>
            </p:nvSpPr>
            <p:spPr bwMode="gray">
              <a:xfrm>
                <a:off x="2735" y="1951"/>
                <a:ext cx="1297" cy="640"/>
              </a:xfrm>
              <a:custGeom>
                <a:avLst/>
                <a:gdLst>
                  <a:gd name="T0" fmla="*/ 1095 w 1321"/>
                  <a:gd name="T1" fmla="*/ 141 h 712"/>
                  <a:gd name="T2" fmla="*/ 1109 w 1321"/>
                  <a:gd name="T3" fmla="*/ 156 h 712"/>
                  <a:gd name="T4" fmla="*/ 1112 w 1321"/>
                  <a:gd name="T5" fmla="*/ 170 h 712"/>
                  <a:gd name="T6" fmla="*/ 1107 w 1321"/>
                  <a:gd name="T7" fmla="*/ 182 h 712"/>
                  <a:gd name="T8" fmla="*/ 1093 w 1321"/>
                  <a:gd name="T9" fmla="*/ 192 h 712"/>
                  <a:gd name="T10" fmla="*/ 1071 w 1321"/>
                  <a:gd name="T11" fmla="*/ 204 h 712"/>
                  <a:gd name="T12" fmla="*/ 1043 w 1321"/>
                  <a:gd name="T13" fmla="*/ 213 h 712"/>
                  <a:gd name="T14" fmla="*/ 1007 w 1321"/>
                  <a:gd name="T15" fmla="*/ 221 h 712"/>
                  <a:gd name="T16" fmla="*/ 966 w 1321"/>
                  <a:gd name="T17" fmla="*/ 229 h 712"/>
                  <a:gd name="T18" fmla="*/ 919 w 1321"/>
                  <a:gd name="T19" fmla="*/ 235 h 712"/>
                  <a:gd name="T20" fmla="*/ 868 w 1321"/>
                  <a:gd name="T21" fmla="*/ 240 h 712"/>
                  <a:gd name="T22" fmla="*/ 814 w 1321"/>
                  <a:gd name="T23" fmla="*/ 243 h 712"/>
                  <a:gd name="T24" fmla="*/ 754 w 1321"/>
                  <a:gd name="T25" fmla="*/ 248 h 712"/>
                  <a:gd name="T26" fmla="*/ 694 w 1321"/>
                  <a:gd name="T27" fmla="*/ 249 h 712"/>
                  <a:gd name="T28" fmla="*/ 670 w 1321"/>
                  <a:gd name="T29" fmla="*/ 250 h 712"/>
                  <a:gd name="T30" fmla="*/ 401 w 1321"/>
                  <a:gd name="T31" fmla="*/ 250 h 712"/>
                  <a:gd name="T32" fmla="*/ 397 w 1321"/>
                  <a:gd name="T33" fmla="*/ 250 h 712"/>
                  <a:gd name="T34" fmla="*/ 344 w 1321"/>
                  <a:gd name="T35" fmla="*/ 249 h 712"/>
                  <a:gd name="T36" fmla="*/ 293 w 1321"/>
                  <a:gd name="T37" fmla="*/ 248 h 712"/>
                  <a:gd name="T38" fmla="*/ 245 w 1321"/>
                  <a:gd name="T39" fmla="*/ 245 h 712"/>
                  <a:gd name="T40" fmla="*/ 199 w 1321"/>
                  <a:gd name="T41" fmla="*/ 242 h 712"/>
                  <a:gd name="T42" fmla="*/ 158 w 1321"/>
                  <a:gd name="T43" fmla="*/ 238 h 712"/>
                  <a:gd name="T44" fmla="*/ 120 w 1321"/>
                  <a:gd name="T45" fmla="*/ 232 h 712"/>
                  <a:gd name="T46" fmla="*/ 84 w 1321"/>
                  <a:gd name="T47" fmla="*/ 228 h 712"/>
                  <a:gd name="T48" fmla="*/ 58 w 1321"/>
                  <a:gd name="T49" fmla="*/ 222 h 712"/>
                  <a:gd name="T50" fmla="*/ 30 w 1321"/>
                  <a:gd name="T51" fmla="*/ 214 h 712"/>
                  <a:gd name="T52" fmla="*/ 18 w 1321"/>
                  <a:gd name="T53" fmla="*/ 205 h 712"/>
                  <a:gd name="T54" fmla="*/ 6 w 1321"/>
                  <a:gd name="T55" fmla="*/ 195 h 712"/>
                  <a:gd name="T56" fmla="*/ 0 w 1321"/>
                  <a:gd name="T57" fmla="*/ 184 h 712"/>
                  <a:gd name="T58" fmla="*/ 0 w 1321"/>
                  <a:gd name="T59" fmla="*/ 183 h 712"/>
                  <a:gd name="T60" fmla="*/ 4 w 1321"/>
                  <a:gd name="T61" fmla="*/ 170 h 712"/>
                  <a:gd name="T62" fmla="*/ 16 w 1321"/>
                  <a:gd name="T63" fmla="*/ 157 h 712"/>
                  <a:gd name="T64" fmla="*/ 42 w 1321"/>
                  <a:gd name="T65" fmla="*/ 130 h 712"/>
                  <a:gd name="T66" fmla="*/ 77 w 1321"/>
                  <a:gd name="T67" fmla="*/ 105 h 712"/>
                  <a:gd name="T68" fmla="*/ 124 w 1321"/>
                  <a:gd name="T69" fmla="*/ 83 h 712"/>
                  <a:gd name="T70" fmla="*/ 172 w 1321"/>
                  <a:gd name="T71" fmla="*/ 61 h 712"/>
                  <a:gd name="T72" fmla="*/ 227 w 1321"/>
                  <a:gd name="T73" fmla="*/ 43 h 712"/>
                  <a:gd name="T74" fmla="*/ 287 w 1321"/>
                  <a:gd name="T75" fmla="*/ 29 h 712"/>
                  <a:gd name="T76" fmla="*/ 349 w 1321"/>
                  <a:gd name="T77" fmla="*/ 16 h 712"/>
                  <a:gd name="T78" fmla="*/ 419 w 1321"/>
                  <a:gd name="T79" fmla="*/ 8 h 712"/>
                  <a:gd name="T80" fmla="*/ 489 w 1321"/>
                  <a:gd name="T81" fmla="*/ 4 h 712"/>
                  <a:gd name="T82" fmla="*/ 562 w 1321"/>
                  <a:gd name="T83" fmla="*/ 0 h 712"/>
                  <a:gd name="T84" fmla="*/ 562 w 1321"/>
                  <a:gd name="T85" fmla="*/ 0 h 712"/>
                  <a:gd name="T86" fmla="*/ 639 w 1321"/>
                  <a:gd name="T87" fmla="*/ 4 h 712"/>
                  <a:gd name="T88" fmla="*/ 713 w 1321"/>
                  <a:gd name="T89" fmla="*/ 8 h 712"/>
                  <a:gd name="T90" fmla="*/ 785 w 1321"/>
                  <a:gd name="T91" fmla="*/ 18 h 712"/>
                  <a:gd name="T92" fmla="*/ 851 w 1321"/>
                  <a:gd name="T93" fmla="*/ 32 h 712"/>
                  <a:gd name="T94" fmla="*/ 911 w 1321"/>
                  <a:gd name="T95" fmla="*/ 48 h 712"/>
                  <a:gd name="T96" fmla="*/ 967 w 1321"/>
                  <a:gd name="T97" fmla="*/ 69 h 712"/>
                  <a:gd name="T98" fmla="*/ 1017 w 1321"/>
                  <a:gd name="T99" fmla="*/ 90 h 712"/>
                  <a:gd name="T100" fmla="*/ 1060 w 1321"/>
                  <a:gd name="T101" fmla="*/ 114 h 712"/>
                  <a:gd name="T102" fmla="*/ 1095 w 1321"/>
                  <a:gd name="T103" fmla="*/ 141 h 712"/>
                  <a:gd name="T104" fmla="*/ 1095 w 1321"/>
                  <a:gd name="T105" fmla="*/ 141 h 712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1321"/>
                  <a:gd name="T160" fmla="*/ 0 h 712"/>
                  <a:gd name="T161" fmla="*/ 1321 w 1321"/>
                  <a:gd name="T162" fmla="*/ 712 h 712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chemeClr val="hlink"/>
                  </a:gs>
                </a:gsLst>
                <a:lin ang="5400000" scaled="1"/>
              </a:gradFill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h-TH"/>
              </a:p>
            </p:txBody>
          </p:sp>
        </p:grpSp>
        <p:sp>
          <p:nvSpPr>
            <p:cNvPr id="143378" name="Text Box 29"/>
            <p:cNvSpPr txBox="1">
              <a:spLocks noChangeArrowheads="1"/>
            </p:cNvSpPr>
            <p:nvPr/>
          </p:nvSpPr>
          <p:spPr bwMode="gray">
            <a:xfrm>
              <a:off x="4086" y="2025"/>
              <a:ext cx="137" cy="9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endParaRPr lang="th-TH" sz="3000">
                <a:solidFill>
                  <a:srgbClr val="FFFFFF"/>
                </a:solidFill>
              </a:endParaRPr>
            </a:p>
          </p:txBody>
        </p:sp>
      </p:grpSp>
      <p:sp>
        <p:nvSpPr>
          <p:cNvPr id="204830" name="Rectangle 30"/>
          <p:cNvSpPr>
            <a:spLocks noChangeArrowheads="1"/>
          </p:cNvSpPr>
          <p:nvPr/>
        </p:nvSpPr>
        <p:spPr bwMode="auto">
          <a:xfrm>
            <a:off x="6745941" y="1193667"/>
            <a:ext cx="645459" cy="10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th-TH" sz="13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EucrosiaUPC" pitchFamily="18" charset="-34"/>
              </a:rPr>
              <a:t>1</a:t>
            </a:r>
          </a:p>
        </p:txBody>
      </p:sp>
      <p:sp>
        <p:nvSpPr>
          <p:cNvPr id="204831" name="Rectangle 31"/>
          <p:cNvSpPr>
            <a:spLocks noChangeArrowheads="1"/>
          </p:cNvSpPr>
          <p:nvPr/>
        </p:nvSpPr>
        <p:spPr bwMode="auto">
          <a:xfrm>
            <a:off x="3886200" y="1295400"/>
            <a:ext cx="2819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th-TH" sz="6000" b="1" dirty="0" smtClean="0">
                <a:solidFill>
                  <a:srgbClr val="FF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JasmineUPC" pitchFamily="18" charset="-34"/>
                <a:cs typeface="JasmineUPC" pitchFamily="18" charset="-34"/>
              </a:rPr>
              <a:t>ขั้นตอนที่</a:t>
            </a:r>
            <a:endParaRPr lang="th-TH" sz="6000" b="1" dirty="0">
              <a:solidFill>
                <a:srgbClr val="FF66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JasmineUPC" pitchFamily="18" charset="-34"/>
              <a:cs typeface="JasmineUPC" pitchFamily="18" charset="-34"/>
            </a:endParaRPr>
          </a:p>
        </p:txBody>
      </p:sp>
      <p:grpSp>
        <p:nvGrpSpPr>
          <p:cNvPr id="4" name="Group 33"/>
          <p:cNvGrpSpPr>
            <a:grpSpLocks/>
          </p:cNvGrpSpPr>
          <p:nvPr/>
        </p:nvGrpSpPr>
        <p:grpSpPr bwMode="auto">
          <a:xfrm>
            <a:off x="533400" y="2649538"/>
            <a:ext cx="8153400" cy="2422525"/>
            <a:chOff x="384" y="1486"/>
            <a:chExt cx="5136" cy="1526"/>
          </a:xfrm>
        </p:grpSpPr>
        <p:sp>
          <p:nvSpPr>
            <p:cNvPr id="204804" name="Rectangle 4"/>
            <p:cNvSpPr>
              <a:spLocks noChangeArrowheads="1"/>
            </p:cNvSpPr>
            <p:nvPr/>
          </p:nvSpPr>
          <p:spPr bwMode="auto">
            <a:xfrm>
              <a:off x="764" y="1486"/>
              <a:ext cx="4756" cy="7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defRPr/>
              </a:pPr>
              <a:r>
                <a:rPr lang="th-TH" sz="3800" b="1" i="1" dirty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JasmineUPC" pitchFamily="18" charset="-34"/>
                  <a:cs typeface="JasmineUPC" pitchFamily="18" charset="-34"/>
                </a:rPr>
                <a:t>ตรวจสอบผู้เสนอราคาที่มีผลประโยชน์</a:t>
              </a:r>
              <a:r>
                <a:rPr lang="th-TH" sz="3800" b="1" i="1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JasmineUPC" pitchFamily="18" charset="-34"/>
                  <a:cs typeface="JasmineUPC" pitchFamily="18" charset="-34"/>
                </a:rPr>
                <a:t>ร่วมกัน</a:t>
              </a:r>
            </a:p>
            <a:p>
              <a:pPr algn="l" eaLnBrk="0" hangingPunct="0">
                <a:defRPr/>
              </a:pPr>
              <a:r>
                <a:rPr lang="th-TH" sz="3800" b="1" i="1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JasmineUPC" pitchFamily="18" charset="-34"/>
                  <a:cs typeface="JasmineUPC" pitchFamily="18" charset="-34"/>
                </a:rPr>
                <a:t>  ประกาศชื่อผู้มีสิทธิได้รับการคัดเลือก</a:t>
              </a:r>
              <a:endParaRPr lang="th-TH" sz="3800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smineUPC" pitchFamily="18" charset="-34"/>
                <a:cs typeface="JasmineUPC" pitchFamily="18" charset="-34"/>
              </a:endParaRPr>
            </a:p>
          </p:txBody>
        </p:sp>
        <p:grpSp>
          <p:nvGrpSpPr>
            <p:cNvPr id="5" name="Group 8"/>
            <p:cNvGrpSpPr>
              <a:grpSpLocks/>
            </p:cNvGrpSpPr>
            <p:nvPr/>
          </p:nvGrpSpPr>
          <p:grpSpPr bwMode="auto">
            <a:xfrm>
              <a:off x="384" y="2649"/>
              <a:ext cx="362" cy="363"/>
              <a:chOff x="2016" y="4081"/>
              <a:chExt cx="1680" cy="1680"/>
            </a:xfrm>
          </p:grpSpPr>
          <p:sp>
            <p:nvSpPr>
              <p:cNvPr id="143372" name="Oval 9"/>
              <p:cNvSpPr>
                <a:spLocks noChangeArrowheads="1"/>
              </p:cNvSpPr>
              <p:nvPr/>
            </p:nvSpPr>
            <p:spPr bwMode="gray">
              <a:xfrm>
                <a:off x="2016" y="4081"/>
                <a:ext cx="1680" cy="1680"/>
              </a:xfrm>
              <a:prstGeom prst="ellipse">
                <a:avLst/>
              </a:prstGeom>
              <a:gradFill rotWithShape="1">
                <a:gsLst>
                  <a:gs pos="0">
                    <a:srgbClr val="FF6600"/>
                  </a:gs>
                  <a:gs pos="100000">
                    <a:srgbClr val="742E00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th-TH" sz="1800">
                  <a:latin typeface="Arial" pitchFamily="34" charset="0"/>
                </a:endParaRPr>
              </a:p>
            </p:txBody>
          </p:sp>
          <p:sp>
            <p:nvSpPr>
              <p:cNvPr id="143373" name="Freeform 10"/>
              <p:cNvSpPr>
                <a:spLocks/>
              </p:cNvSpPr>
              <p:nvPr/>
            </p:nvSpPr>
            <p:spPr bwMode="gray">
              <a:xfrm>
                <a:off x="2208" y="4081"/>
                <a:ext cx="1296" cy="634"/>
              </a:xfrm>
              <a:custGeom>
                <a:avLst/>
                <a:gdLst>
                  <a:gd name="T0" fmla="*/ 1095 w 1321"/>
                  <a:gd name="T1" fmla="*/ 141 h 712"/>
                  <a:gd name="T2" fmla="*/ 1109 w 1321"/>
                  <a:gd name="T3" fmla="*/ 156 h 712"/>
                  <a:gd name="T4" fmla="*/ 1112 w 1321"/>
                  <a:gd name="T5" fmla="*/ 170 h 712"/>
                  <a:gd name="T6" fmla="*/ 1107 w 1321"/>
                  <a:gd name="T7" fmla="*/ 182 h 712"/>
                  <a:gd name="T8" fmla="*/ 1093 w 1321"/>
                  <a:gd name="T9" fmla="*/ 192 h 712"/>
                  <a:gd name="T10" fmla="*/ 1071 w 1321"/>
                  <a:gd name="T11" fmla="*/ 204 h 712"/>
                  <a:gd name="T12" fmla="*/ 1043 w 1321"/>
                  <a:gd name="T13" fmla="*/ 213 h 712"/>
                  <a:gd name="T14" fmla="*/ 1007 w 1321"/>
                  <a:gd name="T15" fmla="*/ 221 h 712"/>
                  <a:gd name="T16" fmla="*/ 966 w 1321"/>
                  <a:gd name="T17" fmla="*/ 229 h 712"/>
                  <a:gd name="T18" fmla="*/ 919 w 1321"/>
                  <a:gd name="T19" fmla="*/ 235 h 712"/>
                  <a:gd name="T20" fmla="*/ 868 w 1321"/>
                  <a:gd name="T21" fmla="*/ 240 h 712"/>
                  <a:gd name="T22" fmla="*/ 814 w 1321"/>
                  <a:gd name="T23" fmla="*/ 243 h 712"/>
                  <a:gd name="T24" fmla="*/ 754 w 1321"/>
                  <a:gd name="T25" fmla="*/ 248 h 712"/>
                  <a:gd name="T26" fmla="*/ 694 w 1321"/>
                  <a:gd name="T27" fmla="*/ 249 h 712"/>
                  <a:gd name="T28" fmla="*/ 670 w 1321"/>
                  <a:gd name="T29" fmla="*/ 250 h 712"/>
                  <a:gd name="T30" fmla="*/ 401 w 1321"/>
                  <a:gd name="T31" fmla="*/ 250 h 712"/>
                  <a:gd name="T32" fmla="*/ 397 w 1321"/>
                  <a:gd name="T33" fmla="*/ 250 h 712"/>
                  <a:gd name="T34" fmla="*/ 344 w 1321"/>
                  <a:gd name="T35" fmla="*/ 249 h 712"/>
                  <a:gd name="T36" fmla="*/ 293 w 1321"/>
                  <a:gd name="T37" fmla="*/ 248 h 712"/>
                  <a:gd name="T38" fmla="*/ 245 w 1321"/>
                  <a:gd name="T39" fmla="*/ 245 h 712"/>
                  <a:gd name="T40" fmla="*/ 199 w 1321"/>
                  <a:gd name="T41" fmla="*/ 242 h 712"/>
                  <a:gd name="T42" fmla="*/ 158 w 1321"/>
                  <a:gd name="T43" fmla="*/ 238 h 712"/>
                  <a:gd name="T44" fmla="*/ 120 w 1321"/>
                  <a:gd name="T45" fmla="*/ 232 h 712"/>
                  <a:gd name="T46" fmla="*/ 84 w 1321"/>
                  <a:gd name="T47" fmla="*/ 228 h 712"/>
                  <a:gd name="T48" fmla="*/ 58 w 1321"/>
                  <a:gd name="T49" fmla="*/ 222 h 712"/>
                  <a:gd name="T50" fmla="*/ 30 w 1321"/>
                  <a:gd name="T51" fmla="*/ 214 h 712"/>
                  <a:gd name="T52" fmla="*/ 18 w 1321"/>
                  <a:gd name="T53" fmla="*/ 205 h 712"/>
                  <a:gd name="T54" fmla="*/ 6 w 1321"/>
                  <a:gd name="T55" fmla="*/ 195 h 712"/>
                  <a:gd name="T56" fmla="*/ 0 w 1321"/>
                  <a:gd name="T57" fmla="*/ 184 h 712"/>
                  <a:gd name="T58" fmla="*/ 0 w 1321"/>
                  <a:gd name="T59" fmla="*/ 183 h 712"/>
                  <a:gd name="T60" fmla="*/ 4 w 1321"/>
                  <a:gd name="T61" fmla="*/ 170 h 712"/>
                  <a:gd name="T62" fmla="*/ 16 w 1321"/>
                  <a:gd name="T63" fmla="*/ 157 h 712"/>
                  <a:gd name="T64" fmla="*/ 42 w 1321"/>
                  <a:gd name="T65" fmla="*/ 130 h 712"/>
                  <a:gd name="T66" fmla="*/ 77 w 1321"/>
                  <a:gd name="T67" fmla="*/ 105 h 712"/>
                  <a:gd name="T68" fmla="*/ 124 w 1321"/>
                  <a:gd name="T69" fmla="*/ 83 h 712"/>
                  <a:gd name="T70" fmla="*/ 172 w 1321"/>
                  <a:gd name="T71" fmla="*/ 61 h 712"/>
                  <a:gd name="T72" fmla="*/ 227 w 1321"/>
                  <a:gd name="T73" fmla="*/ 43 h 712"/>
                  <a:gd name="T74" fmla="*/ 287 w 1321"/>
                  <a:gd name="T75" fmla="*/ 29 h 712"/>
                  <a:gd name="T76" fmla="*/ 349 w 1321"/>
                  <a:gd name="T77" fmla="*/ 16 h 712"/>
                  <a:gd name="T78" fmla="*/ 419 w 1321"/>
                  <a:gd name="T79" fmla="*/ 8 h 712"/>
                  <a:gd name="T80" fmla="*/ 489 w 1321"/>
                  <a:gd name="T81" fmla="*/ 4 h 712"/>
                  <a:gd name="T82" fmla="*/ 562 w 1321"/>
                  <a:gd name="T83" fmla="*/ 0 h 712"/>
                  <a:gd name="T84" fmla="*/ 562 w 1321"/>
                  <a:gd name="T85" fmla="*/ 0 h 712"/>
                  <a:gd name="T86" fmla="*/ 639 w 1321"/>
                  <a:gd name="T87" fmla="*/ 4 h 712"/>
                  <a:gd name="T88" fmla="*/ 713 w 1321"/>
                  <a:gd name="T89" fmla="*/ 8 h 712"/>
                  <a:gd name="T90" fmla="*/ 785 w 1321"/>
                  <a:gd name="T91" fmla="*/ 18 h 712"/>
                  <a:gd name="T92" fmla="*/ 851 w 1321"/>
                  <a:gd name="T93" fmla="*/ 32 h 712"/>
                  <a:gd name="T94" fmla="*/ 911 w 1321"/>
                  <a:gd name="T95" fmla="*/ 48 h 712"/>
                  <a:gd name="T96" fmla="*/ 967 w 1321"/>
                  <a:gd name="T97" fmla="*/ 69 h 712"/>
                  <a:gd name="T98" fmla="*/ 1017 w 1321"/>
                  <a:gd name="T99" fmla="*/ 90 h 712"/>
                  <a:gd name="T100" fmla="*/ 1060 w 1321"/>
                  <a:gd name="T101" fmla="*/ 114 h 712"/>
                  <a:gd name="T102" fmla="*/ 1095 w 1321"/>
                  <a:gd name="T103" fmla="*/ 141 h 712"/>
                  <a:gd name="T104" fmla="*/ 1095 w 1321"/>
                  <a:gd name="T105" fmla="*/ 141 h 712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1321"/>
                  <a:gd name="T160" fmla="*/ 0 h 712"/>
                  <a:gd name="T161" fmla="*/ 1321 w 1321"/>
                  <a:gd name="T162" fmla="*/ 712 h 712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FF6600"/>
                  </a:gs>
                </a:gsLst>
                <a:lin ang="5400000" scaled="1"/>
              </a:gradFill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h-TH"/>
              </a:p>
            </p:txBody>
          </p:sp>
        </p:grpSp>
        <p:grpSp>
          <p:nvGrpSpPr>
            <p:cNvPr id="6" name="Group 21"/>
            <p:cNvGrpSpPr>
              <a:grpSpLocks/>
            </p:cNvGrpSpPr>
            <p:nvPr/>
          </p:nvGrpSpPr>
          <p:grpSpPr bwMode="auto">
            <a:xfrm>
              <a:off x="384" y="1600"/>
              <a:ext cx="363" cy="377"/>
              <a:chOff x="2016" y="2563"/>
              <a:chExt cx="1680" cy="1745"/>
            </a:xfrm>
          </p:grpSpPr>
          <p:sp>
            <p:nvSpPr>
              <p:cNvPr id="136214" name="Oval 22"/>
              <p:cNvSpPr>
                <a:spLocks noChangeArrowheads="1"/>
              </p:cNvSpPr>
              <p:nvPr/>
            </p:nvSpPr>
            <p:spPr bwMode="gray">
              <a:xfrm>
                <a:off x="2016" y="2628"/>
                <a:ext cx="1680" cy="168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chemeClr val="folHlink">
                      <a:gamma/>
                      <a:shade val="24314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1800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143371" name="Freeform 23"/>
              <p:cNvSpPr>
                <a:spLocks/>
              </p:cNvSpPr>
              <p:nvPr/>
            </p:nvSpPr>
            <p:spPr bwMode="gray">
              <a:xfrm>
                <a:off x="2208" y="2563"/>
                <a:ext cx="1296" cy="634"/>
              </a:xfrm>
              <a:custGeom>
                <a:avLst/>
                <a:gdLst>
                  <a:gd name="T0" fmla="*/ 1095 w 1321"/>
                  <a:gd name="T1" fmla="*/ 141 h 712"/>
                  <a:gd name="T2" fmla="*/ 1109 w 1321"/>
                  <a:gd name="T3" fmla="*/ 156 h 712"/>
                  <a:gd name="T4" fmla="*/ 1112 w 1321"/>
                  <a:gd name="T5" fmla="*/ 170 h 712"/>
                  <a:gd name="T6" fmla="*/ 1107 w 1321"/>
                  <a:gd name="T7" fmla="*/ 182 h 712"/>
                  <a:gd name="T8" fmla="*/ 1093 w 1321"/>
                  <a:gd name="T9" fmla="*/ 192 h 712"/>
                  <a:gd name="T10" fmla="*/ 1071 w 1321"/>
                  <a:gd name="T11" fmla="*/ 204 h 712"/>
                  <a:gd name="T12" fmla="*/ 1043 w 1321"/>
                  <a:gd name="T13" fmla="*/ 213 h 712"/>
                  <a:gd name="T14" fmla="*/ 1007 w 1321"/>
                  <a:gd name="T15" fmla="*/ 221 h 712"/>
                  <a:gd name="T16" fmla="*/ 966 w 1321"/>
                  <a:gd name="T17" fmla="*/ 229 h 712"/>
                  <a:gd name="T18" fmla="*/ 919 w 1321"/>
                  <a:gd name="T19" fmla="*/ 235 h 712"/>
                  <a:gd name="T20" fmla="*/ 868 w 1321"/>
                  <a:gd name="T21" fmla="*/ 240 h 712"/>
                  <a:gd name="T22" fmla="*/ 814 w 1321"/>
                  <a:gd name="T23" fmla="*/ 243 h 712"/>
                  <a:gd name="T24" fmla="*/ 754 w 1321"/>
                  <a:gd name="T25" fmla="*/ 248 h 712"/>
                  <a:gd name="T26" fmla="*/ 694 w 1321"/>
                  <a:gd name="T27" fmla="*/ 249 h 712"/>
                  <a:gd name="T28" fmla="*/ 670 w 1321"/>
                  <a:gd name="T29" fmla="*/ 250 h 712"/>
                  <a:gd name="T30" fmla="*/ 401 w 1321"/>
                  <a:gd name="T31" fmla="*/ 250 h 712"/>
                  <a:gd name="T32" fmla="*/ 397 w 1321"/>
                  <a:gd name="T33" fmla="*/ 250 h 712"/>
                  <a:gd name="T34" fmla="*/ 344 w 1321"/>
                  <a:gd name="T35" fmla="*/ 249 h 712"/>
                  <a:gd name="T36" fmla="*/ 293 w 1321"/>
                  <a:gd name="T37" fmla="*/ 248 h 712"/>
                  <a:gd name="T38" fmla="*/ 245 w 1321"/>
                  <a:gd name="T39" fmla="*/ 245 h 712"/>
                  <a:gd name="T40" fmla="*/ 199 w 1321"/>
                  <a:gd name="T41" fmla="*/ 242 h 712"/>
                  <a:gd name="T42" fmla="*/ 158 w 1321"/>
                  <a:gd name="T43" fmla="*/ 238 h 712"/>
                  <a:gd name="T44" fmla="*/ 120 w 1321"/>
                  <a:gd name="T45" fmla="*/ 232 h 712"/>
                  <a:gd name="T46" fmla="*/ 84 w 1321"/>
                  <a:gd name="T47" fmla="*/ 228 h 712"/>
                  <a:gd name="T48" fmla="*/ 58 w 1321"/>
                  <a:gd name="T49" fmla="*/ 222 h 712"/>
                  <a:gd name="T50" fmla="*/ 30 w 1321"/>
                  <a:gd name="T51" fmla="*/ 214 h 712"/>
                  <a:gd name="T52" fmla="*/ 18 w 1321"/>
                  <a:gd name="T53" fmla="*/ 205 h 712"/>
                  <a:gd name="T54" fmla="*/ 6 w 1321"/>
                  <a:gd name="T55" fmla="*/ 195 h 712"/>
                  <a:gd name="T56" fmla="*/ 0 w 1321"/>
                  <a:gd name="T57" fmla="*/ 184 h 712"/>
                  <a:gd name="T58" fmla="*/ 0 w 1321"/>
                  <a:gd name="T59" fmla="*/ 183 h 712"/>
                  <a:gd name="T60" fmla="*/ 4 w 1321"/>
                  <a:gd name="T61" fmla="*/ 170 h 712"/>
                  <a:gd name="T62" fmla="*/ 16 w 1321"/>
                  <a:gd name="T63" fmla="*/ 157 h 712"/>
                  <a:gd name="T64" fmla="*/ 42 w 1321"/>
                  <a:gd name="T65" fmla="*/ 130 h 712"/>
                  <a:gd name="T66" fmla="*/ 77 w 1321"/>
                  <a:gd name="T67" fmla="*/ 105 h 712"/>
                  <a:gd name="T68" fmla="*/ 124 w 1321"/>
                  <a:gd name="T69" fmla="*/ 83 h 712"/>
                  <a:gd name="T70" fmla="*/ 172 w 1321"/>
                  <a:gd name="T71" fmla="*/ 61 h 712"/>
                  <a:gd name="T72" fmla="*/ 227 w 1321"/>
                  <a:gd name="T73" fmla="*/ 43 h 712"/>
                  <a:gd name="T74" fmla="*/ 287 w 1321"/>
                  <a:gd name="T75" fmla="*/ 29 h 712"/>
                  <a:gd name="T76" fmla="*/ 349 w 1321"/>
                  <a:gd name="T77" fmla="*/ 16 h 712"/>
                  <a:gd name="T78" fmla="*/ 419 w 1321"/>
                  <a:gd name="T79" fmla="*/ 8 h 712"/>
                  <a:gd name="T80" fmla="*/ 489 w 1321"/>
                  <a:gd name="T81" fmla="*/ 4 h 712"/>
                  <a:gd name="T82" fmla="*/ 562 w 1321"/>
                  <a:gd name="T83" fmla="*/ 0 h 712"/>
                  <a:gd name="T84" fmla="*/ 562 w 1321"/>
                  <a:gd name="T85" fmla="*/ 0 h 712"/>
                  <a:gd name="T86" fmla="*/ 639 w 1321"/>
                  <a:gd name="T87" fmla="*/ 4 h 712"/>
                  <a:gd name="T88" fmla="*/ 713 w 1321"/>
                  <a:gd name="T89" fmla="*/ 8 h 712"/>
                  <a:gd name="T90" fmla="*/ 785 w 1321"/>
                  <a:gd name="T91" fmla="*/ 18 h 712"/>
                  <a:gd name="T92" fmla="*/ 851 w 1321"/>
                  <a:gd name="T93" fmla="*/ 32 h 712"/>
                  <a:gd name="T94" fmla="*/ 911 w 1321"/>
                  <a:gd name="T95" fmla="*/ 48 h 712"/>
                  <a:gd name="T96" fmla="*/ 967 w 1321"/>
                  <a:gd name="T97" fmla="*/ 69 h 712"/>
                  <a:gd name="T98" fmla="*/ 1017 w 1321"/>
                  <a:gd name="T99" fmla="*/ 90 h 712"/>
                  <a:gd name="T100" fmla="*/ 1060 w 1321"/>
                  <a:gd name="T101" fmla="*/ 114 h 712"/>
                  <a:gd name="T102" fmla="*/ 1095 w 1321"/>
                  <a:gd name="T103" fmla="*/ 141 h 712"/>
                  <a:gd name="T104" fmla="*/ 1095 w 1321"/>
                  <a:gd name="T105" fmla="*/ 141 h 712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1321"/>
                  <a:gd name="T160" fmla="*/ 0 h 712"/>
                  <a:gd name="T161" fmla="*/ 1321 w 1321"/>
                  <a:gd name="T162" fmla="*/ 712 h 712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chemeClr val="folHlink"/>
                  </a:gs>
                </a:gsLst>
                <a:lin ang="5400000" scaled="1"/>
              </a:gradFill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h-TH"/>
              </a:p>
            </p:txBody>
          </p:sp>
        </p:grpSp>
      </p:grpSp>
      <p:sp>
        <p:nvSpPr>
          <p:cNvPr id="21" name="Rectangle 20"/>
          <p:cNvSpPr/>
          <p:nvPr/>
        </p:nvSpPr>
        <p:spPr>
          <a:xfrm>
            <a:off x="1371600" y="4191000"/>
            <a:ext cx="6210354" cy="12618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800" b="1" i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smineUPC" pitchFamily="18" charset="-34"/>
                <a:cs typeface="JasmineUPC" pitchFamily="18" charset="-34"/>
              </a:rPr>
              <a:t>ตรวจสอบการขัดขวางการแข่งขันราคา</a:t>
            </a:r>
          </a:p>
          <a:p>
            <a:pPr algn="l"/>
            <a:r>
              <a:rPr lang="th-TH" sz="3800" b="1" i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smineUPC" pitchFamily="18" charset="-34"/>
                <a:cs typeface="JasmineUPC" pitchFamily="18" charset="-34"/>
              </a:rPr>
              <a:t>อย่างเป็นธรรม </a:t>
            </a:r>
            <a:endParaRPr lang="th-TH" sz="3800" i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22" name="Rectangle 31"/>
          <p:cNvSpPr>
            <a:spLocks noChangeArrowheads="1"/>
          </p:cNvSpPr>
          <p:nvPr/>
        </p:nvSpPr>
        <p:spPr bwMode="auto">
          <a:xfrm>
            <a:off x="1828800" y="304800"/>
            <a:ext cx="5486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th-TH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JasmineUPC" pitchFamily="18" charset="-34"/>
                <a:cs typeface="JasmineUPC" pitchFamily="18" charset="-34"/>
              </a:rPr>
              <a:t>คณะกรรมการเปิดซองสอบราคา</a:t>
            </a:r>
            <a:endParaRPr lang="th-TH" sz="5400" b="1" dirty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52400" y="152400"/>
            <a:ext cx="8839200" cy="6629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ยึดหมายเลขภาพนิ่ง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1B6817-A0BA-40F1-9005-E599A1DAE841}" type="slidenum">
              <a:rPr lang="en-US"/>
              <a:pPr>
                <a:defRPr/>
              </a:pPr>
              <a:t>94</a:t>
            </a:fld>
            <a:endParaRPr lang="en-US"/>
          </a:p>
        </p:txBody>
      </p:sp>
      <p:sp>
        <p:nvSpPr>
          <p:cNvPr id="86019" name="Rectangle 3"/>
          <p:cNvSpPr>
            <a:spLocks noGrp="1"/>
          </p:cNvSpPr>
          <p:nvPr>
            <p:ph type="body" idx="4294967295"/>
          </p:nvPr>
        </p:nvSpPr>
        <p:spPr>
          <a:xfrm>
            <a:off x="468313" y="1700213"/>
            <a:ext cx="8229600" cy="4968875"/>
          </a:xfrm>
          <a:noFill/>
        </p:spPr>
        <p:txBody>
          <a:bodyPr/>
          <a:lstStyle/>
          <a:p>
            <a:pPr marL="544513" indent="-349250">
              <a:buFont typeface="Wingdings 2" pitchFamily="18" charset="2"/>
              <a:buNone/>
            </a:pPr>
            <a:r>
              <a:rPr lang="th-TH" sz="3600" b="1" u="sng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ผู้เสนอราคาที่มีผลประโยชน์ร่วมกัน หมายถึง</a:t>
            </a:r>
          </a:p>
          <a:p>
            <a:pPr marL="544513" indent="-349250">
              <a:buFont typeface="Wingdings 2" pitchFamily="18" charset="2"/>
              <a:buNone/>
            </a:pPr>
            <a:r>
              <a:rPr lang="th-TH" sz="3600" b="1" smtClean="0">
                <a:solidFill>
                  <a:srgbClr val="0000FF"/>
                </a:solidFill>
                <a:latin typeface="Angsana New" pitchFamily="18" charset="-34"/>
                <a:cs typeface="Angsana New" pitchFamily="18" charset="-34"/>
              </a:rPr>
              <a:t>๑. บุคคล / นิติบุคคล เป็นผู้มีส่วนได้เสีย (ทางตรง/อ้อม) </a:t>
            </a:r>
            <a:br>
              <a:rPr lang="th-TH" sz="3600" b="1" smtClean="0">
                <a:solidFill>
                  <a:srgbClr val="0000FF"/>
                </a:solidFill>
                <a:latin typeface="Angsana New" pitchFamily="18" charset="-34"/>
                <a:cs typeface="Angsana New" pitchFamily="18" charset="-34"/>
              </a:rPr>
            </a:br>
            <a:r>
              <a:rPr lang="th-TH" sz="3600" b="1" smtClean="0">
                <a:solidFill>
                  <a:srgbClr val="0000FF"/>
                </a:solidFill>
                <a:latin typeface="Angsana New" pitchFamily="18" charset="-34"/>
                <a:cs typeface="Angsana New" pitchFamily="18" charset="-34"/>
              </a:rPr>
              <a:t>รวมคู่สมรส/บุตรยังไม่บรรลุนิติภาวะ</a:t>
            </a:r>
          </a:p>
          <a:p>
            <a:pPr marL="544513" indent="-349250">
              <a:buFont typeface="Wingdings 2" pitchFamily="18" charset="2"/>
              <a:buNone/>
            </a:pPr>
            <a:r>
              <a:rPr lang="th-TH" sz="3600" b="1" smtClean="0">
                <a:solidFill>
                  <a:srgbClr val="0000FF"/>
                </a:solidFill>
                <a:latin typeface="Angsana New" pitchFamily="18" charset="-34"/>
                <a:cs typeface="Angsana New" pitchFamily="18" charset="-34"/>
              </a:rPr>
              <a:t>             -   มีความสัมพันธ์ในเชิงบริหาร</a:t>
            </a:r>
          </a:p>
          <a:p>
            <a:pPr marL="544513" indent="-349250">
              <a:buFont typeface="Wingdings 2" pitchFamily="18" charset="2"/>
              <a:buNone/>
            </a:pPr>
            <a:r>
              <a:rPr lang="th-TH" sz="3600" b="1" smtClean="0">
                <a:solidFill>
                  <a:srgbClr val="0000FF"/>
                </a:solidFill>
                <a:latin typeface="Angsana New" pitchFamily="18" charset="-34"/>
                <a:cs typeface="Angsana New" pitchFamily="18" charset="-34"/>
              </a:rPr>
              <a:t>		    -   มีความสัมพันธ์ในเชิงทุน   </a:t>
            </a:r>
          </a:p>
          <a:p>
            <a:pPr marL="544513" indent="-349250">
              <a:buFont typeface="Wingdings 2" pitchFamily="18" charset="2"/>
              <a:buNone/>
            </a:pPr>
            <a:r>
              <a:rPr lang="th-TH" sz="3600" b="1" smtClean="0">
                <a:solidFill>
                  <a:srgbClr val="0000FF"/>
                </a:solidFill>
                <a:latin typeface="Angsana New" pitchFamily="18" charset="-34"/>
                <a:cs typeface="Angsana New" pitchFamily="18" charset="-34"/>
              </a:rPr>
              <a:t>             -   มีความสัมพันธ์ในลักษณะไขว้กัน                              </a:t>
            </a:r>
          </a:p>
          <a:p>
            <a:pPr marL="544513" indent="-349250">
              <a:buFont typeface="Wingdings 2" pitchFamily="18" charset="2"/>
              <a:buNone/>
            </a:pPr>
            <a:r>
              <a:rPr lang="th-TH" sz="3600" b="1" smtClean="0">
                <a:solidFill>
                  <a:srgbClr val="0000FF"/>
                </a:solidFill>
                <a:latin typeface="Angsana New" pitchFamily="18" charset="-34"/>
                <a:cs typeface="Angsana New" pitchFamily="18" charset="-34"/>
              </a:rPr>
              <a:t>๒. เข้าเสนอราคา / เสนองาน ในคราวเดียวกัน</a:t>
            </a:r>
          </a:p>
        </p:txBody>
      </p:sp>
      <p:sp>
        <p:nvSpPr>
          <p:cNvPr id="86020" name="Rectangle 4"/>
          <p:cNvSpPr>
            <a:spLocks noChangeArrowheads="1"/>
          </p:cNvSpPr>
          <p:nvPr/>
        </p:nvSpPr>
        <p:spPr bwMode="auto">
          <a:xfrm>
            <a:off x="876300" y="266700"/>
            <a:ext cx="7429500" cy="1006475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bg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th-TH" sz="3600" b="1">
                <a:solidFill>
                  <a:schemeClr val="tx2"/>
                </a:solidFill>
              </a:rPr>
              <a:t>การตรวจสอบผู้เสนอราคาที่มีผลประโยชน์ร่วมกัน</a:t>
            </a:r>
            <a:br>
              <a:rPr lang="th-TH" sz="3600" b="1">
                <a:solidFill>
                  <a:schemeClr val="tx2"/>
                </a:solidFill>
              </a:rPr>
            </a:br>
            <a:r>
              <a:rPr lang="th-TH" sz="3600" b="1">
                <a:solidFill>
                  <a:schemeClr val="tx2"/>
                </a:solidFill>
              </a:rPr>
              <a:t>(ระเบียบข้อ ๕ ประกอบข้อ ๑๕ ตรี วรรคสอง)</a:t>
            </a:r>
          </a:p>
        </p:txBody>
      </p:sp>
      <p:sp>
        <p:nvSpPr>
          <p:cNvPr id="5" name="Rectangle 4"/>
          <p:cNvSpPr/>
          <p:nvPr/>
        </p:nvSpPr>
        <p:spPr>
          <a:xfrm>
            <a:off x="152400" y="152400"/>
            <a:ext cx="8839200" cy="6629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6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6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6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6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6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6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6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6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60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60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60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60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60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60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20" grpId="0" animBg="1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ตัวยึดหมายเลขภาพนิ่ง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39AD78-DED0-4967-A6BC-A0AC8DC225B8}" type="slidenum">
              <a:rPr lang="en-US"/>
              <a:pPr>
                <a:defRPr/>
              </a:pPr>
              <a:t>95</a:t>
            </a:fld>
            <a:endParaRPr lang="en-US"/>
          </a:p>
        </p:txBody>
      </p:sp>
      <p:sp>
        <p:nvSpPr>
          <p:cNvPr id="87042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2474913" y="188913"/>
            <a:ext cx="4402137" cy="1143000"/>
          </a:xfrm>
          <a:gradFill rotWithShape="1">
            <a:gsLst>
              <a:gs pos="0">
                <a:schemeClr val="folHlink"/>
              </a:gs>
              <a:gs pos="100000">
                <a:srgbClr val="FFFFFF"/>
              </a:gs>
            </a:gsLst>
            <a:lin ang="5400000" scaled="1"/>
          </a:gradFill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th-TH" sz="4400" b="1" cap="none" smtClean="0">
                <a:solidFill>
                  <a:schemeClr val="hlink"/>
                </a:solidFill>
                <a:effectLst/>
              </a:rPr>
              <a:t>ความสัมพันธ์ในเชิงทุน</a:t>
            </a:r>
          </a:p>
        </p:txBody>
      </p:sp>
      <p:sp>
        <p:nvSpPr>
          <p:cNvPr id="87043" name="Rectangle 3"/>
          <p:cNvSpPr>
            <a:spLocks noGrp="1"/>
          </p:cNvSpPr>
          <p:nvPr>
            <p:ph type="body" idx="4294967295"/>
          </p:nvPr>
        </p:nvSpPr>
        <p:spPr>
          <a:xfrm>
            <a:off x="468313" y="1341438"/>
            <a:ext cx="4259262" cy="5183187"/>
          </a:xfrm>
        </p:spPr>
        <p:txBody>
          <a:bodyPr/>
          <a:lstStyle/>
          <a:p>
            <a:r>
              <a:rPr lang="th-TH" sz="4000" b="1" smtClean="0">
                <a:solidFill>
                  <a:srgbClr val="660066"/>
                </a:solidFill>
                <a:latin typeface="Angsana New" pitchFamily="18" charset="-34"/>
                <a:cs typeface="Angsana New" pitchFamily="18" charset="-34"/>
              </a:rPr>
              <a:t>หุ้นส่วนในห้างหุ้นส่วนสามัญ</a:t>
            </a:r>
          </a:p>
          <a:p>
            <a:r>
              <a:rPr lang="th-TH" sz="4000" b="1" smtClean="0">
                <a:solidFill>
                  <a:srgbClr val="660066"/>
                </a:solidFill>
                <a:latin typeface="Angsana New" pitchFamily="18" charset="-34"/>
                <a:cs typeface="Angsana New" pitchFamily="18" charset="-34"/>
              </a:rPr>
              <a:t>หุ้นส่วนไม่จำกัด</a:t>
            </a:r>
            <a:br>
              <a:rPr lang="th-TH" sz="4000" b="1" smtClean="0">
                <a:solidFill>
                  <a:srgbClr val="660066"/>
                </a:solidFill>
                <a:latin typeface="Angsana New" pitchFamily="18" charset="-34"/>
                <a:cs typeface="Angsana New" pitchFamily="18" charset="-34"/>
              </a:rPr>
            </a:br>
            <a:r>
              <a:rPr lang="th-TH" sz="4000" b="1" smtClean="0">
                <a:solidFill>
                  <a:srgbClr val="660066"/>
                </a:solidFill>
                <a:latin typeface="Angsana New" pitchFamily="18" charset="-34"/>
                <a:cs typeface="Angsana New" pitchFamily="18" charset="-34"/>
              </a:rPr>
              <a:t>ความรับผิด ใน หจก.</a:t>
            </a:r>
          </a:p>
          <a:p>
            <a:r>
              <a:rPr lang="th-TH" sz="4000" b="1" smtClean="0">
                <a:solidFill>
                  <a:srgbClr val="660066"/>
                </a:solidFill>
                <a:latin typeface="Angsana New" pitchFamily="18" charset="-34"/>
                <a:cs typeface="Angsana New" pitchFamily="18" charset="-34"/>
              </a:rPr>
              <a:t>ผู้ถือหุ้นรายใหญ่ใน บจก. บมจ.</a:t>
            </a:r>
            <a:br>
              <a:rPr lang="th-TH" sz="4000" b="1" smtClean="0">
                <a:solidFill>
                  <a:srgbClr val="660066"/>
                </a:solidFill>
                <a:latin typeface="Angsana New" pitchFamily="18" charset="-34"/>
                <a:cs typeface="Angsana New" pitchFamily="18" charset="-34"/>
              </a:rPr>
            </a:br>
            <a:r>
              <a:rPr lang="th-TH" sz="4000" b="1" smtClean="0">
                <a:solidFill>
                  <a:srgbClr val="660066"/>
                </a:solidFill>
                <a:latin typeface="Angsana New" pitchFamily="18" charset="-34"/>
                <a:cs typeface="Angsana New" pitchFamily="18" charset="-34"/>
              </a:rPr>
              <a:t>(&gt;25% หรือ กวพ. กำหนด)</a:t>
            </a:r>
          </a:p>
        </p:txBody>
      </p:sp>
      <p:sp>
        <p:nvSpPr>
          <p:cNvPr id="87044" name="Rectangle 4"/>
          <p:cNvSpPr>
            <a:spLocks noChangeArrowheads="1"/>
          </p:cNvSpPr>
          <p:nvPr/>
        </p:nvSpPr>
        <p:spPr bwMode="auto">
          <a:xfrm>
            <a:off x="5651500" y="1484313"/>
            <a:ext cx="30353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</a:pPr>
            <a:r>
              <a:rPr lang="th-TH" sz="4400" b="1">
                <a:solidFill>
                  <a:srgbClr val="0000FF"/>
                </a:solidFill>
                <a:latin typeface="Browallia New" pitchFamily="34" charset="-34"/>
                <a:cs typeface="AngsanaUPC" pitchFamily="18" charset="-34"/>
              </a:rPr>
              <a:t>หุ้นส่วนในห้างหุ้นส่วนสามัญ / หจก.</a:t>
            </a:r>
          </a:p>
          <a:p>
            <a:pPr marL="342900" indent="-342900" algn="l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</a:pPr>
            <a:r>
              <a:rPr lang="th-TH" sz="4400" b="1">
                <a:solidFill>
                  <a:srgbClr val="0000FF"/>
                </a:solidFill>
                <a:latin typeface="Browallia New" pitchFamily="34" charset="-34"/>
                <a:cs typeface="AngsanaUPC" pitchFamily="18" charset="-34"/>
              </a:rPr>
              <a:t>ผู้ถือหุ้นรายใหญ่ใน บจก. บมจ.</a:t>
            </a:r>
          </a:p>
        </p:txBody>
      </p:sp>
      <p:sp>
        <p:nvSpPr>
          <p:cNvPr id="87045" name="Line 5"/>
          <p:cNvSpPr>
            <a:spLocks noChangeShapeType="1"/>
          </p:cNvSpPr>
          <p:nvPr/>
        </p:nvSpPr>
        <p:spPr bwMode="auto">
          <a:xfrm>
            <a:off x="4140200" y="3573463"/>
            <a:ext cx="1079500" cy="0"/>
          </a:xfrm>
          <a:prstGeom prst="line">
            <a:avLst/>
          </a:prstGeom>
          <a:noFill/>
          <a:ln w="127000">
            <a:solidFill>
              <a:srgbClr val="FF0000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th-TH"/>
          </a:p>
        </p:txBody>
      </p:sp>
      <p:sp>
        <p:nvSpPr>
          <p:cNvPr id="7" name="Rectangle 6"/>
          <p:cNvSpPr/>
          <p:nvPr/>
        </p:nvSpPr>
        <p:spPr>
          <a:xfrm>
            <a:off x="152400" y="152400"/>
            <a:ext cx="8839200" cy="6629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7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87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87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87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87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87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2" grpId="0" animBg="1"/>
      <p:bldP spid="87044" grpId="0"/>
      <p:bldP spid="87045" grpId="0" animBg="1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ตัวยึดหมายเลขภาพนิ่ง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D55BE7-8E69-4044-86B8-412B2128DA1C}" type="slidenum">
              <a:rPr lang="en-US"/>
              <a:pPr>
                <a:defRPr/>
              </a:pPr>
              <a:t>96</a:t>
            </a:fld>
            <a:endParaRPr lang="en-US"/>
          </a:p>
        </p:txBody>
      </p:sp>
      <p:sp>
        <p:nvSpPr>
          <p:cNvPr id="88066" name="Rectangle 2"/>
          <p:cNvSpPr>
            <a:spLocks noChangeArrowheads="1"/>
          </p:cNvSpPr>
          <p:nvPr/>
        </p:nvSpPr>
        <p:spPr bwMode="auto">
          <a:xfrm>
            <a:off x="3924300" y="1484313"/>
            <a:ext cx="2016125" cy="467995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88067" name="Rectangle 3"/>
          <p:cNvSpPr>
            <a:spLocks noGrp="1"/>
          </p:cNvSpPr>
          <p:nvPr>
            <p:ph type="title" idx="4294967295"/>
          </p:nvPr>
        </p:nvSpPr>
        <p:spPr bwMode="auto">
          <a:xfrm>
            <a:off x="2286000" y="304800"/>
            <a:ext cx="4800600" cy="787400"/>
          </a:xfrm>
          <a:gradFill rotWithShape="1">
            <a:gsLst>
              <a:gs pos="0">
                <a:schemeClr val="folHlink"/>
              </a:gs>
              <a:gs pos="100000">
                <a:srgbClr val="FFFFFF"/>
              </a:gs>
            </a:gsLst>
            <a:lin ang="5400000" scaled="1"/>
          </a:gradFill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th-TH" sz="4400" b="1" cap="none" smtClean="0">
                <a:solidFill>
                  <a:schemeClr val="hlink"/>
                </a:solidFill>
                <a:effectLst/>
              </a:rPr>
              <a:t>ความสัมพันธ์ในเชิงบริหาร </a:t>
            </a:r>
          </a:p>
        </p:txBody>
      </p:sp>
      <p:sp>
        <p:nvSpPr>
          <p:cNvPr id="88068" name="Rectangle 4"/>
          <p:cNvSpPr>
            <a:spLocks noGrp="1"/>
          </p:cNvSpPr>
          <p:nvPr>
            <p:ph type="body" idx="4294967295"/>
          </p:nvPr>
        </p:nvSpPr>
        <p:spPr>
          <a:xfrm>
            <a:off x="250825" y="1268413"/>
            <a:ext cx="3671888" cy="5227637"/>
          </a:xfrm>
        </p:spPr>
        <p:txBody>
          <a:bodyPr/>
          <a:lstStyle/>
          <a:p>
            <a:r>
              <a:rPr lang="th-TH" sz="4400" b="1" smtClean="0">
                <a:solidFill>
                  <a:srgbClr val="0000FF"/>
                </a:solidFill>
              </a:rPr>
              <a:t>ผู้จัดการ</a:t>
            </a:r>
          </a:p>
          <a:p>
            <a:r>
              <a:rPr lang="th-TH" sz="4400" b="1" smtClean="0">
                <a:solidFill>
                  <a:srgbClr val="0000FF"/>
                </a:solidFill>
              </a:rPr>
              <a:t>หุ้นส่วนผู้จัดการ</a:t>
            </a:r>
          </a:p>
          <a:p>
            <a:r>
              <a:rPr lang="th-TH" sz="4400" b="1" smtClean="0">
                <a:solidFill>
                  <a:srgbClr val="0000FF"/>
                </a:solidFill>
              </a:rPr>
              <a:t>กรรมการผู้จัดการ</a:t>
            </a:r>
          </a:p>
          <a:p>
            <a:r>
              <a:rPr lang="th-TH" sz="4400" b="1" smtClean="0">
                <a:solidFill>
                  <a:srgbClr val="0000FF"/>
                </a:solidFill>
              </a:rPr>
              <a:t>ผู้บริหาร</a:t>
            </a:r>
          </a:p>
          <a:p>
            <a:r>
              <a:rPr lang="th-TH" sz="4400" b="1" smtClean="0">
                <a:solidFill>
                  <a:srgbClr val="0000FF"/>
                </a:solidFill>
              </a:rPr>
              <a:t>ผู้มีอำนาจในการดำเนินงาน</a:t>
            </a:r>
          </a:p>
        </p:txBody>
      </p:sp>
      <p:sp>
        <p:nvSpPr>
          <p:cNvPr id="88069" name="Text Box 5"/>
          <p:cNvSpPr txBox="1">
            <a:spLocks noChangeArrowheads="1"/>
          </p:cNvSpPr>
          <p:nvPr/>
        </p:nvSpPr>
        <p:spPr bwMode="auto">
          <a:xfrm>
            <a:off x="6983413" y="2349500"/>
            <a:ext cx="2160587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20000"/>
              </a:spcBef>
            </a:pPr>
            <a:r>
              <a:rPr lang="th-TH" sz="4400" b="1">
                <a:solidFill>
                  <a:srgbClr val="0000FF"/>
                </a:solidFill>
                <a:latin typeface="Arial" pitchFamily="34" charset="0"/>
              </a:rPr>
              <a:t>บุคคลหรือนิติบุคคลอีกรายหนึ่งหรือหลายราย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3132138" y="1773238"/>
            <a:ext cx="3744912" cy="4359275"/>
            <a:chOff x="1973" y="1117"/>
            <a:chExt cx="2359" cy="2746"/>
          </a:xfrm>
        </p:grpSpPr>
        <p:sp>
          <p:nvSpPr>
            <p:cNvPr id="37896" name="Text Box 7"/>
            <p:cNvSpPr txBox="1">
              <a:spLocks noChangeArrowheads="1"/>
            </p:cNvSpPr>
            <p:nvPr/>
          </p:nvSpPr>
          <p:spPr bwMode="auto">
            <a:xfrm>
              <a:off x="2608" y="1117"/>
              <a:ext cx="1089" cy="27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/>
              <a:r>
                <a:rPr lang="th-TH" sz="4000" b="1">
                  <a:solidFill>
                    <a:srgbClr val="FF0000"/>
                  </a:solidFill>
                  <a:latin typeface="Arial" pitchFamily="34" charset="0"/>
                </a:rPr>
                <a:t>มีอำนาจหรือสามารถใช้อำนาจในการบริหารจัดการกิจการ</a:t>
              </a:r>
            </a:p>
          </p:txBody>
        </p:sp>
        <p:sp>
          <p:nvSpPr>
            <p:cNvPr id="37897" name="AutoShape 8"/>
            <p:cNvSpPr>
              <a:spLocks noChangeArrowheads="1"/>
            </p:cNvSpPr>
            <p:nvPr/>
          </p:nvSpPr>
          <p:spPr bwMode="auto">
            <a:xfrm>
              <a:off x="1973" y="2160"/>
              <a:ext cx="363" cy="408"/>
            </a:xfrm>
            <a:prstGeom prst="rightArrow">
              <a:avLst>
                <a:gd name="adj1" fmla="val 50000"/>
                <a:gd name="adj2" fmla="val 25000"/>
              </a:avLst>
            </a:prstGeom>
            <a:solidFill>
              <a:srgbClr val="FF99CC"/>
            </a:solidFill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37898" name="AutoShape 9"/>
            <p:cNvSpPr>
              <a:spLocks noChangeArrowheads="1"/>
            </p:cNvSpPr>
            <p:nvPr/>
          </p:nvSpPr>
          <p:spPr bwMode="auto">
            <a:xfrm>
              <a:off x="3833" y="2160"/>
              <a:ext cx="499" cy="408"/>
            </a:xfrm>
            <a:prstGeom prst="rightArrow">
              <a:avLst>
                <a:gd name="adj1" fmla="val 50000"/>
                <a:gd name="adj2" fmla="val 30576"/>
              </a:avLst>
            </a:prstGeom>
            <a:solidFill>
              <a:srgbClr val="FF99CC"/>
            </a:solidFill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endParaRPr lang="th-TH"/>
            </a:p>
          </p:txBody>
        </p:sp>
      </p:grpSp>
      <p:sp>
        <p:nvSpPr>
          <p:cNvPr id="11" name="Rectangle 10"/>
          <p:cNvSpPr/>
          <p:nvPr/>
        </p:nvSpPr>
        <p:spPr>
          <a:xfrm>
            <a:off x="152400" y="152400"/>
            <a:ext cx="8839200" cy="6629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88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880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880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880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880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880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88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88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6" grpId="0" animBg="1"/>
      <p:bldP spid="88067" grpId="0" animBg="1"/>
      <p:bldP spid="88069" grpId="0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ตัวยึดหมายเลขภาพนิ่ง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1CD36F-EAF2-43C5-A9C3-C4CE7C99DF6E}" type="slidenum">
              <a:rPr lang="en-US"/>
              <a:pPr>
                <a:defRPr/>
              </a:pPr>
              <a:t>97</a:t>
            </a:fld>
            <a:endParaRPr lang="en-US"/>
          </a:p>
        </p:txBody>
      </p:sp>
      <p:sp>
        <p:nvSpPr>
          <p:cNvPr id="89091" name="Rectangle 3"/>
          <p:cNvSpPr>
            <a:spLocks noGrp="1"/>
          </p:cNvSpPr>
          <p:nvPr>
            <p:ph type="title" idx="4294967295"/>
          </p:nvPr>
        </p:nvSpPr>
        <p:spPr bwMode="auto">
          <a:xfrm>
            <a:off x="1419225" y="304800"/>
            <a:ext cx="6156325" cy="881063"/>
          </a:xfr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5400000" scaled="1"/>
          </a:gradFill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th-TH" sz="4400" b="1" cap="none" smtClean="0">
                <a:solidFill>
                  <a:srgbClr val="8E1A1A"/>
                </a:solidFill>
                <a:effectLst/>
              </a:rPr>
              <a:t>ความสัมพันธ์ในลักษณะไขว้กัน</a:t>
            </a:r>
          </a:p>
        </p:txBody>
      </p:sp>
      <p:sp>
        <p:nvSpPr>
          <p:cNvPr id="89092" name="Text Box 4"/>
          <p:cNvSpPr txBox="1">
            <a:spLocks noChangeArrowheads="1"/>
          </p:cNvSpPr>
          <p:nvPr/>
        </p:nvSpPr>
        <p:spPr bwMode="auto">
          <a:xfrm>
            <a:off x="381000" y="1447800"/>
            <a:ext cx="3340100" cy="411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th-TH" sz="4000" b="1">
                <a:solidFill>
                  <a:srgbClr val="0000FF"/>
                </a:solidFill>
                <a:latin typeface="Arial" pitchFamily="34" charset="0"/>
              </a:rPr>
              <a:t>-  </a:t>
            </a:r>
            <a:r>
              <a:rPr lang="th-TH" sz="4400" b="1">
                <a:solidFill>
                  <a:srgbClr val="0000FF"/>
                </a:solidFill>
                <a:latin typeface="Arial" pitchFamily="34" charset="0"/>
                <a:cs typeface="AngsanaUPC" pitchFamily="18" charset="-34"/>
              </a:rPr>
              <a:t>ผู้จัดการ</a:t>
            </a:r>
          </a:p>
          <a:p>
            <a:pPr algn="l"/>
            <a:r>
              <a:rPr lang="th-TH" sz="4400" b="1">
                <a:solidFill>
                  <a:srgbClr val="0000FF"/>
                </a:solidFill>
                <a:latin typeface="Arial" pitchFamily="34" charset="0"/>
                <a:cs typeface="AngsanaUPC" pitchFamily="18" charset="-34"/>
              </a:rPr>
              <a:t>-  หุ้นส่วนผู้จัดการ</a:t>
            </a:r>
          </a:p>
          <a:p>
            <a:pPr algn="l"/>
            <a:r>
              <a:rPr lang="th-TH" sz="4400" b="1">
                <a:solidFill>
                  <a:srgbClr val="0000FF"/>
                </a:solidFill>
                <a:latin typeface="Arial" pitchFamily="34" charset="0"/>
                <a:cs typeface="AngsanaUPC" pitchFamily="18" charset="-34"/>
              </a:rPr>
              <a:t>-  กรรมการผู้จัดการ</a:t>
            </a:r>
          </a:p>
          <a:p>
            <a:pPr algn="l"/>
            <a:r>
              <a:rPr lang="th-TH" sz="4400" b="1">
                <a:solidFill>
                  <a:srgbClr val="0000FF"/>
                </a:solidFill>
                <a:latin typeface="Arial" pitchFamily="34" charset="0"/>
                <a:cs typeface="AngsanaUPC" pitchFamily="18" charset="-34"/>
              </a:rPr>
              <a:t>-  ผู้บริหาร</a:t>
            </a:r>
          </a:p>
          <a:p>
            <a:pPr algn="l"/>
            <a:r>
              <a:rPr lang="th-TH" sz="4400" b="1">
                <a:solidFill>
                  <a:srgbClr val="0000FF"/>
                </a:solidFill>
                <a:latin typeface="Arial" pitchFamily="34" charset="0"/>
                <a:cs typeface="AngsanaUPC" pitchFamily="18" charset="-34"/>
              </a:rPr>
              <a:t>-  ผู้มีอำนาจใน</a:t>
            </a:r>
          </a:p>
          <a:p>
            <a:pPr algn="l"/>
            <a:r>
              <a:rPr lang="th-TH" sz="4400" b="1">
                <a:solidFill>
                  <a:srgbClr val="0000FF"/>
                </a:solidFill>
                <a:latin typeface="Arial" pitchFamily="34" charset="0"/>
                <a:cs typeface="AngsanaUPC" pitchFamily="18" charset="-34"/>
              </a:rPr>
              <a:t>   การดำเนินงาน</a:t>
            </a:r>
          </a:p>
        </p:txBody>
      </p:sp>
      <p:sp>
        <p:nvSpPr>
          <p:cNvPr id="89093" name="Text Box 5"/>
          <p:cNvSpPr txBox="1">
            <a:spLocks noChangeArrowheads="1"/>
          </p:cNvSpPr>
          <p:nvPr/>
        </p:nvSpPr>
        <p:spPr bwMode="auto">
          <a:xfrm>
            <a:off x="5062538" y="1639888"/>
            <a:ext cx="3455987" cy="344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th-TH" sz="4400" b="1">
                <a:solidFill>
                  <a:srgbClr val="FF0000"/>
                </a:solidFill>
                <a:latin typeface="Arial" pitchFamily="34" charset="0"/>
                <a:cs typeface="AngsanaUPC" pitchFamily="18" charset="-34"/>
              </a:rPr>
              <a:t>-</a:t>
            </a:r>
            <a:r>
              <a:rPr lang="th-TH" sz="4400" b="1">
                <a:solidFill>
                  <a:srgbClr val="0000FF"/>
                </a:solidFill>
                <a:latin typeface="Arial" pitchFamily="34" charset="0"/>
                <a:cs typeface="AngsanaUPC" pitchFamily="18" charset="-34"/>
              </a:rPr>
              <a:t>   </a:t>
            </a:r>
            <a:r>
              <a:rPr lang="th-TH" sz="4400" b="1">
                <a:solidFill>
                  <a:srgbClr val="FF0000"/>
                </a:solidFill>
                <a:latin typeface="Arial" pitchFamily="34" charset="0"/>
                <a:cs typeface="AngsanaUPC" pitchFamily="18" charset="-34"/>
              </a:rPr>
              <a:t>หุ้นส่วนใน</a:t>
            </a:r>
          </a:p>
          <a:p>
            <a:pPr algn="l"/>
            <a:r>
              <a:rPr lang="th-TH" sz="4400" b="1">
                <a:solidFill>
                  <a:srgbClr val="FF0000"/>
                </a:solidFill>
                <a:latin typeface="Arial" pitchFamily="34" charset="0"/>
                <a:cs typeface="AngsanaUPC" pitchFamily="18" charset="-34"/>
              </a:rPr>
              <a:t>    ห้างหุ้นส่วน</a:t>
            </a:r>
          </a:p>
          <a:p>
            <a:pPr algn="l"/>
            <a:r>
              <a:rPr lang="th-TH" sz="4400" b="1">
                <a:solidFill>
                  <a:srgbClr val="FF0000"/>
                </a:solidFill>
                <a:latin typeface="Arial" pitchFamily="34" charset="0"/>
                <a:cs typeface="AngsanaUPC" pitchFamily="18" charset="-34"/>
              </a:rPr>
              <a:t>    สามัญ / หจก.</a:t>
            </a:r>
          </a:p>
          <a:p>
            <a:pPr algn="l"/>
            <a:r>
              <a:rPr lang="th-TH" sz="4400" b="1">
                <a:solidFill>
                  <a:srgbClr val="FF0000"/>
                </a:solidFill>
                <a:latin typeface="Arial" pitchFamily="34" charset="0"/>
                <a:cs typeface="AngsanaUPC" pitchFamily="18" charset="-34"/>
              </a:rPr>
              <a:t>-   ผู้ถือหุ้นรายใหญ่</a:t>
            </a:r>
          </a:p>
          <a:p>
            <a:pPr algn="l"/>
            <a:r>
              <a:rPr lang="th-TH" sz="4400" b="1">
                <a:solidFill>
                  <a:srgbClr val="FF0000"/>
                </a:solidFill>
                <a:latin typeface="Arial" pitchFamily="34" charset="0"/>
                <a:cs typeface="AngsanaUPC" pitchFamily="18" charset="-34"/>
              </a:rPr>
              <a:t>    ใน บจก. / บมจ.</a:t>
            </a:r>
          </a:p>
        </p:txBody>
      </p:sp>
      <p:sp>
        <p:nvSpPr>
          <p:cNvPr id="89094" name="AutoShape 6"/>
          <p:cNvSpPr>
            <a:spLocks noChangeArrowheads="1"/>
          </p:cNvSpPr>
          <p:nvPr/>
        </p:nvSpPr>
        <p:spPr bwMode="auto">
          <a:xfrm>
            <a:off x="3429000" y="3276600"/>
            <a:ext cx="1584325" cy="647700"/>
          </a:xfrm>
          <a:prstGeom prst="rightArrow">
            <a:avLst>
              <a:gd name="adj1" fmla="val 50000"/>
              <a:gd name="adj2" fmla="val 61152"/>
            </a:avLst>
          </a:prstGeom>
          <a:solidFill>
            <a:srgbClr val="FF99CC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th-TH"/>
          </a:p>
        </p:txBody>
      </p:sp>
      <p:sp>
        <p:nvSpPr>
          <p:cNvPr id="7" name="Rectangle 6"/>
          <p:cNvSpPr/>
          <p:nvPr/>
        </p:nvSpPr>
        <p:spPr>
          <a:xfrm>
            <a:off x="152400" y="152400"/>
            <a:ext cx="8839200" cy="6629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9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89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89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89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1" grpId="0" animBg="1"/>
      <p:bldP spid="89092" grpId="0"/>
      <p:bldP spid="89093" grpId="0"/>
      <p:bldP spid="89094" grpId="0" animBg="1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ตัวยึดหมายเลขภาพนิ่ง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F4B3CC-E7AE-46DF-8C1B-4A4441128786}" type="slidenum">
              <a:rPr lang="en-US"/>
              <a:pPr>
                <a:defRPr/>
              </a:pPr>
              <a:t>98</a:t>
            </a:fld>
            <a:endParaRPr lang="en-US"/>
          </a:p>
        </p:txBody>
      </p:sp>
      <p:sp>
        <p:nvSpPr>
          <p:cNvPr id="39939" name="Text Box 2"/>
          <p:cNvSpPr txBox="1">
            <a:spLocks noChangeArrowheads="1"/>
          </p:cNvSpPr>
          <p:nvPr/>
        </p:nvSpPr>
        <p:spPr bwMode="auto">
          <a:xfrm>
            <a:off x="539750" y="692150"/>
            <a:ext cx="2305050" cy="588963"/>
          </a:xfrm>
          <a:prstGeom prst="rect">
            <a:avLst/>
          </a:prstGeom>
          <a:solidFill>
            <a:srgbClr val="CCCCFF"/>
          </a:solidFill>
          <a:ln w="9525" algn="ctr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Clr>
                <a:schemeClr val="accent1"/>
              </a:buClr>
              <a:buFont typeface="Wingdings" pitchFamily="2" charset="2"/>
              <a:buNone/>
            </a:pPr>
            <a:r>
              <a:rPr lang="th-TH" sz="3200" b="1"/>
              <a:t>บริษัท </a:t>
            </a:r>
            <a:r>
              <a:rPr lang="en-US" sz="3200" b="1"/>
              <a:t>A</a:t>
            </a:r>
            <a:endParaRPr lang="th-TH" sz="3200" b="1"/>
          </a:p>
        </p:txBody>
      </p:sp>
      <p:sp>
        <p:nvSpPr>
          <p:cNvPr id="39940" name="Text Box 3"/>
          <p:cNvSpPr txBox="1">
            <a:spLocks noChangeArrowheads="1"/>
          </p:cNvSpPr>
          <p:nvPr/>
        </p:nvSpPr>
        <p:spPr bwMode="auto">
          <a:xfrm>
            <a:off x="3419475" y="692150"/>
            <a:ext cx="2305050" cy="588963"/>
          </a:xfrm>
          <a:prstGeom prst="rect">
            <a:avLst/>
          </a:prstGeom>
          <a:solidFill>
            <a:srgbClr val="CCCCFF"/>
          </a:solidFill>
          <a:ln w="9525" algn="ctr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Clr>
                <a:schemeClr val="accent1"/>
              </a:buClr>
              <a:buFont typeface="Wingdings" pitchFamily="2" charset="2"/>
              <a:buNone/>
            </a:pPr>
            <a:r>
              <a:rPr lang="th-TH" sz="3200" b="1"/>
              <a:t>บริษัท </a:t>
            </a:r>
            <a:r>
              <a:rPr lang="en-US" sz="3200" b="1"/>
              <a:t>B</a:t>
            </a:r>
            <a:endParaRPr lang="th-TH" sz="3200" b="1"/>
          </a:p>
        </p:txBody>
      </p:sp>
      <p:sp>
        <p:nvSpPr>
          <p:cNvPr id="39941" name="Text Box 4"/>
          <p:cNvSpPr txBox="1">
            <a:spLocks noChangeArrowheads="1"/>
          </p:cNvSpPr>
          <p:nvPr/>
        </p:nvSpPr>
        <p:spPr bwMode="auto">
          <a:xfrm>
            <a:off x="6084888" y="692150"/>
            <a:ext cx="2305050" cy="588963"/>
          </a:xfrm>
          <a:prstGeom prst="rect">
            <a:avLst/>
          </a:prstGeom>
          <a:solidFill>
            <a:srgbClr val="CCCCFF"/>
          </a:solidFill>
          <a:ln w="9525" algn="ctr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Clr>
                <a:schemeClr val="accent1"/>
              </a:buClr>
              <a:buFont typeface="Wingdings" pitchFamily="2" charset="2"/>
              <a:buNone/>
            </a:pPr>
            <a:r>
              <a:rPr lang="th-TH" sz="3200" b="1"/>
              <a:t>หจก. </a:t>
            </a:r>
            <a:r>
              <a:rPr lang="en-US" sz="3200" b="1"/>
              <a:t>C</a:t>
            </a:r>
            <a:endParaRPr lang="th-TH" sz="3200" b="1"/>
          </a:p>
        </p:txBody>
      </p:sp>
      <p:sp>
        <p:nvSpPr>
          <p:cNvPr id="39942" name="Text Box 5"/>
          <p:cNvSpPr txBox="1">
            <a:spLocks noChangeArrowheads="1"/>
          </p:cNvSpPr>
          <p:nvPr/>
        </p:nvSpPr>
        <p:spPr bwMode="auto">
          <a:xfrm>
            <a:off x="611188" y="1628775"/>
            <a:ext cx="2665412" cy="1311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l">
              <a:spcBef>
                <a:spcPct val="50000"/>
              </a:spcBef>
              <a:buClr>
                <a:schemeClr val="accent1"/>
              </a:buClr>
              <a:buFont typeface="Wingdings" pitchFamily="2" charset="2"/>
              <a:buNone/>
            </a:pPr>
            <a:r>
              <a:rPr lang="th-TH" sz="3200" b="1" u="sng">
                <a:solidFill>
                  <a:srgbClr val="FF0066"/>
                </a:solidFill>
              </a:rPr>
              <a:t>เชิงบริหาร</a:t>
            </a:r>
            <a:r>
              <a:rPr lang="th-TH" sz="3200" b="1">
                <a:solidFill>
                  <a:srgbClr val="FF3300"/>
                </a:solidFill>
              </a:rPr>
              <a:t> </a:t>
            </a:r>
            <a:r>
              <a:rPr lang="th-TH" sz="3200" b="1">
                <a:solidFill>
                  <a:srgbClr val="0000EA"/>
                </a:solidFill>
              </a:rPr>
              <a:t>-</a:t>
            </a:r>
            <a:r>
              <a:rPr lang="th-TH" sz="3200" b="1">
                <a:solidFill>
                  <a:srgbClr val="FF3300"/>
                </a:solidFill>
              </a:rPr>
              <a:t> </a:t>
            </a:r>
            <a:r>
              <a:rPr lang="th-TH" sz="3200" b="1">
                <a:solidFill>
                  <a:srgbClr val="0000FF"/>
                </a:solidFill>
              </a:rPr>
              <a:t>นาย ก.</a:t>
            </a:r>
          </a:p>
          <a:p>
            <a:pPr marL="342900" indent="-342900" algn="l">
              <a:spcBef>
                <a:spcPct val="50000"/>
              </a:spcBef>
              <a:buClr>
                <a:schemeClr val="accent1"/>
              </a:buClr>
              <a:buFont typeface="Wingdings" pitchFamily="2" charset="2"/>
              <a:buNone/>
            </a:pPr>
            <a:r>
              <a:rPr lang="th-TH" sz="3200" b="1">
                <a:solidFill>
                  <a:srgbClr val="0000FF"/>
                </a:solidFill>
              </a:rPr>
              <a:t> กรรมการผู้จัดการ</a:t>
            </a:r>
            <a:endParaRPr lang="th-TH" sz="3200" b="1" u="sng">
              <a:solidFill>
                <a:srgbClr val="0000FF"/>
              </a:solidFill>
            </a:endParaRPr>
          </a:p>
        </p:txBody>
      </p:sp>
      <p:sp>
        <p:nvSpPr>
          <p:cNvPr id="39943" name="Text Box 6"/>
          <p:cNvSpPr txBox="1">
            <a:spLocks noChangeArrowheads="1"/>
          </p:cNvSpPr>
          <p:nvPr/>
        </p:nvSpPr>
        <p:spPr bwMode="auto">
          <a:xfrm>
            <a:off x="539750" y="3213100"/>
            <a:ext cx="2736850" cy="1066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l">
              <a:spcBef>
                <a:spcPct val="50000"/>
              </a:spcBef>
              <a:buClr>
                <a:schemeClr val="accent1"/>
              </a:buClr>
              <a:buFont typeface="Wingdings" pitchFamily="2" charset="2"/>
              <a:buNone/>
            </a:pPr>
            <a:r>
              <a:rPr lang="th-TH" sz="3200" b="1" u="sng">
                <a:solidFill>
                  <a:srgbClr val="FF0066"/>
                </a:solidFill>
              </a:rPr>
              <a:t>เชิงทุน</a:t>
            </a:r>
            <a:r>
              <a:rPr lang="th-TH" sz="3200" b="1">
                <a:solidFill>
                  <a:srgbClr val="FF3300"/>
                </a:solidFill>
              </a:rPr>
              <a:t>        </a:t>
            </a:r>
            <a:r>
              <a:rPr lang="th-TH" sz="3200" b="1">
                <a:solidFill>
                  <a:srgbClr val="0000FF"/>
                </a:solidFill>
              </a:rPr>
              <a:t>- นาย ก. </a:t>
            </a:r>
            <a:br>
              <a:rPr lang="th-TH" sz="3200" b="1">
                <a:solidFill>
                  <a:srgbClr val="0000FF"/>
                </a:solidFill>
              </a:rPr>
            </a:br>
            <a:r>
              <a:rPr lang="th-TH" sz="3200" b="1">
                <a:solidFill>
                  <a:srgbClr val="0000FF"/>
                </a:solidFill>
              </a:rPr>
              <a:t>       ถือหุ้น 26%</a:t>
            </a:r>
            <a:endParaRPr lang="th-TH" sz="3200" b="1" u="sng">
              <a:solidFill>
                <a:srgbClr val="0000FF"/>
              </a:solidFill>
            </a:endParaRPr>
          </a:p>
        </p:txBody>
      </p:sp>
      <p:sp>
        <p:nvSpPr>
          <p:cNvPr id="39944" name="Text Box 7"/>
          <p:cNvSpPr txBox="1">
            <a:spLocks noChangeArrowheads="1"/>
          </p:cNvSpPr>
          <p:nvPr/>
        </p:nvSpPr>
        <p:spPr bwMode="auto">
          <a:xfrm>
            <a:off x="539750" y="4724400"/>
            <a:ext cx="2808288" cy="1066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l">
              <a:spcBef>
                <a:spcPct val="50000"/>
              </a:spcBef>
              <a:buClr>
                <a:schemeClr val="accent1"/>
              </a:buClr>
              <a:buFont typeface="Wingdings" pitchFamily="2" charset="2"/>
              <a:buNone/>
            </a:pPr>
            <a:r>
              <a:rPr lang="th-TH" sz="3200" b="1" u="sng">
                <a:solidFill>
                  <a:srgbClr val="FF0066"/>
                </a:solidFill>
              </a:rPr>
              <a:t>เชิงไขว้</a:t>
            </a:r>
            <a:r>
              <a:rPr lang="th-TH" sz="3200" b="1"/>
              <a:t>      </a:t>
            </a:r>
            <a:r>
              <a:rPr lang="th-TH" sz="3200" b="1">
                <a:solidFill>
                  <a:srgbClr val="0000FF"/>
                </a:solidFill>
              </a:rPr>
              <a:t>- นาย ก.  </a:t>
            </a:r>
            <a:br>
              <a:rPr lang="th-TH" sz="3200" b="1">
                <a:solidFill>
                  <a:srgbClr val="0000FF"/>
                </a:solidFill>
              </a:rPr>
            </a:br>
            <a:r>
              <a:rPr lang="th-TH" sz="3200" b="1">
                <a:solidFill>
                  <a:srgbClr val="0000FF"/>
                </a:solidFill>
              </a:rPr>
              <a:t>       ถือหุ้น 26%</a:t>
            </a:r>
          </a:p>
        </p:txBody>
      </p:sp>
      <p:sp>
        <p:nvSpPr>
          <p:cNvPr id="39945" name="Text Box 8"/>
          <p:cNvSpPr txBox="1">
            <a:spLocks noChangeArrowheads="1"/>
          </p:cNvSpPr>
          <p:nvPr/>
        </p:nvSpPr>
        <p:spPr bwMode="auto">
          <a:xfrm>
            <a:off x="3419475" y="1600200"/>
            <a:ext cx="2232025" cy="1311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l">
              <a:spcBef>
                <a:spcPct val="50000"/>
              </a:spcBef>
              <a:buClr>
                <a:schemeClr val="accent1"/>
              </a:buClr>
              <a:buFont typeface="Wingdings" pitchFamily="2" charset="2"/>
              <a:buNone/>
            </a:pPr>
            <a:r>
              <a:rPr lang="th-TH" sz="3200" b="1">
                <a:solidFill>
                  <a:srgbClr val="0000FF"/>
                </a:solidFill>
              </a:rPr>
              <a:t>- นาย ข.</a:t>
            </a:r>
          </a:p>
          <a:p>
            <a:pPr marL="342900" indent="-342900" algn="l">
              <a:spcBef>
                <a:spcPct val="50000"/>
              </a:spcBef>
              <a:buClr>
                <a:schemeClr val="accent1"/>
              </a:buClr>
              <a:buFont typeface="Wingdings" pitchFamily="2" charset="2"/>
              <a:buNone/>
            </a:pPr>
            <a:r>
              <a:rPr lang="th-TH" sz="3200" b="1">
                <a:solidFill>
                  <a:srgbClr val="0000FF"/>
                </a:solidFill>
              </a:rPr>
              <a:t> กรรมการผู้จัดการ</a:t>
            </a:r>
            <a:endParaRPr lang="th-TH" sz="3200" b="1" u="sng">
              <a:solidFill>
                <a:srgbClr val="0000FF"/>
              </a:solidFill>
            </a:endParaRPr>
          </a:p>
        </p:txBody>
      </p:sp>
      <p:sp>
        <p:nvSpPr>
          <p:cNvPr id="39946" name="Text Box 9"/>
          <p:cNvSpPr txBox="1">
            <a:spLocks noChangeArrowheads="1"/>
          </p:cNvSpPr>
          <p:nvPr/>
        </p:nvSpPr>
        <p:spPr bwMode="auto">
          <a:xfrm>
            <a:off x="3348038" y="3200400"/>
            <a:ext cx="2376487" cy="1066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l">
              <a:spcBef>
                <a:spcPct val="50000"/>
              </a:spcBef>
              <a:buClr>
                <a:schemeClr val="accent1"/>
              </a:buClr>
              <a:buFont typeface="Wingdings" pitchFamily="2" charset="2"/>
              <a:buNone/>
            </a:pPr>
            <a:r>
              <a:rPr lang="th-TH" sz="3200" b="1">
                <a:solidFill>
                  <a:srgbClr val="0000FF"/>
                </a:solidFill>
              </a:rPr>
              <a:t>- นาย ก. ถือหุ้น 20%</a:t>
            </a:r>
            <a:endParaRPr lang="th-TH" sz="3200" b="1" u="sng">
              <a:solidFill>
                <a:srgbClr val="0000FF"/>
              </a:solidFill>
            </a:endParaRPr>
          </a:p>
        </p:txBody>
      </p:sp>
      <p:sp>
        <p:nvSpPr>
          <p:cNvPr id="39947" name="Text Box 10"/>
          <p:cNvSpPr txBox="1">
            <a:spLocks noChangeArrowheads="1"/>
          </p:cNvSpPr>
          <p:nvPr/>
        </p:nvSpPr>
        <p:spPr bwMode="auto">
          <a:xfrm>
            <a:off x="6084888" y="1600200"/>
            <a:ext cx="2232025" cy="1311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l">
              <a:spcBef>
                <a:spcPct val="50000"/>
              </a:spcBef>
              <a:buClr>
                <a:schemeClr val="accent1"/>
              </a:buClr>
              <a:buFont typeface="Wingdings" pitchFamily="2" charset="2"/>
              <a:buNone/>
            </a:pPr>
            <a:r>
              <a:rPr lang="th-TH" sz="3200" b="1">
                <a:solidFill>
                  <a:srgbClr val="0000FF"/>
                </a:solidFill>
              </a:rPr>
              <a:t>- นาย ก. เป็น</a:t>
            </a:r>
          </a:p>
          <a:p>
            <a:pPr marL="342900" indent="-342900" algn="l">
              <a:spcBef>
                <a:spcPct val="50000"/>
              </a:spcBef>
              <a:buClr>
                <a:schemeClr val="accent1"/>
              </a:buClr>
              <a:buFont typeface="Wingdings" pitchFamily="2" charset="2"/>
              <a:buNone/>
            </a:pPr>
            <a:r>
              <a:rPr lang="th-TH" sz="3200" b="1">
                <a:solidFill>
                  <a:srgbClr val="0000FF"/>
                </a:solidFill>
              </a:rPr>
              <a:t>  หุ้นส่วนผู้จัดการ</a:t>
            </a:r>
            <a:endParaRPr lang="th-TH" sz="3200" b="1" u="sng">
              <a:solidFill>
                <a:srgbClr val="0000FF"/>
              </a:solidFill>
            </a:endParaRPr>
          </a:p>
        </p:txBody>
      </p:sp>
      <p:sp>
        <p:nvSpPr>
          <p:cNvPr id="39948" name="Text Box 11"/>
          <p:cNvSpPr txBox="1">
            <a:spLocks noChangeArrowheads="1"/>
          </p:cNvSpPr>
          <p:nvPr/>
        </p:nvSpPr>
        <p:spPr bwMode="auto">
          <a:xfrm>
            <a:off x="6013450" y="3170238"/>
            <a:ext cx="2806700" cy="15541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l">
              <a:spcBef>
                <a:spcPct val="50000"/>
              </a:spcBef>
              <a:buClr>
                <a:schemeClr val="accent1"/>
              </a:buClr>
              <a:buFont typeface="Wingdings" pitchFamily="2" charset="2"/>
              <a:buNone/>
            </a:pPr>
            <a:r>
              <a:rPr lang="th-TH" sz="3200" b="1">
                <a:solidFill>
                  <a:srgbClr val="0000FF"/>
                </a:solidFill>
              </a:rPr>
              <a:t>- นาย ก. เป็นหุ้นส่วนประเภทไม่จำกัดความรับผิดชอบ</a:t>
            </a:r>
            <a:endParaRPr lang="th-TH" sz="3200" b="1" u="sng">
              <a:solidFill>
                <a:srgbClr val="0000FF"/>
              </a:solidFill>
            </a:endParaRPr>
          </a:p>
        </p:txBody>
      </p:sp>
      <p:sp>
        <p:nvSpPr>
          <p:cNvPr id="39949" name="Text Box 12"/>
          <p:cNvSpPr txBox="1">
            <a:spLocks noChangeArrowheads="1"/>
          </p:cNvSpPr>
          <p:nvPr/>
        </p:nvSpPr>
        <p:spPr bwMode="auto">
          <a:xfrm>
            <a:off x="5940425" y="4797425"/>
            <a:ext cx="2806700" cy="1066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l">
              <a:spcBef>
                <a:spcPct val="50000"/>
              </a:spcBef>
              <a:buClr>
                <a:schemeClr val="accent1"/>
              </a:buClr>
              <a:buFont typeface="Wingdings" pitchFamily="2" charset="2"/>
              <a:buNone/>
            </a:pPr>
            <a:r>
              <a:rPr lang="th-TH" sz="3200" b="1">
                <a:solidFill>
                  <a:srgbClr val="0000FF"/>
                </a:solidFill>
              </a:rPr>
              <a:t> -  นาย ก. เป็นหุ้นส่วน </a:t>
            </a:r>
            <a:br>
              <a:rPr lang="th-TH" sz="3200" b="1">
                <a:solidFill>
                  <a:srgbClr val="0000FF"/>
                </a:solidFill>
              </a:rPr>
            </a:br>
            <a:r>
              <a:rPr lang="th-TH" sz="3200" b="1">
                <a:solidFill>
                  <a:srgbClr val="0000FF"/>
                </a:solidFill>
              </a:rPr>
              <a:t>       ผู้จัดการ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52400" y="152400"/>
            <a:ext cx="8839200" cy="6629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E4FE31-608F-490F-91F5-A287E199C06C}" type="slidenum">
              <a:rPr lang="en-US"/>
              <a:pPr>
                <a:defRPr/>
              </a:pPr>
              <a:t>99</a:t>
            </a:fld>
            <a:endParaRPr lang="th-TH"/>
          </a:p>
        </p:txBody>
      </p:sp>
      <p:grpSp>
        <p:nvGrpSpPr>
          <p:cNvPr id="2" name="Group 32"/>
          <p:cNvGrpSpPr>
            <a:grpSpLocks/>
          </p:cNvGrpSpPr>
          <p:nvPr/>
        </p:nvGrpSpPr>
        <p:grpSpPr bwMode="auto">
          <a:xfrm>
            <a:off x="457200" y="304800"/>
            <a:ext cx="8534400" cy="6242050"/>
            <a:chOff x="288" y="192"/>
            <a:chExt cx="5376" cy="3932"/>
          </a:xfrm>
        </p:grpSpPr>
        <p:pic>
          <p:nvPicPr>
            <p:cNvPr id="332830" name="Picture 30" descr="Envelope-Ad2"/>
            <p:cNvPicPr>
              <a:picLocks noChangeAspect="1" noChangeArrowheads="1"/>
            </p:cNvPicPr>
            <p:nvPr/>
          </p:nvPicPr>
          <p:blipFill>
            <a:blip r:embed="rId3" cstate="print">
              <a:lum contrast="-20000"/>
            </a:blip>
            <a:srcRect/>
            <a:stretch>
              <a:fillRect/>
            </a:stretch>
          </p:blipFill>
          <p:spPr bwMode="auto">
            <a:xfrm>
              <a:off x="1536" y="2544"/>
              <a:ext cx="3744" cy="158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grpSp>
          <p:nvGrpSpPr>
            <p:cNvPr id="3" name="Group 9"/>
            <p:cNvGrpSpPr>
              <a:grpSpLocks/>
            </p:cNvGrpSpPr>
            <p:nvPr/>
          </p:nvGrpSpPr>
          <p:grpSpPr bwMode="auto">
            <a:xfrm>
              <a:off x="1902" y="192"/>
              <a:ext cx="1363" cy="1392"/>
              <a:chOff x="1824" y="192"/>
              <a:chExt cx="1536" cy="1536"/>
            </a:xfrm>
          </p:grpSpPr>
          <p:grpSp>
            <p:nvGrpSpPr>
              <p:cNvPr id="4" name="Group 25"/>
              <p:cNvGrpSpPr>
                <a:grpSpLocks/>
              </p:cNvGrpSpPr>
              <p:nvPr/>
            </p:nvGrpSpPr>
            <p:grpSpPr bwMode="auto">
              <a:xfrm>
                <a:off x="1824" y="192"/>
                <a:ext cx="1536" cy="1536"/>
                <a:chOff x="3938" y="1968"/>
                <a:chExt cx="430" cy="437"/>
              </a:xfrm>
            </p:grpSpPr>
            <p:grpSp>
              <p:nvGrpSpPr>
                <p:cNvPr id="5" name="Group 26"/>
                <p:cNvGrpSpPr>
                  <a:grpSpLocks/>
                </p:cNvGrpSpPr>
                <p:nvPr/>
              </p:nvGrpSpPr>
              <p:grpSpPr bwMode="auto">
                <a:xfrm>
                  <a:off x="3938" y="1968"/>
                  <a:ext cx="430" cy="437"/>
                  <a:chOff x="2016" y="1920"/>
                  <a:chExt cx="1680" cy="1680"/>
                </a:xfrm>
              </p:grpSpPr>
              <p:sp>
                <p:nvSpPr>
                  <p:cNvPr id="136219" name="Oval 27"/>
                  <p:cNvSpPr>
                    <a:spLocks noChangeArrowheads="1"/>
                  </p:cNvSpPr>
                  <p:nvPr/>
                </p:nvSpPr>
                <p:spPr bwMode="gray">
                  <a:xfrm>
                    <a:off x="2018" y="1918"/>
                    <a:ext cx="1677" cy="1681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chemeClr val="hlink"/>
                      </a:gs>
                      <a:gs pos="100000">
                        <a:schemeClr val="hlink">
                          <a:gamma/>
                          <a:shade val="62353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>
                      <a:defRPr/>
                    </a:pPr>
                    <a:endParaRPr lang="en-US" sz="1800">
                      <a:latin typeface="Arial" pitchFamily="34" charset="0"/>
                      <a:cs typeface="+mn-cs"/>
                    </a:endParaRPr>
                  </a:p>
                </p:txBody>
              </p:sp>
              <p:sp>
                <p:nvSpPr>
                  <p:cNvPr id="144407" name="Freeform 28"/>
                  <p:cNvSpPr>
                    <a:spLocks/>
                  </p:cNvSpPr>
                  <p:nvPr/>
                </p:nvSpPr>
                <p:spPr bwMode="gray">
                  <a:xfrm>
                    <a:off x="2208" y="1948"/>
                    <a:ext cx="1296" cy="634"/>
                  </a:xfrm>
                  <a:custGeom>
                    <a:avLst/>
                    <a:gdLst>
                      <a:gd name="T0" fmla="*/ 1095 w 1321"/>
                      <a:gd name="T1" fmla="*/ 141 h 712"/>
                      <a:gd name="T2" fmla="*/ 1109 w 1321"/>
                      <a:gd name="T3" fmla="*/ 156 h 712"/>
                      <a:gd name="T4" fmla="*/ 1112 w 1321"/>
                      <a:gd name="T5" fmla="*/ 170 h 712"/>
                      <a:gd name="T6" fmla="*/ 1107 w 1321"/>
                      <a:gd name="T7" fmla="*/ 182 h 712"/>
                      <a:gd name="T8" fmla="*/ 1093 w 1321"/>
                      <a:gd name="T9" fmla="*/ 192 h 712"/>
                      <a:gd name="T10" fmla="*/ 1071 w 1321"/>
                      <a:gd name="T11" fmla="*/ 204 h 712"/>
                      <a:gd name="T12" fmla="*/ 1043 w 1321"/>
                      <a:gd name="T13" fmla="*/ 213 h 712"/>
                      <a:gd name="T14" fmla="*/ 1007 w 1321"/>
                      <a:gd name="T15" fmla="*/ 221 h 712"/>
                      <a:gd name="T16" fmla="*/ 966 w 1321"/>
                      <a:gd name="T17" fmla="*/ 229 h 712"/>
                      <a:gd name="T18" fmla="*/ 919 w 1321"/>
                      <a:gd name="T19" fmla="*/ 235 h 712"/>
                      <a:gd name="T20" fmla="*/ 868 w 1321"/>
                      <a:gd name="T21" fmla="*/ 240 h 712"/>
                      <a:gd name="T22" fmla="*/ 814 w 1321"/>
                      <a:gd name="T23" fmla="*/ 243 h 712"/>
                      <a:gd name="T24" fmla="*/ 754 w 1321"/>
                      <a:gd name="T25" fmla="*/ 248 h 712"/>
                      <a:gd name="T26" fmla="*/ 694 w 1321"/>
                      <a:gd name="T27" fmla="*/ 249 h 712"/>
                      <a:gd name="T28" fmla="*/ 670 w 1321"/>
                      <a:gd name="T29" fmla="*/ 250 h 712"/>
                      <a:gd name="T30" fmla="*/ 401 w 1321"/>
                      <a:gd name="T31" fmla="*/ 250 h 712"/>
                      <a:gd name="T32" fmla="*/ 397 w 1321"/>
                      <a:gd name="T33" fmla="*/ 250 h 712"/>
                      <a:gd name="T34" fmla="*/ 344 w 1321"/>
                      <a:gd name="T35" fmla="*/ 249 h 712"/>
                      <a:gd name="T36" fmla="*/ 293 w 1321"/>
                      <a:gd name="T37" fmla="*/ 248 h 712"/>
                      <a:gd name="T38" fmla="*/ 245 w 1321"/>
                      <a:gd name="T39" fmla="*/ 245 h 712"/>
                      <a:gd name="T40" fmla="*/ 199 w 1321"/>
                      <a:gd name="T41" fmla="*/ 242 h 712"/>
                      <a:gd name="T42" fmla="*/ 158 w 1321"/>
                      <a:gd name="T43" fmla="*/ 238 h 712"/>
                      <a:gd name="T44" fmla="*/ 120 w 1321"/>
                      <a:gd name="T45" fmla="*/ 232 h 712"/>
                      <a:gd name="T46" fmla="*/ 84 w 1321"/>
                      <a:gd name="T47" fmla="*/ 228 h 712"/>
                      <a:gd name="T48" fmla="*/ 58 w 1321"/>
                      <a:gd name="T49" fmla="*/ 222 h 712"/>
                      <a:gd name="T50" fmla="*/ 30 w 1321"/>
                      <a:gd name="T51" fmla="*/ 214 h 712"/>
                      <a:gd name="T52" fmla="*/ 18 w 1321"/>
                      <a:gd name="T53" fmla="*/ 205 h 712"/>
                      <a:gd name="T54" fmla="*/ 6 w 1321"/>
                      <a:gd name="T55" fmla="*/ 195 h 712"/>
                      <a:gd name="T56" fmla="*/ 0 w 1321"/>
                      <a:gd name="T57" fmla="*/ 184 h 712"/>
                      <a:gd name="T58" fmla="*/ 0 w 1321"/>
                      <a:gd name="T59" fmla="*/ 183 h 712"/>
                      <a:gd name="T60" fmla="*/ 4 w 1321"/>
                      <a:gd name="T61" fmla="*/ 170 h 712"/>
                      <a:gd name="T62" fmla="*/ 16 w 1321"/>
                      <a:gd name="T63" fmla="*/ 157 h 712"/>
                      <a:gd name="T64" fmla="*/ 42 w 1321"/>
                      <a:gd name="T65" fmla="*/ 130 h 712"/>
                      <a:gd name="T66" fmla="*/ 77 w 1321"/>
                      <a:gd name="T67" fmla="*/ 105 h 712"/>
                      <a:gd name="T68" fmla="*/ 124 w 1321"/>
                      <a:gd name="T69" fmla="*/ 83 h 712"/>
                      <a:gd name="T70" fmla="*/ 172 w 1321"/>
                      <a:gd name="T71" fmla="*/ 61 h 712"/>
                      <a:gd name="T72" fmla="*/ 227 w 1321"/>
                      <a:gd name="T73" fmla="*/ 43 h 712"/>
                      <a:gd name="T74" fmla="*/ 287 w 1321"/>
                      <a:gd name="T75" fmla="*/ 29 h 712"/>
                      <a:gd name="T76" fmla="*/ 349 w 1321"/>
                      <a:gd name="T77" fmla="*/ 16 h 712"/>
                      <a:gd name="T78" fmla="*/ 419 w 1321"/>
                      <a:gd name="T79" fmla="*/ 8 h 712"/>
                      <a:gd name="T80" fmla="*/ 489 w 1321"/>
                      <a:gd name="T81" fmla="*/ 4 h 712"/>
                      <a:gd name="T82" fmla="*/ 562 w 1321"/>
                      <a:gd name="T83" fmla="*/ 0 h 712"/>
                      <a:gd name="T84" fmla="*/ 562 w 1321"/>
                      <a:gd name="T85" fmla="*/ 0 h 712"/>
                      <a:gd name="T86" fmla="*/ 639 w 1321"/>
                      <a:gd name="T87" fmla="*/ 4 h 712"/>
                      <a:gd name="T88" fmla="*/ 713 w 1321"/>
                      <a:gd name="T89" fmla="*/ 8 h 712"/>
                      <a:gd name="T90" fmla="*/ 785 w 1321"/>
                      <a:gd name="T91" fmla="*/ 18 h 712"/>
                      <a:gd name="T92" fmla="*/ 851 w 1321"/>
                      <a:gd name="T93" fmla="*/ 32 h 712"/>
                      <a:gd name="T94" fmla="*/ 911 w 1321"/>
                      <a:gd name="T95" fmla="*/ 48 h 712"/>
                      <a:gd name="T96" fmla="*/ 967 w 1321"/>
                      <a:gd name="T97" fmla="*/ 69 h 712"/>
                      <a:gd name="T98" fmla="*/ 1017 w 1321"/>
                      <a:gd name="T99" fmla="*/ 90 h 712"/>
                      <a:gd name="T100" fmla="*/ 1060 w 1321"/>
                      <a:gd name="T101" fmla="*/ 114 h 712"/>
                      <a:gd name="T102" fmla="*/ 1095 w 1321"/>
                      <a:gd name="T103" fmla="*/ 141 h 712"/>
                      <a:gd name="T104" fmla="*/ 1095 w 1321"/>
                      <a:gd name="T105" fmla="*/ 141 h 712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w 1321"/>
                      <a:gd name="T160" fmla="*/ 0 h 712"/>
                      <a:gd name="T161" fmla="*/ 1321 w 1321"/>
                      <a:gd name="T162" fmla="*/ 712 h 712"/>
                    </a:gdLst>
                    <a:ahLst/>
                    <a:cxnLst>
                      <a:cxn ang="T106">
                        <a:pos x="T0" y="T1"/>
                      </a:cxn>
                      <a:cxn ang="T107">
                        <a:pos x="T2" y="T3"/>
                      </a:cxn>
                      <a:cxn ang="T108">
                        <a:pos x="T4" y="T5"/>
                      </a:cxn>
                      <a:cxn ang="T109">
                        <a:pos x="T6" y="T7"/>
                      </a:cxn>
                      <a:cxn ang="T110">
                        <a:pos x="T8" y="T9"/>
                      </a:cxn>
                      <a:cxn ang="T111">
                        <a:pos x="T10" y="T11"/>
                      </a:cxn>
                      <a:cxn ang="T112">
                        <a:pos x="T12" y="T13"/>
                      </a:cxn>
                      <a:cxn ang="T113">
                        <a:pos x="T14" y="T15"/>
                      </a:cxn>
                      <a:cxn ang="T114">
                        <a:pos x="T16" y="T17"/>
                      </a:cxn>
                      <a:cxn ang="T115">
                        <a:pos x="T18" y="T19"/>
                      </a:cxn>
                      <a:cxn ang="T116">
                        <a:pos x="T20" y="T21"/>
                      </a:cxn>
                      <a:cxn ang="T117">
                        <a:pos x="T22" y="T23"/>
                      </a:cxn>
                      <a:cxn ang="T118">
                        <a:pos x="T24" y="T25"/>
                      </a:cxn>
                      <a:cxn ang="T119">
                        <a:pos x="T26" y="T27"/>
                      </a:cxn>
                      <a:cxn ang="T120">
                        <a:pos x="T28" y="T29"/>
                      </a:cxn>
                      <a:cxn ang="T121">
                        <a:pos x="T30" y="T31"/>
                      </a:cxn>
                      <a:cxn ang="T122">
                        <a:pos x="T32" y="T33"/>
                      </a:cxn>
                      <a:cxn ang="T123">
                        <a:pos x="T34" y="T35"/>
                      </a:cxn>
                      <a:cxn ang="T124">
                        <a:pos x="T36" y="T37"/>
                      </a:cxn>
                      <a:cxn ang="T125">
                        <a:pos x="T38" y="T39"/>
                      </a:cxn>
                      <a:cxn ang="T126">
                        <a:pos x="T40" y="T41"/>
                      </a:cxn>
                      <a:cxn ang="T127">
                        <a:pos x="T42" y="T43"/>
                      </a:cxn>
                      <a:cxn ang="T128">
                        <a:pos x="T44" y="T45"/>
                      </a:cxn>
                      <a:cxn ang="T129">
                        <a:pos x="T46" y="T47"/>
                      </a:cxn>
                      <a:cxn ang="T130">
                        <a:pos x="T48" y="T49"/>
                      </a:cxn>
                      <a:cxn ang="T131">
                        <a:pos x="T50" y="T51"/>
                      </a:cxn>
                      <a:cxn ang="T132">
                        <a:pos x="T52" y="T53"/>
                      </a:cxn>
                      <a:cxn ang="T133">
                        <a:pos x="T54" y="T55"/>
                      </a:cxn>
                      <a:cxn ang="T134">
                        <a:pos x="T56" y="T57"/>
                      </a:cxn>
                      <a:cxn ang="T135">
                        <a:pos x="T58" y="T59"/>
                      </a:cxn>
                      <a:cxn ang="T136">
                        <a:pos x="T60" y="T61"/>
                      </a:cxn>
                      <a:cxn ang="T137">
                        <a:pos x="T62" y="T63"/>
                      </a:cxn>
                      <a:cxn ang="T138">
                        <a:pos x="T64" y="T65"/>
                      </a:cxn>
                      <a:cxn ang="T139">
                        <a:pos x="T66" y="T67"/>
                      </a:cxn>
                      <a:cxn ang="T140">
                        <a:pos x="T68" y="T69"/>
                      </a:cxn>
                      <a:cxn ang="T141">
                        <a:pos x="T70" y="T71"/>
                      </a:cxn>
                      <a:cxn ang="T142">
                        <a:pos x="T72" y="T73"/>
                      </a:cxn>
                      <a:cxn ang="T143">
                        <a:pos x="T74" y="T75"/>
                      </a:cxn>
                      <a:cxn ang="T144">
                        <a:pos x="T76" y="T77"/>
                      </a:cxn>
                      <a:cxn ang="T145">
                        <a:pos x="T78" y="T79"/>
                      </a:cxn>
                      <a:cxn ang="T146">
                        <a:pos x="T80" y="T81"/>
                      </a:cxn>
                      <a:cxn ang="T147">
                        <a:pos x="T82" y="T83"/>
                      </a:cxn>
                      <a:cxn ang="T148">
                        <a:pos x="T84" y="T85"/>
                      </a:cxn>
                      <a:cxn ang="T149">
                        <a:pos x="T86" y="T87"/>
                      </a:cxn>
                      <a:cxn ang="T150">
                        <a:pos x="T88" y="T89"/>
                      </a:cxn>
                      <a:cxn ang="T151">
                        <a:pos x="T90" y="T91"/>
                      </a:cxn>
                      <a:cxn ang="T152">
                        <a:pos x="T92" y="T93"/>
                      </a:cxn>
                      <a:cxn ang="T153">
                        <a:pos x="T94" y="T95"/>
                      </a:cxn>
                      <a:cxn ang="T154">
                        <a:pos x="T96" y="T97"/>
                      </a:cxn>
                      <a:cxn ang="T155">
                        <a:pos x="T98" y="T99"/>
                      </a:cxn>
                      <a:cxn ang="T156">
                        <a:pos x="T100" y="T101"/>
                      </a:cxn>
                      <a:cxn ang="T157">
                        <a:pos x="T102" y="T103"/>
                      </a:cxn>
                      <a:cxn ang="T158">
                        <a:pos x="T104" y="T105"/>
                      </a:cxn>
                    </a:cxnLst>
                    <a:rect l="T159" t="T160" r="T161" b="T162"/>
                    <a:pathLst>
                      <a:path w="1321" h="712">
                        <a:moveTo>
                          <a:pt x="1301" y="401"/>
                        </a:moveTo>
                        <a:lnTo>
                          <a:pt x="1317" y="442"/>
                        </a:lnTo>
                        <a:lnTo>
                          <a:pt x="1321" y="481"/>
                        </a:lnTo>
                        <a:lnTo>
                          <a:pt x="1315" y="516"/>
                        </a:lnTo>
                        <a:lnTo>
                          <a:pt x="1298" y="550"/>
                        </a:lnTo>
                        <a:lnTo>
                          <a:pt x="1272" y="579"/>
                        </a:lnTo>
                        <a:lnTo>
                          <a:pt x="1239" y="604"/>
                        </a:lnTo>
                        <a:lnTo>
                          <a:pt x="1196" y="628"/>
                        </a:lnTo>
                        <a:lnTo>
                          <a:pt x="1147" y="649"/>
                        </a:lnTo>
                        <a:lnTo>
                          <a:pt x="1092" y="667"/>
                        </a:lnTo>
                        <a:lnTo>
                          <a:pt x="1031" y="683"/>
                        </a:lnTo>
                        <a:lnTo>
                          <a:pt x="967" y="694"/>
                        </a:lnTo>
                        <a:lnTo>
                          <a:pt x="896" y="704"/>
                        </a:lnTo>
                        <a:lnTo>
                          <a:pt x="824" y="710"/>
                        </a:lnTo>
                        <a:lnTo>
                          <a:pt x="795" y="712"/>
                        </a:lnTo>
                        <a:lnTo>
                          <a:pt x="476" y="712"/>
                        </a:lnTo>
                        <a:lnTo>
                          <a:pt x="472" y="712"/>
                        </a:lnTo>
                        <a:lnTo>
                          <a:pt x="409" y="708"/>
                        </a:lnTo>
                        <a:lnTo>
                          <a:pt x="348" y="704"/>
                        </a:lnTo>
                        <a:lnTo>
                          <a:pt x="290" y="696"/>
                        </a:lnTo>
                        <a:lnTo>
                          <a:pt x="235" y="689"/>
                        </a:lnTo>
                        <a:lnTo>
                          <a:pt x="186" y="677"/>
                        </a:lnTo>
                        <a:lnTo>
                          <a:pt x="141" y="663"/>
                        </a:lnTo>
                        <a:lnTo>
                          <a:pt x="102" y="648"/>
                        </a:lnTo>
                        <a:lnTo>
                          <a:pt x="67" y="630"/>
                        </a:lnTo>
                        <a:lnTo>
                          <a:pt x="39" y="608"/>
                        </a:lnTo>
                        <a:lnTo>
                          <a:pt x="18" y="583"/>
                        </a:lnTo>
                        <a:lnTo>
                          <a:pt x="6" y="554"/>
                        </a:lnTo>
                        <a:lnTo>
                          <a:pt x="0" y="524"/>
                        </a:lnTo>
                        <a:lnTo>
                          <a:pt x="0" y="520"/>
                        </a:lnTo>
                        <a:lnTo>
                          <a:pt x="4" y="487"/>
                        </a:lnTo>
                        <a:lnTo>
                          <a:pt x="16" y="446"/>
                        </a:lnTo>
                        <a:lnTo>
                          <a:pt x="51" y="370"/>
                        </a:lnTo>
                        <a:lnTo>
                          <a:pt x="94" y="299"/>
                        </a:lnTo>
                        <a:lnTo>
                          <a:pt x="147" y="235"/>
                        </a:lnTo>
                        <a:lnTo>
                          <a:pt x="204" y="176"/>
                        </a:lnTo>
                        <a:lnTo>
                          <a:pt x="270" y="125"/>
                        </a:lnTo>
                        <a:lnTo>
                          <a:pt x="341" y="82"/>
                        </a:lnTo>
                        <a:lnTo>
                          <a:pt x="415" y="47"/>
                        </a:lnTo>
                        <a:lnTo>
                          <a:pt x="497" y="21"/>
                        </a:lnTo>
                        <a:lnTo>
                          <a:pt x="581" y="6"/>
                        </a:lnTo>
                        <a:lnTo>
                          <a:pt x="667" y="0"/>
                        </a:lnTo>
                        <a:lnTo>
                          <a:pt x="759" y="6"/>
                        </a:lnTo>
                        <a:lnTo>
                          <a:pt x="847" y="23"/>
                        </a:lnTo>
                        <a:lnTo>
                          <a:pt x="932" y="53"/>
                        </a:lnTo>
                        <a:lnTo>
                          <a:pt x="1010" y="90"/>
                        </a:lnTo>
                        <a:lnTo>
                          <a:pt x="1082" y="137"/>
                        </a:lnTo>
                        <a:lnTo>
                          <a:pt x="1149" y="194"/>
                        </a:lnTo>
                        <a:lnTo>
                          <a:pt x="1208" y="256"/>
                        </a:lnTo>
                        <a:lnTo>
                          <a:pt x="1258" y="325"/>
                        </a:lnTo>
                        <a:lnTo>
                          <a:pt x="1301" y="401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FFFFFF"/>
                      </a:gs>
                      <a:gs pos="100000">
                        <a:schemeClr val="hlink"/>
                      </a:gs>
                    </a:gsLst>
                    <a:lin ang="5400000" scaled="1"/>
                  </a:gradFill>
                  <a:ln w="0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th-TH"/>
                  </a:p>
                </p:txBody>
              </p:sp>
            </p:grpSp>
            <p:sp>
              <p:nvSpPr>
                <p:cNvPr id="144405" name="Text Box 29"/>
                <p:cNvSpPr txBox="1">
                  <a:spLocks noChangeArrowheads="1"/>
                </p:cNvSpPr>
                <p:nvPr/>
              </p:nvSpPr>
              <p:spPr bwMode="gray">
                <a:xfrm>
                  <a:off x="4086" y="2025"/>
                  <a:ext cx="137" cy="109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 eaLnBrk="0" hangingPunct="0"/>
                  <a:endParaRPr lang="th-TH" sz="3000">
                    <a:solidFill>
                      <a:srgbClr val="FFFFFF"/>
                    </a:solidFill>
                  </a:endParaRPr>
                </a:p>
              </p:txBody>
            </p:sp>
          </p:grpSp>
          <p:sp>
            <p:nvSpPr>
              <p:cNvPr id="332815" name="Rectangle 15"/>
              <p:cNvSpPr>
                <a:spLocks noChangeArrowheads="1"/>
              </p:cNvSpPr>
              <p:nvPr/>
            </p:nvSpPr>
            <p:spPr bwMode="auto">
              <a:xfrm>
                <a:off x="2352" y="528"/>
                <a:ext cx="480" cy="8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th-TH" sz="15000" dirty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glow rad="101600">
                        <a:srgbClr val="FF33CC">
                          <a:alpha val="60000"/>
                        </a:srgbClr>
                      </a:glow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cs typeface="EucrosiaUPC" pitchFamily="18" charset="-34"/>
                  </a:rPr>
                  <a:t>2</a:t>
                </a:r>
              </a:p>
            </p:txBody>
          </p:sp>
        </p:grpSp>
        <p:pic>
          <p:nvPicPr>
            <p:cNvPr id="332827" name="Picture 27" descr="1007_142"/>
            <p:cNvPicPr>
              <a:picLocks noChangeAspect="1" noChangeArrowheads="1"/>
            </p:cNvPicPr>
            <p:nvPr/>
          </p:nvPicPr>
          <p:blipFill>
            <a:blip r:embed="rId4" cstate="print">
              <a:lum contrast="-20000"/>
            </a:blip>
            <a:srcRect/>
            <a:stretch>
              <a:fillRect/>
            </a:stretch>
          </p:blipFill>
          <p:spPr bwMode="auto">
            <a:xfrm rot="-2379464">
              <a:off x="3024" y="1488"/>
              <a:ext cx="2544" cy="1440"/>
            </a:xfrm>
            <a:prstGeom prst="rect">
              <a:avLst/>
            </a:prstGeom>
            <a:ln>
              <a:noFill/>
            </a:ln>
            <a:effectLst>
              <a:reflection blurRad="12700" stA="30000" endPos="30000" dist="5000" dir="5400000" sy="-100000" algn="bl" rotWithShape="0"/>
            </a:effectLst>
            <a:scene3d>
              <a:camera prst="perspectiveContrastingLeftFacing">
                <a:rot lat="300000" lon="19800000" rev="0"/>
              </a:camera>
              <a:lightRig rig="threePt" dir="t">
                <a:rot lat="0" lon="0" rev="2700000"/>
              </a:lightRig>
            </a:scene3d>
            <a:sp3d>
              <a:bevelT w="63500" h="50800"/>
            </a:sp3d>
          </p:spPr>
        </p:pic>
        <p:grpSp>
          <p:nvGrpSpPr>
            <p:cNvPr id="6" name="Group 26"/>
            <p:cNvGrpSpPr>
              <a:grpSpLocks/>
            </p:cNvGrpSpPr>
            <p:nvPr/>
          </p:nvGrpSpPr>
          <p:grpSpPr bwMode="auto">
            <a:xfrm>
              <a:off x="288" y="1680"/>
              <a:ext cx="5211" cy="931"/>
              <a:chOff x="453" y="1488"/>
              <a:chExt cx="5067" cy="931"/>
            </a:xfrm>
          </p:grpSpPr>
          <p:sp>
            <p:nvSpPr>
              <p:cNvPr id="332803" name="Rectangle 3"/>
              <p:cNvSpPr>
                <a:spLocks noChangeArrowheads="1"/>
              </p:cNvSpPr>
              <p:nvPr/>
            </p:nvSpPr>
            <p:spPr bwMode="auto">
              <a:xfrm>
                <a:off x="620" y="1488"/>
                <a:ext cx="4900" cy="9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 eaLnBrk="0" hangingPunct="0">
                  <a:defRPr/>
                </a:pPr>
                <a:r>
                  <a:rPr lang="th-TH" sz="3000" b="1" dirty="0">
                    <a:effectLst>
                      <a:glow rad="101600">
                        <a:srgbClr val="FF0000">
                          <a:alpha val="60000"/>
                        </a:srgbClr>
                      </a:glow>
                      <a:outerShdw blurRad="38100" dist="38100" dir="2700000" algn="tl">
                        <a:srgbClr val="000000"/>
                      </a:outerShdw>
                    </a:effectLst>
                    <a:latin typeface="JasmineUPC" pitchFamily="18" charset="-34"/>
                    <a:cs typeface="JasmineUPC" pitchFamily="18" charset="-34"/>
                  </a:rPr>
                  <a:t>     </a:t>
                </a:r>
                <a:r>
                  <a:rPr lang="th-TH" sz="3000" dirty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glow rad="101600">
                        <a:srgbClr val="FF0000">
                          <a:alpha val="60000"/>
                        </a:srgbClr>
                      </a:glow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JasmineUPC" pitchFamily="18" charset="-34"/>
                    <a:cs typeface="JasmineUPC" pitchFamily="18" charset="-34"/>
                  </a:rPr>
                  <a:t>เปิดซองใบเสนอราคาเฉพาะผู้ไม่มีผลประโยชน์ร่วมกัน</a:t>
                </a:r>
              </a:p>
              <a:p>
                <a:pPr algn="ctr" eaLnBrk="0" hangingPunct="0">
                  <a:defRPr/>
                </a:pPr>
                <a:r>
                  <a:rPr lang="th-TH" sz="3000" dirty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glow rad="101600">
                        <a:srgbClr val="FF0000">
                          <a:alpha val="60000"/>
                        </a:srgbClr>
                      </a:glow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JasmineUPC" pitchFamily="18" charset="-34"/>
                    <a:cs typeface="JasmineUPC" pitchFamily="18" charset="-34"/>
                  </a:rPr>
                  <a:t>      + อ่านแจ้งราคา บัญชีรายการเอกสารหลักฐาน + ลงชื่อ</a:t>
                </a:r>
                <a:r>
                  <a:rPr lang="th-TH" sz="3000" dirty="0" smtClean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glow rad="101600">
                        <a:srgbClr val="FF0000">
                          <a:alpha val="60000"/>
                        </a:srgbClr>
                      </a:glow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JasmineUPC" pitchFamily="18" charset="-34"/>
                    <a:cs typeface="JasmineUPC" pitchFamily="18" charset="-34"/>
                  </a:rPr>
                  <a:t>กำกับ</a:t>
                </a:r>
              </a:p>
              <a:p>
                <a:pPr algn="ctr" eaLnBrk="0" hangingPunct="0">
                  <a:defRPr/>
                </a:pPr>
                <a:r>
                  <a:rPr lang="th-TH" sz="3000" dirty="0" smtClean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glow rad="101600">
                        <a:srgbClr val="FF0000">
                          <a:alpha val="60000"/>
                        </a:srgbClr>
                      </a:glow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JasmineUPC" pitchFamily="18" charset="-34"/>
                    <a:cs typeface="JasmineUPC" pitchFamily="18" charset="-34"/>
                  </a:rPr>
                  <a:t> </a:t>
                </a:r>
                <a:endParaRPr lang="th-TH" sz="30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glow rad="101600">
                      <a:srgbClr val="FF0000">
                        <a:alpha val="60000"/>
                      </a:srgbClr>
                    </a:glow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JasmineUPC" pitchFamily="18" charset="-34"/>
                  <a:cs typeface="JasmineUPC" pitchFamily="18" charset="-34"/>
                </a:endParaRPr>
              </a:p>
            </p:txBody>
          </p:sp>
          <p:grpSp>
            <p:nvGrpSpPr>
              <p:cNvPr id="7" name="Group 21"/>
              <p:cNvGrpSpPr>
                <a:grpSpLocks/>
              </p:cNvGrpSpPr>
              <p:nvPr/>
            </p:nvGrpSpPr>
            <p:grpSpPr bwMode="auto">
              <a:xfrm>
                <a:off x="453" y="1536"/>
                <a:ext cx="363" cy="363"/>
                <a:chOff x="2016" y="1920"/>
                <a:chExt cx="1680" cy="1680"/>
              </a:xfrm>
            </p:grpSpPr>
            <p:sp>
              <p:nvSpPr>
                <p:cNvPr id="136214" name="Oval 22"/>
                <p:cNvSpPr>
                  <a:spLocks noChangeArrowheads="1"/>
                </p:cNvSpPr>
                <p:nvPr/>
              </p:nvSpPr>
              <p:spPr bwMode="gray">
                <a:xfrm>
                  <a:off x="2016" y="1920"/>
                  <a:ext cx="1679" cy="168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folHlink"/>
                    </a:gs>
                    <a:gs pos="100000">
                      <a:schemeClr val="folHlink">
                        <a:gamma/>
                        <a:shade val="2431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lang="en-US" sz="1800">
                    <a:latin typeface="Arial" pitchFamily="34" charset="0"/>
                    <a:cs typeface="+mn-cs"/>
                  </a:endParaRPr>
                </a:p>
              </p:txBody>
            </p:sp>
            <p:sp>
              <p:nvSpPr>
                <p:cNvPr id="144400" name="Freeform 23"/>
                <p:cNvSpPr>
                  <a:spLocks/>
                </p:cNvSpPr>
                <p:nvPr/>
              </p:nvSpPr>
              <p:spPr bwMode="gray">
                <a:xfrm>
                  <a:off x="2208" y="1948"/>
                  <a:ext cx="1296" cy="634"/>
                </a:xfrm>
                <a:custGeom>
                  <a:avLst/>
                  <a:gdLst>
                    <a:gd name="T0" fmla="*/ 1095 w 1321"/>
                    <a:gd name="T1" fmla="*/ 141 h 712"/>
                    <a:gd name="T2" fmla="*/ 1109 w 1321"/>
                    <a:gd name="T3" fmla="*/ 156 h 712"/>
                    <a:gd name="T4" fmla="*/ 1112 w 1321"/>
                    <a:gd name="T5" fmla="*/ 170 h 712"/>
                    <a:gd name="T6" fmla="*/ 1107 w 1321"/>
                    <a:gd name="T7" fmla="*/ 182 h 712"/>
                    <a:gd name="T8" fmla="*/ 1093 w 1321"/>
                    <a:gd name="T9" fmla="*/ 192 h 712"/>
                    <a:gd name="T10" fmla="*/ 1071 w 1321"/>
                    <a:gd name="T11" fmla="*/ 204 h 712"/>
                    <a:gd name="T12" fmla="*/ 1043 w 1321"/>
                    <a:gd name="T13" fmla="*/ 213 h 712"/>
                    <a:gd name="T14" fmla="*/ 1007 w 1321"/>
                    <a:gd name="T15" fmla="*/ 221 h 712"/>
                    <a:gd name="T16" fmla="*/ 966 w 1321"/>
                    <a:gd name="T17" fmla="*/ 229 h 712"/>
                    <a:gd name="T18" fmla="*/ 919 w 1321"/>
                    <a:gd name="T19" fmla="*/ 235 h 712"/>
                    <a:gd name="T20" fmla="*/ 868 w 1321"/>
                    <a:gd name="T21" fmla="*/ 240 h 712"/>
                    <a:gd name="T22" fmla="*/ 814 w 1321"/>
                    <a:gd name="T23" fmla="*/ 243 h 712"/>
                    <a:gd name="T24" fmla="*/ 754 w 1321"/>
                    <a:gd name="T25" fmla="*/ 248 h 712"/>
                    <a:gd name="T26" fmla="*/ 694 w 1321"/>
                    <a:gd name="T27" fmla="*/ 249 h 712"/>
                    <a:gd name="T28" fmla="*/ 670 w 1321"/>
                    <a:gd name="T29" fmla="*/ 250 h 712"/>
                    <a:gd name="T30" fmla="*/ 401 w 1321"/>
                    <a:gd name="T31" fmla="*/ 250 h 712"/>
                    <a:gd name="T32" fmla="*/ 397 w 1321"/>
                    <a:gd name="T33" fmla="*/ 250 h 712"/>
                    <a:gd name="T34" fmla="*/ 344 w 1321"/>
                    <a:gd name="T35" fmla="*/ 249 h 712"/>
                    <a:gd name="T36" fmla="*/ 293 w 1321"/>
                    <a:gd name="T37" fmla="*/ 248 h 712"/>
                    <a:gd name="T38" fmla="*/ 245 w 1321"/>
                    <a:gd name="T39" fmla="*/ 245 h 712"/>
                    <a:gd name="T40" fmla="*/ 199 w 1321"/>
                    <a:gd name="T41" fmla="*/ 242 h 712"/>
                    <a:gd name="T42" fmla="*/ 158 w 1321"/>
                    <a:gd name="T43" fmla="*/ 238 h 712"/>
                    <a:gd name="T44" fmla="*/ 120 w 1321"/>
                    <a:gd name="T45" fmla="*/ 232 h 712"/>
                    <a:gd name="T46" fmla="*/ 84 w 1321"/>
                    <a:gd name="T47" fmla="*/ 228 h 712"/>
                    <a:gd name="T48" fmla="*/ 58 w 1321"/>
                    <a:gd name="T49" fmla="*/ 222 h 712"/>
                    <a:gd name="T50" fmla="*/ 30 w 1321"/>
                    <a:gd name="T51" fmla="*/ 214 h 712"/>
                    <a:gd name="T52" fmla="*/ 18 w 1321"/>
                    <a:gd name="T53" fmla="*/ 205 h 712"/>
                    <a:gd name="T54" fmla="*/ 6 w 1321"/>
                    <a:gd name="T55" fmla="*/ 195 h 712"/>
                    <a:gd name="T56" fmla="*/ 0 w 1321"/>
                    <a:gd name="T57" fmla="*/ 184 h 712"/>
                    <a:gd name="T58" fmla="*/ 0 w 1321"/>
                    <a:gd name="T59" fmla="*/ 183 h 712"/>
                    <a:gd name="T60" fmla="*/ 4 w 1321"/>
                    <a:gd name="T61" fmla="*/ 170 h 712"/>
                    <a:gd name="T62" fmla="*/ 16 w 1321"/>
                    <a:gd name="T63" fmla="*/ 157 h 712"/>
                    <a:gd name="T64" fmla="*/ 42 w 1321"/>
                    <a:gd name="T65" fmla="*/ 130 h 712"/>
                    <a:gd name="T66" fmla="*/ 77 w 1321"/>
                    <a:gd name="T67" fmla="*/ 105 h 712"/>
                    <a:gd name="T68" fmla="*/ 124 w 1321"/>
                    <a:gd name="T69" fmla="*/ 83 h 712"/>
                    <a:gd name="T70" fmla="*/ 172 w 1321"/>
                    <a:gd name="T71" fmla="*/ 61 h 712"/>
                    <a:gd name="T72" fmla="*/ 227 w 1321"/>
                    <a:gd name="T73" fmla="*/ 43 h 712"/>
                    <a:gd name="T74" fmla="*/ 287 w 1321"/>
                    <a:gd name="T75" fmla="*/ 29 h 712"/>
                    <a:gd name="T76" fmla="*/ 349 w 1321"/>
                    <a:gd name="T77" fmla="*/ 16 h 712"/>
                    <a:gd name="T78" fmla="*/ 419 w 1321"/>
                    <a:gd name="T79" fmla="*/ 8 h 712"/>
                    <a:gd name="T80" fmla="*/ 489 w 1321"/>
                    <a:gd name="T81" fmla="*/ 4 h 712"/>
                    <a:gd name="T82" fmla="*/ 562 w 1321"/>
                    <a:gd name="T83" fmla="*/ 0 h 712"/>
                    <a:gd name="T84" fmla="*/ 562 w 1321"/>
                    <a:gd name="T85" fmla="*/ 0 h 712"/>
                    <a:gd name="T86" fmla="*/ 639 w 1321"/>
                    <a:gd name="T87" fmla="*/ 4 h 712"/>
                    <a:gd name="T88" fmla="*/ 713 w 1321"/>
                    <a:gd name="T89" fmla="*/ 8 h 712"/>
                    <a:gd name="T90" fmla="*/ 785 w 1321"/>
                    <a:gd name="T91" fmla="*/ 18 h 712"/>
                    <a:gd name="T92" fmla="*/ 851 w 1321"/>
                    <a:gd name="T93" fmla="*/ 32 h 712"/>
                    <a:gd name="T94" fmla="*/ 911 w 1321"/>
                    <a:gd name="T95" fmla="*/ 48 h 712"/>
                    <a:gd name="T96" fmla="*/ 967 w 1321"/>
                    <a:gd name="T97" fmla="*/ 69 h 712"/>
                    <a:gd name="T98" fmla="*/ 1017 w 1321"/>
                    <a:gd name="T99" fmla="*/ 90 h 712"/>
                    <a:gd name="T100" fmla="*/ 1060 w 1321"/>
                    <a:gd name="T101" fmla="*/ 114 h 712"/>
                    <a:gd name="T102" fmla="*/ 1095 w 1321"/>
                    <a:gd name="T103" fmla="*/ 141 h 712"/>
                    <a:gd name="T104" fmla="*/ 1095 w 1321"/>
                    <a:gd name="T105" fmla="*/ 141 h 712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1321"/>
                    <a:gd name="T160" fmla="*/ 0 h 712"/>
                    <a:gd name="T161" fmla="*/ 1321 w 1321"/>
                    <a:gd name="T162" fmla="*/ 712 h 712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1321" h="712">
                      <a:moveTo>
                        <a:pt x="1301" y="401"/>
                      </a:moveTo>
                      <a:lnTo>
                        <a:pt x="1317" y="442"/>
                      </a:lnTo>
                      <a:lnTo>
                        <a:pt x="1321" y="481"/>
                      </a:lnTo>
                      <a:lnTo>
                        <a:pt x="1315" y="516"/>
                      </a:lnTo>
                      <a:lnTo>
                        <a:pt x="1298" y="550"/>
                      </a:lnTo>
                      <a:lnTo>
                        <a:pt x="1272" y="579"/>
                      </a:lnTo>
                      <a:lnTo>
                        <a:pt x="1239" y="604"/>
                      </a:lnTo>
                      <a:lnTo>
                        <a:pt x="1196" y="628"/>
                      </a:lnTo>
                      <a:lnTo>
                        <a:pt x="1147" y="649"/>
                      </a:lnTo>
                      <a:lnTo>
                        <a:pt x="1092" y="667"/>
                      </a:lnTo>
                      <a:lnTo>
                        <a:pt x="1031" y="683"/>
                      </a:lnTo>
                      <a:lnTo>
                        <a:pt x="967" y="694"/>
                      </a:lnTo>
                      <a:lnTo>
                        <a:pt x="896" y="704"/>
                      </a:lnTo>
                      <a:lnTo>
                        <a:pt x="824" y="710"/>
                      </a:lnTo>
                      <a:lnTo>
                        <a:pt x="795" y="712"/>
                      </a:lnTo>
                      <a:lnTo>
                        <a:pt x="476" y="712"/>
                      </a:lnTo>
                      <a:lnTo>
                        <a:pt x="472" y="712"/>
                      </a:lnTo>
                      <a:lnTo>
                        <a:pt x="409" y="708"/>
                      </a:lnTo>
                      <a:lnTo>
                        <a:pt x="348" y="704"/>
                      </a:lnTo>
                      <a:lnTo>
                        <a:pt x="290" y="696"/>
                      </a:lnTo>
                      <a:lnTo>
                        <a:pt x="235" y="689"/>
                      </a:lnTo>
                      <a:lnTo>
                        <a:pt x="186" y="677"/>
                      </a:lnTo>
                      <a:lnTo>
                        <a:pt x="141" y="663"/>
                      </a:lnTo>
                      <a:lnTo>
                        <a:pt x="102" y="648"/>
                      </a:lnTo>
                      <a:lnTo>
                        <a:pt x="67" y="630"/>
                      </a:lnTo>
                      <a:lnTo>
                        <a:pt x="39" y="608"/>
                      </a:lnTo>
                      <a:lnTo>
                        <a:pt x="18" y="583"/>
                      </a:lnTo>
                      <a:lnTo>
                        <a:pt x="6" y="554"/>
                      </a:lnTo>
                      <a:lnTo>
                        <a:pt x="0" y="524"/>
                      </a:lnTo>
                      <a:lnTo>
                        <a:pt x="0" y="520"/>
                      </a:lnTo>
                      <a:lnTo>
                        <a:pt x="4" y="487"/>
                      </a:lnTo>
                      <a:lnTo>
                        <a:pt x="16" y="446"/>
                      </a:lnTo>
                      <a:lnTo>
                        <a:pt x="51" y="370"/>
                      </a:lnTo>
                      <a:lnTo>
                        <a:pt x="94" y="299"/>
                      </a:lnTo>
                      <a:lnTo>
                        <a:pt x="147" y="235"/>
                      </a:lnTo>
                      <a:lnTo>
                        <a:pt x="204" y="176"/>
                      </a:lnTo>
                      <a:lnTo>
                        <a:pt x="270" y="125"/>
                      </a:lnTo>
                      <a:lnTo>
                        <a:pt x="341" y="82"/>
                      </a:lnTo>
                      <a:lnTo>
                        <a:pt x="415" y="47"/>
                      </a:lnTo>
                      <a:lnTo>
                        <a:pt x="497" y="21"/>
                      </a:lnTo>
                      <a:lnTo>
                        <a:pt x="581" y="6"/>
                      </a:lnTo>
                      <a:lnTo>
                        <a:pt x="667" y="0"/>
                      </a:lnTo>
                      <a:lnTo>
                        <a:pt x="759" y="6"/>
                      </a:lnTo>
                      <a:lnTo>
                        <a:pt x="847" y="23"/>
                      </a:lnTo>
                      <a:lnTo>
                        <a:pt x="932" y="53"/>
                      </a:lnTo>
                      <a:lnTo>
                        <a:pt x="1010" y="90"/>
                      </a:lnTo>
                      <a:lnTo>
                        <a:pt x="1082" y="137"/>
                      </a:lnTo>
                      <a:lnTo>
                        <a:pt x="1149" y="194"/>
                      </a:lnTo>
                      <a:lnTo>
                        <a:pt x="1208" y="256"/>
                      </a:lnTo>
                      <a:lnTo>
                        <a:pt x="1258" y="325"/>
                      </a:lnTo>
                      <a:lnTo>
                        <a:pt x="1301" y="40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100000">
                      <a:schemeClr val="folHlink"/>
                    </a:gs>
                  </a:gsLst>
                  <a:lin ang="5400000" scaled="1"/>
                </a:gradFill>
                <a:ln w="0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h-TH"/>
                </a:p>
              </p:txBody>
            </p:sp>
          </p:grpSp>
        </p:grpSp>
        <p:grpSp>
          <p:nvGrpSpPr>
            <p:cNvPr id="8" name="Group 25"/>
            <p:cNvGrpSpPr>
              <a:grpSpLocks/>
            </p:cNvGrpSpPr>
            <p:nvPr/>
          </p:nvGrpSpPr>
          <p:grpSpPr bwMode="auto">
            <a:xfrm>
              <a:off x="288" y="2717"/>
              <a:ext cx="5376" cy="931"/>
              <a:chOff x="384" y="2640"/>
              <a:chExt cx="5232" cy="931"/>
            </a:xfrm>
          </p:grpSpPr>
          <p:sp>
            <p:nvSpPr>
              <p:cNvPr id="332804" name="Rectangle 4"/>
              <p:cNvSpPr>
                <a:spLocks noChangeArrowheads="1"/>
              </p:cNvSpPr>
              <p:nvPr/>
            </p:nvSpPr>
            <p:spPr bwMode="auto">
              <a:xfrm>
                <a:off x="768" y="2640"/>
                <a:ext cx="4848" cy="9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 eaLnBrk="0" hangingPunct="0">
                  <a:defRPr/>
                </a:pPr>
                <a:r>
                  <a:rPr lang="th-TH" sz="3000" dirty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glow rad="101600">
                        <a:srgbClr val="0000FF">
                          <a:alpha val="60000"/>
                        </a:srgbClr>
                      </a:glow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JasmineUPC" pitchFamily="18" charset="-34"/>
                    <a:cs typeface="JasmineUPC" pitchFamily="18" charset="-34"/>
                  </a:rPr>
                  <a:t>ตรวจสอบคุณสมบัติของผู้เสนอราคา ใบเสนอราคา </a:t>
                </a:r>
                <a:r>
                  <a:rPr lang="th-TH" sz="3000" dirty="0" err="1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glow rad="101600">
                        <a:srgbClr val="0000FF">
                          <a:alpha val="60000"/>
                        </a:srgbClr>
                      </a:glow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JasmineUPC" pitchFamily="18" charset="-34"/>
                    <a:cs typeface="JasmineUPC" pitchFamily="18" charset="-34"/>
                  </a:rPr>
                  <a:t>แคตตาล็อก</a:t>
                </a:r>
                <a:endParaRPr lang="th-TH" sz="30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glow rad="101600">
                      <a:srgbClr val="0000FF">
                        <a:alpha val="60000"/>
                      </a:srgbClr>
                    </a:glow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JasmineUPC" pitchFamily="18" charset="-34"/>
                  <a:cs typeface="JasmineUPC" pitchFamily="18" charset="-34"/>
                </a:endParaRPr>
              </a:p>
              <a:p>
                <a:pPr algn="ctr" eaLnBrk="0" hangingPunct="0">
                  <a:defRPr/>
                </a:pPr>
                <a:r>
                  <a:rPr lang="th-TH" sz="3000" dirty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glow rad="101600">
                        <a:srgbClr val="0000FF">
                          <a:alpha val="60000"/>
                        </a:srgbClr>
                      </a:glow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JasmineUPC" pitchFamily="18" charset="-34"/>
                    <a:cs typeface="JasmineUPC" pitchFamily="18" charset="-34"/>
                  </a:rPr>
                  <a:t>หรือแบบรูปรายการละเอียด แล้วคัดเลือกผู้เสนอราคาที่ถูกต้อง</a:t>
                </a:r>
              </a:p>
              <a:p>
                <a:pPr algn="ctr" eaLnBrk="0" hangingPunct="0">
                  <a:defRPr/>
                </a:pPr>
                <a:r>
                  <a:rPr lang="th-TH" sz="3000" dirty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glow rad="101600">
                        <a:srgbClr val="0000FF">
                          <a:alpha val="60000"/>
                        </a:srgbClr>
                      </a:glow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JasmineUPC" pitchFamily="18" charset="-34"/>
                    <a:cs typeface="JasmineUPC" pitchFamily="18" charset="-34"/>
                  </a:rPr>
                  <a:t>ตาม</a:t>
                </a:r>
                <a:r>
                  <a:rPr lang="th-TH" sz="3000" b="1" dirty="0">
                    <a:solidFill>
                      <a:srgbClr val="0000FF"/>
                    </a:solidFill>
                    <a:latin typeface="JasmineUPC" pitchFamily="18" charset="-34"/>
                    <a:cs typeface="JasmineUPC" pitchFamily="18" charset="-34"/>
                  </a:rPr>
                  <a:t> </a:t>
                </a:r>
                <a:r>
                  <a:rPr lang="th-TH" sz="3000" i="1" dirty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glow rad="101600">
                        <a:srgbClr val="FF0000">
                          <a:alpha val="60000"/>
                        </a:srgbClr>
                      </a:glow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JasmineUPC" pitchFamily="18" charset="-34"/>
                    <a:cs typeface="JasmineUPC" pitchFamily="18" charset="-34"/>
                  </a:rPr>
                  <a:t>เงื่อนไขในเอกสารสอบราคา</a:t>
                </a:r>
                <a:endParaRPr lang="th-TH" sz="3000" b="1" i="1" dirty="0">
                  <a:solidFill>
                    <a:srgbClr val="FF6600"/>
                  </a:solidFill>
                  <a:effectLst>
                    <a:glow rad="101600">
                      <a:srgbClr val="FF0000">
                        <a:alpha val="60000"/>
                      </a:srgbClr>
                    </a:glow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JasmineUPC" pitchFamily="18" charset="-34"/>
                  <a:cs typeface="JasmineUPC" pitchFamily="18" charset="-34"/>
                </a:endParaRPr>
              </a:p>
            </p:txBody>
          </p:sp>
          <p:grpSp>
            <p:nvGrpSpPr>
              <p:cNvPr id="9" name="Group 8"/>
              <p:cNvGrpSpPr>
                <a:grpSpLocks/>
              </p:cNvGrpSpPr>
              <p:nvPr/>
            </p:nvGrpSpPr>
            <p:grpSpPr bwMode="auto">
              <a:xfrm>
                <a:off x="384" y="2709"/>
                <a:ext cx="348" cy="363"/>
                <a:chOff x="2016" y="1920"/>
                <a:chExt cx="1680" cy="1680"/>
              </a:xfrm>
            </p:grpSpPr>
            <p:sp>
              <p:nvSpPr>
                <p:cNvPr id="144395" name="Oval 9"/>
                <p:cNvSpPr>
                  <a:spLocks noChangeArrowheads="1"/>
                </p:cNvSpPr>
                <p:nvPr/>
              </p:nvSpPr>
              <p:spPr bwMode="gray">
                <a:xfrm>
                  <a:off x="2016" y="1920"/>
                  <a:ext cx="1680" cy="168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6600"/>
                    </a:gs>
                    <a:gs pos="100000">
                      <a:srgbClr val="742E00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th-TH" sz="1800">
                    <a:latin typeface="Arial" pitchFamily="34" charset="0"/>
                  </a:endParaRPr>
                </a:p>
              </p:txBody>
            </p:sp>
            <p:sp>
              <p:nvSpPr>
                <p:cNvPr id="144396" name="Freeform 10"/>
                <p:cNvSpPr>
                  <a:spLocks/>
                </p:cNvSpPr>
                <p:nvPr/>
              </p:nvSpPr>
              <p:spPr bwMode="gray">
                <a:xfrm>
                  <a:off x="2208" y="1948"/>
                  <a:ext cx="1296" cy="634"/>
                </a:xfrm>
                <a:custGeom>
                  <a:avLst/>
                  <a:gdLst>
                    <a:gd name="T0" fmla="*/ 1095 w 1321"/>
                    <a:gd name="T1" fmla="*/ 141 h 712"/>
                    <a:gd name="T2" fmla="*/ 1109 w 1321"/>
                    <a:gd name="T3" fmla="*/ 156 h 712"/>
                    <a:gd name="T4" fmla="*/ 1112 w 1321"/>
                    <a:gd name="T5" fmla="*/ 170 h 712"/>
                    <a:gd name="T6" fmla="*/ 1107 w 1321"/>
                    <a:gd name="T7" fmla="*/ 182 h 712"/>
                    <a:gd name="T8" fmla="*/ 1093 w 1321"/>
                    <a:gd name="T9" fmla="*/ 192 h 712"/>
                    <a:gd name="T10" fmla="*/ 1071 w 1321"/>
                    <a:gd name="T11" fmla="*/ 204 h 712"/>
                    <a:gd name="T12" fmla="*/ 1043 w 1321"/>
                    <a:gd name="T13" fmla="*/ 213 h 712"/>
                    <a:gd name="T14" fmla="*/ 1007 w 1321"/>
                    <a:gd name="T15" fmla="*/ 221 h 712"/>
                    <a:gd name="T16" fmla="*/ 966 w 1321"/>
                    <a:gd name="T17" fmla="*/ 229 h 712"/>
                    <a:gd name="T18" fmla="*/ 919 w 1321"/>
                    <a:gd name="T19" fmla="*/ 235 h 712"/>
                    <a:gd name="T20" fmla="*/ 868 w 1321"/>
                    <a:gd name="T21" fmla="*/ 240 h 712"/>
                    <a:gd name="T22" fmla="*/ 814 w 1321"/>
                    <a:gd name="T23" fmla="*/ 243 h 712"/>
                    <a:gd name="T24" fmla="*/ 754 w 1321"/>
                    <a:gd name="T25" fmla="*/ 248 h 712"/>
                    <a:gd name="T26" fmla="*/ 694 w 1321"/>
                    <a:gd name="T27" fmla="*/ 249 h 712"/>
                    <a:gd name="T28" fmla="*/ 670 w 1321"/>
                    <a:gd name="T29" fmla="*/ 250 h 712"/>
                    <a:gd name="T30" fmla="*/ 401 w 1321"/>
                    <a:gd name="T31" fmla="*/ 250 h 712"/>
                    <a:gd name="T32" fmla="*/ 397 w 1321"/>
                    <a:gd name="T33" fmla="*/ 250 h 712"/>
                    <a:gd name="T34" fmla="*/ 344 w 1321"/>
                    <a:gd name="T35" fmla="*/ 249 h 712"/>
                    <a:gd name="T36" fmla="*/ 293 w 1321"/>
                    <a:gd name="T37" fmla="*/ 248 h 712"/>
                    <a:gd name="T38" fmla="*/ 245 w 1321"/>
                    <a:gd name="T39" fmla="*/ 245 h 712"/>
                    <a:gd name="T40" fmla="*/ 199 w 1321"/>
                    <a:gd name="T41" fmla="*/ 242 h 712"/>
                    <a:gd name="T42" fmla="*/ 158 w 1321"/>
                    <a:gd name="T43" fmla="*/ 238 h 712"/>
                    <a:gd name="T44" fmla="*/ 120 w 1321"/>
                    <a:gd name="T45" fmla="*/ 232 h 712"/>
                    <a:gd name="T46" fmla="*/ 84 w 1321"/>
                    <a:gd name="T47" fmla="*/ 228 h 712"/>
                    <a:gd name="T48" fmla="*/ 58 w 1321"/>
                    <a:gd name="T49" fmla="*/ 222 h 712"/>
                    <a:gd name="T50" fmla="*/ 30 w 1321"/>
                    <a:gd name="T51" fmla="*/ 214 h 712"/>
                    <a:gd name="T52" fmla="*/ 18 w 1321"/>
                    <a:gd name="T53" fmla="*/ 205 h 712"/>
                    <a:gd name="T54" fmla="*/ 6 w 1321"/>
                    <a:gd name="T55" fmla="*/ 195 h 712"/>
                    <a:gd name="T56" fmla="*/ 0 w 1321"/>
                    <a:gd name="T57" fmla="*/ 184 h 712"/>
                    <a:gd name="T58" fmla="*/ 0 w 1321"/>
                    <a:gd name="T59" fmla="*/ 183 h 712"/>
                    <a:gd name="T60" fmla="*/ 4 w 1321"/>
                    <a:gd name="T61" fmla="*/ 170 h 712"/>
                    <a:gd name="T62" fmla="*/ 16 w 1321"/>
                    <a:gd name="T63" fmla="*/ 157 h 712"/>
                    <a:gd name="T64" fmla="*/ 42 w 1321"/>
                    <a:gd name="T65" fmla="*/ 130 h 712"/>
                    <a:gd name="T66" fmla="*/ 77 w 1321"/>
                    <a:gd name="T67" fmla="*/ 105 h 712"/>
                    <a:gd name="T68" fmla="*/ 124 w 1321"/>
                    <a:gd name="T69" fmla="*/ 83 h 712"/>
                    <a:gd name="T70" fmla="*/ 172 w 1321"/>
                    <a:gd name="T71" fmla="*/ 61 h 712"/>
                    <a:gd name="T72" fmla="*/ 227 w 1321"/>
                    <a:gd name="T73" fmla="*/ 43 h 712"/>
                    <a:gd name="T74" fmla="*/ 287 w 1321"/>
                    <a:gd name="T75" fmla="*/ 29 h 712"/>
                    <a:gd name="T76" fmla="*/ 349 w 1321"/>
                    <a:gd name="T77" fmla="*/ 16 h 712"/>
                    <a:gd name="T78" fmla="*/ 419 w 1321"/>
                    <a:gd name="T79" fmla="*/ 8 h 712"/>
                    <a:gd name="T80" fmla="*/ 489 w 1321"/>
                    <a:gd name="T81" fmla="*/ 4 h 712"/>
                    <a:gd name="T82" fmla="*/ 562 w 1321"/>
                    <a:gd name="T83" fmla="*/ 0 h 712"/>
                    <a:gd name="T84" fmla="*/ 562 w 1321"/>
                    <a:gd name="T85" fmla="*/ 0 h 712"/>
                    <a:gd name="T86" fmla="*/ 639 w 1321"/>
                    <a:gd name="T87" fmla="*/ 4 h 712"/>
                    <a:gd name="T88" fmla="*/ 713 w 1321"/>
                    <a:gd name="T89" fmla="*/ 8 h 712"/>
                    <a:gd name="T90" fmla="*/ 785 w 1321"/>
                    <a:gd name="T91" fmla="*/ 18 h 712"/>
                    <a:gd name="T92" fmla="*/ 851 w 1321"/>
                    <a:gd name="T93" fmla="*/ 32 h 712"/>
                    <a:gd name="T94" fmla="*/ 911 w 1321"/>
                    <a:gd name="T95" fmla="*/ 48 h 712"/>
                    <a:gd name="T96" fmla="*/ 967 w 1321"/>
                    <a:gd name="T97" fmla="*/ 69 h 712"/>
                    <a:gd name="T98" fmla="*/ 1017 w 1321"/>
                    <a:gd name="T99" fmla="*/ 90 h 712"/>
                    <a:gd name="T100" fmla="*/ 1060 w 1321"/>
                    <a:gd name="T101" fmla="*/ 114 h 712"/>
                    <a:gd name="T102" fmla="*/ 1095 w 1321"/>
                    <a:gd name="T103" fmla="*/ 141 h 712"/>
                    <a:gd name="T104" fmla="*/ 1095 w 1321"/>
                    <a:gd name="T105" fmla="*/ 141 h 712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1321"/>
                    <a:gd name="T160" fmla="*/ 0 h 712"/>
                    <a:gd name="T161" fmla="*/ 1321 w 1321"/>
                    <a:gd name="T162" fmla="*/ 712 h 712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1321" h="712">
                      <a:moveTo>
                        <a:pt x="1301" y="401"/>
                      </a:moveTo>
                      <a:lnTo>
                        <a:pt x="1317" y="442"/>
                      </a:lnTo>
                      <a:lnTo>
                        <a:pt x="1321" y="481"/>
                      </a:lnTo>
                      <a:lnTo>
                        <a:pt x="1315" y="516"/>
                      </a:lnTo>
                      <a:lnTo>
                        <a:pt x="1298" y="550"/>
                      </a:lnTo>
                      <a:lnTo>
                        <a:pt x="1272" y="579"/>
                      </a:lnTo>
                      <a:lnTo>
                        <a:pt x="1239" y="604"/>
                      </a:lnTo>
                      <a:lnTo>
                        <a:pt x="1196" y="628"/>
                      </a:lnTo>
                      <a:lnTo>
                        <a:pt x="1147" y="649"/>
                      </a:lnTo>
                      <a:lnTo>
                        <a:pt x="1092" y="667"/>
                      </a:lnTo>
                      <a:lnTo>
                        <a:pt x="1031" y="683"/>
                      </a:lnTo>
                      <a:lnTo>
                        <a:pt x="967" y="694"/>
                      </a:lnTo>
                      <a:lnTo>
                        <a:pt x="896" y="704"/>
                      </a:lnTo>
                      <a:lnTo>
                        <a:pt x="824" y="710"/>
                      </a:lnTo>
                      <a:lnTo>
                        <a:pt x="795" y="712"/>
                      </a:lnTo>
                      <a:lnTo>
                        <a:pt x="476" y="712"/>
                      </a:lnTo>
                      <a:lnTo>
                        <a:pt x="472" y="712"/>
                      </a:lnTo>
                      <a:lnTo>
                        <a:pt x="409" y="708"/>
                      </a:lnTo>
                      <a:lnTo>
                        <a:pt x="348" y="704"/>
                      </a:lnTo>
                      <a:lnTo>
                        <a:pt x="290" y="696"/>
                      </a:lnTo>
                      <a:lnTo>
                        <a:pt x="235" y="689"/>
                      </a:lnTo>
                      <a:lnTo>
                        <a:pt x="186" y="677"/>
                      </a:lnTo>
                      <a:lnTo>
                        <a:pt x="141" y="663"/>
                      </a:lnTo>
                      <a:lnTo>
                        <a:pt x="102" y="648"/>
                      </a:lnTo>
                      <a:lnTo>
                        <a:pt x="67" y="630"/>
                      </a:lnTo>
                      <a:lnTo>
                        <a:pt x="39" y="608"/>
                      </a:lnTo>
                      <a:lnTo>
                        <a:pt x="18" y="583"/>
                      </a:lnTo>
                      <a:lnTo>
                        <a:pt x="6" y="554"/>
                      </a:lnTo>
                      <a:lnTo>
                        <a:pt x="0" y="524"/>
                      </a:lnTo>
                      <a:lnTo>
                        <a:pt x="0" y="520"/>
                      </a:lnTo>
                      <a:lnTo>
                        <a:pt x="4" y="487"/>
                      </a:lnTo>
                      <a:lnTo>
                        <a:pt x="16" y="446"/>
                      </a:lnTo>
                      <a:lnTo>
                        <a:pt x="51" y="370"/>
                      </a:lnTo>
                      <a:lnTo>
                        <a:pt x="94" y="299"/>
                      </a:lnTo>
                      <a:lnTo>
                        <a:pt x="147" y="235"/>
                      </a:lnTo>
                      <a:lnTo>
                        <a:pt x="204" y="176"/>
                      </a:lnTo>
                      <a:lnTo>
                        <a:pt x="270" y="125"/>
                      </a:lnTo>
                      <a:lnTo>
                        <a:pt x="341" y="82"/>
                      </a:lnTo>
                      <a:lnTo>
                        <a:pt x="415" y="47"/>
                      </a:lnTo>
                      <a:lnTo>
                        <a:pt x="497" y="21"/>
                      </a:lnTo>
                      <a:lnTo>
                        <a:pt x="581" y="6"/>
                      </a:lnTo>
                      <a:lnTo>
                        <a:pt x="667" y="0"/>
                      </a:lnTo>
                      <a:lnTo>
                        <a:pt x="759" y="6"/>
                      </a:lnTo>
                      <a:lnTo>
                        <a:pt x="847" y="23"/>
                      </a:lnTo>
                      <a:lnTo>
                        <a:pt x="932" y="53"/>
                      </a:lnTo>
                      <a:lnTo>
                        <a:pt x="1010" y="90"/>
                      </a:lnTo>
                      <a:lnTo>
                        <a:pt x="1082" y="137"/>
                      </a:lnTo>
                      <a:lnTo>
                        <a:pt x="1149" y="194"/>
                      </a:lnTo>
                      <a:lnTo>
                        <a:pt x="1208" y="256"/>
                      </a:lnTo>
                      <a:lnTo>
                        <a:pt x="1258" y="325"/>
                      </a:lnTo>
                      <a:lnTo>
                        <a:pt x="1301" y="40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100000">
                      <a:srgbClr val="FF6600"/>
                    </a:gs>
                  </a:gsLst>
                  <a:lin ang="5400000" scaled="1"/>
                </a:gradFill>
                <a:ln w="0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h-TH"/>
                </a:p>
              </p:txBody>
            </p:sp>
          </p:grpSp>
        </p:grpSp>
      </p:grpSp>
      <p:sp>
        <p:nvSpPr>
          <p:cNvPr id="24" name="Rectangle 25"/>
          <p:cNvSpPr>
            <a:spLocks noChangeArrowheads="1"/>
          </p:cNvSpPr>
          <p:nvPr/>
        </p:nvSpPr>
        <p:spPr bwMode="auto">
          <a:xfrm>
            <a:off x="762000" y="627707"/>
            <a:ext cx="2499672" cy="896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th-TH" sz="6600" b="1" dirty="0" smtClean="0">
                <a:solidFill>
                  <a:srgbClr val="FF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JasmineUPC" pitchFamily="18" charset="-34"/>
                <a:cs typeface="JasmineUPC" pitchFamily="18" charset="-34"/>
              </a:rPr>
              <a:t>ขั้นตอนที่</a:t>
            </a:r>
            <a:endParaRPr lang="th-TH" sz="6600" b="1" dirty="0">
              <a:solidFill>
                <a:srgbClr val="FF66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52400" y="152400"/>
            <a:ext cx="8839200" cy="6629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VENTTIMING" val="|m0;0;26;0|m0;8.2;28;0|m1;8.4;26;0|m1;14.9;28;0|m1;15.9;26;0|m1;15.9;28;0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ไหลเวียน">
  <a:themeElements>
    <a:clrScheme name="ไหลเวียน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ไหลเวียน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ไหลเวียน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ชุดรูปแบบของ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5443</TotalTime>
  <Words>10700</Words>
  <Application>Microsoft Office PowerPoint</Application>
  <PresentationFormat>On-screen Show (4:3)</PresentationFormat>
  <Paragraphs>1710</Paragraphs>
  <Slides>127</Slides>
  <Notes>50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127</vt:i4>
      </vt:variant>
    </vt:vector>
  </HeadingPairs>
  <TitlesOfParts>
    <vt:vector size="128" baseType="lpstr">
      <vt:lpstr>ไหลเวียน</vt:lpstr>
      <vt:lpstr>Slide 1</vt:lpstr>
      <vt:lpstr>Slide 2</vt:lpstr>
      <vt:lpstr>Slide 3</vt:lpstr>
      <vt:lpstr>การใช้บังคับ</vt:lpstr>
      <vt:lpstr>Slide 5</vt:lpstr>
      <vt:lpstr>Slide 6</vt:lpstr>
      <vt:lpstr>Slide 7</vt:lpstr>
      <vt:lpstr>Slide 8</vt:lpstr>
      <vt:lpstr>การจัดซื้อจัดจ้างและการบริหารพัสดุ แบ่งออกเป็น 5 ระยะ คือ</vt:lpstr>
      <vt:lpstr>Slide 10</vt:lpstr>
      <vt:lpstr>Slide 11</vt:lpstr>
      <vt:lpstr>Slide 12</vt:lpstr>
      <vt:lpstr>Slide 13</vt:lpstr>
      <vt:lpstr>Slide 14</vt:lpstr>
      <vt:lpstr>Slide 15</vt:lpstr>
      <vt:lpstr>หนังสือคณะกรรมการว่าด้วยการพัสดุ  ด่วนที่สุด ที่ กค(กวพ) 0421.3/ว 255 ลว. 20 ก.ค. 58</vt:lpstr>
      <vt:lpstr>Slide 17</vt:lpstr>
      <vt:lpstr>Slide 18</vt:lpstr>
      <vt:lpstr>Slide 19</vt:lpstr>
      <vt:lpstr>.....................ผู้ที่เกี่ยวข้องในการจัดหาพัสดุ</vt:lpstr>
      <vt:lpstr>.....................โครงสร้าง อำนาจ</vt:lpstr>
      <vt:lpstr>การมอบอำนาจ (ข้อ 9)</vt:lpstr>
      <vt:lpstr>รายงานขอซื้อหรือขอจ้าง (ข้อ 27)</vt:lpstr>
      <vt:lpstr>     ข้อยกเว้น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ประกาศคณะกรรมการป้องกันและปราบปรามทุจริตแห่งชาติ เรื่อง หลักเกณฑ์และวิธีการจัดทำและแสดงบัญชีรายการรับจ่าย ของโครงการที่บุคคลหรือนิติบุคคลเป็นคู่สัญญากับหน่วยงานของรัฐ พ.ศ. 2554 และที่แก้ไขเพิ่มเติม</vt:lpstr>
      <vt:lpstr>Slide 39</vt:lpstr>
      <vt:lpstr>Slide 40</vt:lpstr>
      <vt:lpstr>Slide 41</vt:lpstr>
      <vt:lpstr>Slide 42</vt:lpstr>
      <vt:lpstr>เงื่อนไขในการจัดหา</vt:lpstr>
      <vt:lpstr>มติ ครม. เกี่ยวกับการจัดซื้อจัดจ้าง ในมิติด้านการป้องกันหรือลดโอกาสในการสมยอมกันในการเสนอราคา</vt:lpstr>
      <vt:lpstr>มติ ครม. เกี่ยวกับการจัดซื้อจัดจ้าง ในมิติด้านการป้องกันการทุจริตและประพฤติมิชอบเกี่ยวกับการประกวดราคา </vt:lpstr>
      <vt:lpstr>มติ ครม. เกี่ยวกับการจัดซื้อจัดจ้าง ในมิติด้านการป้องกันการทุจริตและประพฤติมิชอบเกี่ยวกับการประกวดราคา </vt:lpstr>
      <vt:lpstr>มติ ครม. เกี่ยวกับการจัดซื้อจัดจ้าง ในมิติด้านการป้องกันการทุจริตและประพฤติมิชอบเกี่ยวกับการประกวดราคา </vt:lpstr>
      <vt:lpstr>มติ ครม. เกี่ยวกับการจัดซื้อจัดจ้าง ในมิติด้านการป้องกันการทุจริตและประพฤติมิชอบเกี่ยวกับการประกวดราคา </vt:lpstr>
      <vt:lpstr>ผลของการกำหนด spec.</vt:lpstr>
      <vt:lpstr>หลักเกณฑ์ แนวทาง  และวิธีปฏิบัติในการเปิดเผยราคากลาง ของทางราชการ </vt:lpstr>
      <vt:lpstr>มติ ครม. เกี่ยวกับหลักเกณฑ์การกำหนดราคากลางงานก่อสร้าง</vt:lpstr>
      <vt:lpstr>มติ ครม. เกี่ยวกับหลักเกณฑ์การกำหนดราคากลางงานก่อสร้าง</vt:lpstr>
      <vt:lpstr> หนังสือแจ้งเวียนของกระทรวงการคลัง เกี่ยวกับราคากลางงานก่อสร้าง</vt:lpstr>
      <vt:lpstr>Slide 54</vt:lpstr>
      <vt:lpstr>มติ ครม. เกี่ยวกับหลักเกณฑ์การกำหนดราคากลางงานก่อสร้าง</vt:lpstr>
      <vt:lpstr>แนวทางการเปิดเผยราคากลาง ตามมติคณะรัฐมนตรีเมื่อวันที่ 6 ส.ค. 56 และหนังสือกระทรวงการคลัง ด่วนที่สุด ที่ กค 0421.3/ว 111 ลว. 17 ก.ย. 56</vt:lpstr>
      <vt:lpstr>แนวทางการเปิดเผยราคากลาง  ตามมติคณะรัฐมนตรีเมื่อวันที่ 6 ส.ค. 56 และหนังสือกระทรวงการคลัง ด่วนที่สุด ที่ กค 0421.3/ว 111 ลว. 17 ก.ย. 56</vt:lpstr>
      <vt:lpstr>แนวทางการเปิดเผยราคากลาง  ตามมติคณะรัฐมนตรีเมื่อวันที่ 6 ส.ค. 56 และหนังสือกระทรวงการคลัง ด่วนที่สุด ที่ กค 0421.3/ว 111 ลว. 17 ก.ย. 56</vt:lpstr>
      <vt:lpstr>แนวทางการเปิดเผยราคากลาง  ตามมติคณะรัฐมนตรีเมื่อวันที่ 6 ส.ค. 56 และหนังสือกระทรวงการคลัง ด่วนที่สุด ที่ กค 0421.3/ว 111 ลว. 17 ก.ย. 56</vt:lpstr>
      <vt:lpstr>Slide 60</vt:lpstr>
      <vt:lpstr>Slide 61</vt:lpstr>
      <vt:lpstr>ตาราง ปปช. ๐๒</vt:lpstr>
      <vt:lpstr>ตาราง ปปช. ๐๓</vt:lpstr>
      <vt:lpstr>ตาราง ปปช. ๐๔</vt:lpstr>
      <vt:lpstr>ตาราง ปปช. ๐๕</vt:lpstr>
      <vt:lpstr>ตาราง ปปช. ๐๖</vt:lpstr>
      <vt:lpstr>ตาราง ปปช. ๐๗</vt:lpstr>
      <vt:lpstr>แนวทางการเปิดเผยราคากลาง  ตามมติคณะรัฐมนตรีเมื่อวันที่ 6 ส.ค. 56 และหนังสือกระทรวงการคลัง ด่วนที่สุด ที่ กค 0421.3/ว 111 ลว. 17 ก.ย. 56</vt:lpstr>
      <vt:lpstr>การเปิดเผยราคากลางในระบบ e-GP</vt:lpstr>
      <vt:lpstr>การเปิดเผยราคากลางในระบบ e-GP</vt:lpstr>
      <vt:lpstr>การเปิดเผยราคากลางในระบบ e-GP</vt:lpstr>
      <vt:lpstr>การเปิดเผยราคากลางในระบบ e-GP</vt:lpstr>
      <vt:lpstr>การเปิดเผยราคากลางในระบบ e-GP</vt:lpstr>
      <vt:lpstr>วิธีการจัดหา</vt:lpstr>
      <vt:lpstr>Slide 75</vt:lpstr>
      <vt:lpstr>Slide 76</vt:lpstr>
      <vt:lpstr>Slide 77</vt:lpstr>
      <vt:lpstr>Slide 78</vt:lpstr>
      <vt:lpstr>คณะกรรมการ : องค์ประกอบ </vt:lpstr>
      <vt:lpstr>Slide 80</vt:lpstr>
      <vt:lpstr>องค์ประกอบของคณะกรรมการต้องเป็นข้าราชการ เท่านั้นหรือไม่</vt:lpstr>
      <vt:lpstr>Slide 82</vt:lpstr>
      <vt:lpstr>Slide 83</vt:lpstr>
      <vt:lpstr>Slide 84</vt:lpstr>
      <vt:lpstr>คณะกรรมการ : องค์ประชุม / มติ </vt:lpstr>
      <vt:lpstr>การดำเนินการโดยวิธีตกลงราคา (1) </vt:lpstr>
      <vt:lpstr>Slide 87</vt:lpstr>
      <vt:lpstr>วิธีตกลงราคา ในระบบ e-GP ระยะที่ 2 </vt:lpstr>
      <vt:lpstr>Slide 89</vt:lpstr>
      <vt:lpstr>การปิดประกาศการสอบราคา และ ประกวดราคา</vt:lpstr>
      <vt:lpstr>การเผยแพร่เอกสารสอบราคา</vt:lpstr>
      <vt:lpstr>Slide 92</vt:lpstr>
      <vt:lpstr>Slide 93</vt:lpstr>
      <vt:lpstr>Slide 94</vt:lpstr>
      <vt:lpstr>ความสัมพันธ์ในเชิงทุน</vt:lpstr>
      <vt:lpstr>ความสัมพันธ์ในเชิงบริหาร </vt:lpstr>
      <vt:lpstr>ความสัมพันธ์ในลักษณะไขว้กัน</vt:lpstr>
      <vt:lpstr>Slide 98</vt:lpstr>
      <vt:lpstr>Slide 99</vt:lpstr>
      <vt:lpstr>Slide 100</vt:lpstr>
      <vt:lpstr>Slide 101</vt:lpstr>
      <vt:lpstr>Slide 102</vt:lpstr>
      <vt:lpstr>Slide 103</vt:lpstr>
      <vt:lpstr>Slide 104</vt:lpstr>
      <vt:lpstr>Slide 105</vt:lpstr>
      <vt:lpstr>ขั้นตอนการประกวดราคา</vt:lpstr>
      <vt:lpstr>Slide 107</vt:lpstr>
      <vt:lpstr>Slide 108</vt:lpstr>
      <vt:lpstr>Slide 109</vt:lpstr>
      <vt:lpstr>Slide 110</vt:lpstr>
      <vt:lpstr>Slide 111</vt:lpstr>
      <vt:lpstr>Slide 112</vt:lpstr>
      <vt:lpstr>การดำเนินการซื้อโดยวิธีพิเศษ (1)</vt:lpstr>
      <vt:lpstr>การดำเนินการซื้อโดยวิธีพิเศษ (2)</vt:lpstr>
      <vt:lpstr>หนังสือสำนักนายกรัฐมนตรี ที่ นร (กวพ) 1204/6932  ลงวันที่ 14 กรกฎาคม 2537</vt:lpstr>
      <vt:lpstr>Slide 116</vt:lpstr>
      <vt:lpstr>Slide 117</vt:lpstr>
      <vt:lpstr>Slide 118</vt:lpstr>
      <vt:lpstr>การซื้อหรือการจ้างในต่างประเทศ</vt:lpstr>
      <vt:lpstr>การซื้อ/จ้าง โดยวิธีพิเศษ จำเป็นต้องมี เหตุผลประกอบทุกครั้งหรือไม่ ?</vt:lpstr>
      <vt:lpstr>Slide 121</vt:lpstr>
      <vt:lpstr>...อำนาจในการสั่งซื้อสั่งจ้าง</vt:lpstr>
      <vt:lpstr>พ.ร.บ. วิธีปฏิบัติราชการทางปกครอง พ.ศ. 2539</vt:lpstr>
      <vt:lpstr>กฎกระทรวงฉบับที่ 12 (พ.ศ. 2543)</vt:lpstr>
      <vt:lpstr>พระราชบัญญัติวิธีการงบประมาณ พ.ศ. 2502</vt:lpstr>
      <vt:lpstr>Slide 126</vt:lpstr>
      <vt:lpstr>Slide 127</vt:lpstr>
    </vt:vector>
  </TitlesOfParts>
  <Company>The Comptroller General's Department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ระเบียบสำนักนายกรัฐมนตรี  ว่าด้วยการพัสดุ พ.ศ.  2535 และที่แก้ไขเพิ่มเติม</dc:title>
  <dc:creator>CGD</dc:creator>
  <cp:lastModifiedBy>com</cp:lastModifiedBy>
  <cp:revision>485</cp:revision>
  <dcterms:created xsi:type="dcterms:W3CDTF">2008-03-03T19:33:35Z</dcterms:created>
  <dcterms:modified xsi:type="dcterms:W3CDTF">2015-11-06T08:12:31Z</dcterms:modified>
</cp:coreProperties>
</file>